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728" r:id="rId2"/>
    <p:sldMasterId id="2147483740" r:id="rId3"/>
  </p:sldMasterIdLst>
  <p:notesMasterIdLst>
    <p:notesMasterId r:id="rId18"/>
  </p:notesMasterIdLst>
  <p:handoutMasterIdLst>
    <p:handoutMasterId r:id="rId19"/>
  </p:handoutMasterIdLst>
  <p:sldIdLst>
    <p:sldId id="688" r:id="rId4"/>
    <p:sldId id="747" r:id="rId5"/>
    <p:sldId id="748" r:id="rId6"/>
    <p:sldId id="750" r:id="rId7"/>
    <p:sldId id="749" r:id="rId8"/>
    <p:sldId id="752" r:id="rId9"/>
    <p:sldId id="751" r:id="rId10"/>
    <p:sldId id="753" r:id="rId11"/>
    <p:sldId id="754" r:id="rId12"/>
    <p:sldId id="755" r:id="rId13"/>
    <p:sldId id="756" r:id="rId14"/>
    <p:sldId id="692" r:id="rId15"/>
    <p:sldId id="720" r:id="rId16"/>
    <p:sldId id="757" r:id="rId17"/>
  </p:sldIdLst>
  <p:sldSz cx="9144000" cy="6858000" type="screen4x3"/>
  <p:notesSz cx="7315200" cy="9601200"/>
  <p:defaultTextStyle>
    <a:defPPr>
      <a:defRPr lang="en-US"/>
    </a:defPPr>
    <a:lvl1pPr algn="l" rtl="0" fontAlgn="base">
      <a:spcBef>
        <a:spcPct val="0"/>
      </a:spcBef>
      <a:spcAft>
        <a:spcPct val="0"/>
      </a:spcAft>
      <a:defRPr sz="2800" kern="1200">
        <a:solidFill>
          <a:schemeClr val="hlink"/>
        </a:solidFill>
        <a:latin typeface="Times New Roman" pitchFamily="18" charset="0"/>
        <a:ea typeface="+mn-ea"/>
        <a:cs typeface="+mn-cs"/>
      </a:defRPr>
    </a:lvl1pPr>
    <a:lvl2pPr marL="457200" algn="l" rtl="0" fontAlgn="base">
      <a:spcBef>
        <a:spcPct val="0"/>
      </a:spcBef>
      <a:spcAft>
        <a:spcPct val="0"/>
      </a:spcAft>
      <a:defRPr sz="2800" kern="1200">
        <a:solidFill>
          <a:schemeClr val="hlink"/>
        </a:solidFill>
        <a:latin typeface="Times New Roman" pitchFamily="18" charset="0"/>
        <a:ea typeface="+mn-ea"/>
        <a:cs typeface="+mn-cs"/>
      </a:defRPr>
    </a:lvl2pPr>
    <a:lvl3pPr marL="914400" algn="l" rtl="0" fontAlgn="base">
      <a:spcBef>
        <a:spcPct val="0"/>
      </a:spcBef>
      <a:spcAft>
        <a:spcPct val="0"/>
      </a:spcAft>
      <a:defRPr sz="2800" kern="1200">
        <a:solidFill>
          <a:schemeClr val="hlink"/>
        </a:solidFill>
        <a:latin typeface="Times New Roman" pitchFamily="18" charset="0"/>
        <a:ea typeface="+mn-ea"/>
        <a:cs typeface="+mn-cs"/>
      </a:defRPr>
    </a:lvl3pPr>
    <a:lvl4pPr marL="1371600" algn="l" rtl="0" fontAlgn="base">
      <a:spcBef>
        <a:spcPct val="0"/>
      </a:spcBef>
      <a:spcAft>
        <a:spcPct val="0"/>
      </a:spcAft>
      <a:defRPr sz="2800" kern="1200">
        <a:solidFill>
          <a:schemeClr val="hlink"/>
        </a:solidFill>
        <a:latin typeface="Times New Roman" pitchFamily="18" charset="0"/>
        <a:ea typeface="+mn-ea"/>
        <a:cs typeface="+mn-cs"/>
      </a:defRPr>
    </a:lvl4pPr>
    <a:lvl5pPr marL="1828800" algn="l" rtl="0" fontAlgn="base">
      <a:spcBef>
        <a:spcPct val="0"/>
      </a:spcBef>
      <a:spcAft>
        <a:spcPct val="0"/>
      </a:spcAft>
      <a:defRPr sz="2800" kern="1200">
        <a:solidFill>
          <a:schemeClr val="hlink"/>
        </a:solidFill>
        <a:latin typeface="Times New Roman" pitchFamily="18" charset="0"/>
        <a:ea typeface="+mn-ea"/>
        <a:cs typeface="+mn-cs"/>
      </a:defRPr>
    </a:lvl5pPr>
    <a:lvl6pPr marL="2286000" algn="l" defTabSz="914400" rtl="0" eaLnBrk="1" latinLnBrk="0" hangingPunct="1">
      <a:defRPr sz="2800" kern="1200">
        <a:solidFill>
          <a:schemeClr val="hlink"/>
        </a:solidFill>
        <a:latin typeface="Times New Roman" pitchFamily="18" charset="0"/>
        <a:ea typeface="+mn-ea"/>
        <a:cs typeface="+mn-cs"/>
      </a:defRPr>
    </a:lvl6pPr>
    <a:lvl7pPr marL="2743200" algn="l" defTabSz="914400" rtl="0" eaLnBrk="1" latinLnBrk="0" hangingPunct="1">
      <a:defRPr sz="2800" kern="1200">
        <a:solidFill>
          <a:schemeClr val="hlink"/>
        </a:solidFill>
        <a:latin typeface="Times New Roman" pitchFamily="18" charset="0"/>
        <a:ea typeface="+mn-ea"/>
        <a:cs typeface="+mn-cs"/>
      </a:defRPr>
    </a:lvl7pPr>
    <a:lvl8pPr marL="3200400" algn="l" defTabSz="914400" rtl="0" eaLnBrk="1" latinLnBrk="0" hangingPunct="1">
      <a:defRPr sz="2800" kern="1200">
        <a:solidFill>
          <a:schemeClr val="hlink"/>
        </a:solidFill>
        <a:latin typeface="Times New Roman" pitchFamily="18" charset="0"/>
        <a:ea typeface="+mn-ea"/>
        <a:cs typeface="+mn-cs"/>
      </a:defRPr>
    </a:lvl8pPr>
    <a:lvl9pPr marL="3657600" algn="l" defTabSz="914400" rtl="0" eaLnBrk="1" latinLnBrk="0" hangingPunct="1">
      <a:defRPr sz="2800" kern="1200">
        <a:solidFill>
          <a:schemeClr val="hlink"/>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on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F0000"/>
    <a:srgbClr val="FF00FF"/>
    <a:srgbClr val="9900CC"/>
    <a:srgbClr val="000066"/>
    <a:srgbClr val="C00000"/>
    <a:srgbClr val="9AD4FF"/>
    <a:srgbClr val="BBD9FF"/>
    <a:srgbClr val="2FDEFF"/>
    <a:srgbClr val="FF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6244" autoAdjust="0"/>
  </p:normalViewPr>
  <p:slideViewPr>
    <p:cSldViewPr snapToGrid="0" snapToObjects="1">
      <p:cViewPr varScale="1">
        <p:scale>
          <a:sx n="68" d="100"/>
          <a:sy n="68" d="100"/>
        </p:scale>
        <p:origin x="-270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8" d="100"/>
        <a:sy n="158" d="100"/>
      </p:scale>
      <p:origin x="0" y="165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08" tIns="48303" rIns="96608" bIns="48303" numCol="1" anchor="t" anchorCtr="0" compatLnSpc="1">
            <a:prstTxWarp prst="textNoShape">
              <a:avLst/>
            </a:prstTxWarp>
          </a:bodyPr>
          <a:lstStyle>
            <a:lvl1pPr defTabSz="966788">
              <a:defRPr sz="1200">
                <a:solidFill>
                  <a:schemeClr val="accent2"/>
                </a:solidFill>
              </a:defRPr>
            </a:lvl1pPr>
          </a:lstStyle>
          <a:p>
            <a:endParaRPr lang="en-US"/>
          </a:p>
        </p:txBody>
      </p:sp>
      <p:sp>
        <p:nvSpPr>
          <p:cNvPr id="1638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08" tIns="48303" rIns="96608" bIns="48303" numCol="1" anchor="t" anchorCtr="0" compatLnSpc="1">
            <a:prstTxWarp prst="textNoShape">
              <a:avLst/>
            </a:prstTxWarp>
          </a:bodyPr>
          <a:lstStyle>
            <a:lvl1pPr algn="r" defTabSz="966788">
              <a:defRPr sz="1200">
                <a:solidFill>
                  <a:schemeClr val="accent2"/>
                </a:solidFill>
              </a:defRPr>
            </a:lvl1pPr>
          </a:lstStyle>
          <a:p>
            <a:endParaRPr lang="en-US"/>
          </a:p>
        </p:txBody>
      </p:sp>
      <p:sp>
        <p:nvSpPr>
          <p:cNvPr id="1638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08" tIns="48303" rIns="96608" bIns="48303" numCol="1" anchor="b" anchorCtr="0" compatLnSpc="1">
            <a:prstTxWarp prst="textNoShape">
              <a:avLst/>
            </a:prstTxWarp>
          </a:bodyPr>
          <a:lstStyle>
            <a:lvl1pPr defTabSz="966788">
              <a:defRPr sz="1200">
                <a:solidFill>
                  <a:schemeClr val="accent2"/>
                </a:solidFill>
              </a:defRPr>
            </a:lvl1pPr>
          </a:lstStyle>
          <a:p>
            <a:r>
              <a:rPr lang="en-US"/>
              <a:t>12/07/01</a:t>
            </a:r>
          </a:p>
        </p:txBody>
      </p:sp>
      <p:sp>
        <p:nvSpPr>
          <p:cNvPr id="1638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08" tIns="48303" rIns="96608" bIns="48303" numCol="1" anchor="b" anchorCtr="0" compatLnSpc="1">
            <a:prstTxWarp prst="textNoShape">
              <a:avLst/>
            </a:prstTxWarp>
          </a:bodyPr>
          <a:lstStyle>
            <a:lvl1pPr algn="r" defTabSz="966788">
              <a:defRPr sz="1200">
                <a:solidFill>
                  <a:schemeClr val="accent2"/>
                </a:solidFill>
              </a:defRPr>
            </a:lvl1pPr>
          </a:lstStyle>
          <a:p>
            <a:fld id="{D68A9755-DCF9-431F-A6AC-5FE29FD9ABFA}" type="slidenum">
              <a:rPr lang="en-US"/>
              <a:pPr/>
              <a:t>‹#›</a:t>
            </a:fld>
            <a:endParaRPr lang="en-US"/>
          </a:p>
        </p:txBody>
      </p:sp>
    </p:spTree>
    <p:extLst>
      <p:ext uri="{BB962C8B-B14F-4D97-AF65-F5344CB8AC3E}">
        <p14:creationId xmlns:p14="http://schemas.microsoft.com/office/powerpoint/2010/main" val="287693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08" tIns="48303" rIns="96608" bIns="48303" numCol="1" anchor="t" anchorCtr="0" compatLnSpc="1">
            <a:prstTxWarp prst="textNoShape">
              <a:avLst/>
            </a:prstTxWarp>
          </a:bodyPr>
          <a:lstStyle>
            <a:lvl1pPr defTabSz="966788">
              <a:defRPr sz="1200">
                <a:solidFill>
                  <a:schemeClr val="accent2"/>
                </a:solidFill>
              </a:defRPr>
            </a:lvl1pPr>
          </a:lstStyle>
          <a:p>
            <a:endParaRPr lang="en-US"/>
          </a:p>
        </p:txBody>
      </p:sp>
      <p:sp>
        <p:nvSpPr>
          <p:cNvPr id="1433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08" tIns="48303" rIns="96608" bIns="48303" numCol="1" anchor="t" anchorCtr="0" compatLnSpc="1">
            <a:prstTxWarp prst="textNoShape">
              <a:avLst/>
            </a:prstTxWarp>
          </a:bodyPr>
          <a:lstStyle>
            <a:lvl1pPr algn="r" defTabSz="966788">
              <a:defRPr sz="1200">
                <a:solidFill>
                  <a:schemeClr val="accent2"/>
                </a:solidFill>
              </a:defRPr>
            </a:lvl1pPr>
          </a:lstStyle>
          <a:p>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08" tIns="48303" rIns="96608" bIns="483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08" tIns="48303" rIns="96608" bIns="48303" numCol="1" anchor="b" anchorCtr="0" compatLnSpc="1">
            <a:prstTxWarp prst="textNoShape">
              <a:avLst/>
            </a:prstTxWarp>
          </a:bodyPr>
          <a:lstStyle>
            <a:lvl1pPr defTabSz="966788">
              <a:defRPr sz="1200">
                <a:solidFill>
                  <a:schemeClr val="accent2"/>
                </a:solidFill>
              </a:defRPr>
            </a:lvl1pPr>
          </a:lstStyle>
          <a:p>
            <a:r>
              <a:rPr lang="en-US"/>
              <a:t>12/07/01</a:t>
            </a:r>
          </a:p>
        </p:txBody>
      </p:sp>
      <p:sp>
        <p:nvSpPr>
          <p:cNvPr id="1434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08" tIns="48303" rIns="96608" bIns="48303" numCol="1" anchor="b" anchorCtr="0" compatLnSpc="1">
            <a:prstTxWarp prst="textNoShape">
              <a:avLst/>
            </a:prstTxWarp>
          </a:bodyPr>
          <a:lstStyle>
            <a:lvl1pPr algn="r" defTabSz="966788">
              <a:defRPr sz="1200">
                <a:solidFill>
                  <a:schemeClr val="accent2"/>
                </a:solidFill>
              </a:defRPr>
            </a:lvl1pPr>
          </a:lstStyle>
          <a:p>
            <a:fld id="{0CDB090C-1F80-4597-B52D-4C97D51DC5BB}" type="slidenum">
              <a:rPr lang="en-US"/>
              <a:pPr/>
              <a:t>‹#›</a:t>
            </a:fld>
            <a:endParaRPr lang="en-US"/>
          </a:p>
        </p:txBody>
      </p:sp>
    </p:spTree>
    <p:extLst>
      <p:ext uri="{BB962C8B-B14F-4D97-AF65-F5344CB8AC3E}">
        <p14:creationId xmlns:p14="http://schemas.microsoft.com/office/powerpoint/2010/main" val="2590104452"/>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solidFill>
                  <a:srgbClr val="0000FF"/>
                </a:solidFill>
              </a:rPr>
              <a:t>12/07/01</a:t>
            </a:r>
          </a:p>
        </p:txBody>
      </p:sp>
      <p:sp>
        <p:nvSpPr>
          <p:cNvPr id="7" name="Rectangle 7"/>
          <p:cNvSpPr>
            <a:spLocks noGrp="1" noChangeArrowheads="1"/>
          </p:cNvSpPr>
          <p:nvPr>
            <p:ph type="sldNum" sz="quarter" idx="5"/>
          </p:nvPr>
        </p:nvSpPr>
        <p:spPr>
          <a:ln/>
        </p:spPr>
        <p:txBody>
          <a:bodyPr/>
          <a:lstStyle/>
          <a:p>
            <a:fld id="{30682D7D-9BD7-4311-BC3F-21E53D0363DC}" type="slidenum">
              <a:rPr lang="en-US">
                <a:solidFill>
                  <a:srgbClr val="0000FF"/>
                </a:solidFill>
              </a:rPr>
              <a:pPr/>
              <a:t>1</a:t>
            </a:fld>
            <a:endParaRPr lang="en-US">
              <a:solidFill>
                <a:srgbClr val="0000FF"/>
              </a:solidFill>
            </a:endParaRPr>
          </a:p>
        </p:txBody>
      </p:sp>
      <p:sp>
        <p:nvSpPr>
          <p:cNvPr id="1003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76313" y="4560888"/>
            <a:ext cx="5362575" cy="4319587"/>
          </a:xfrm>
          <a:prstGeom prst="rect">
            <a:avLst/>
          </a:prstGeom>
          <a:solidFill>
            <a:srgbClr val="FFFFFF"/>
          </a:solidFill>
          <a:ln>
            <a:solidFill>
              <a:srgbClr val="000000"/>
            </a:solidFill>
            <a:miter lim="800000"/>
            <a:headEnd/>
            <a:tailEnd/>
          </a:ln>
        </p:spPr>
        <p:txBody>
          <a:bodyPr lIns="97326" tIns="48663" rIns="97326" bIns="48663"/>
          <a:lstStyle/>
          <a:p>
            <a:r>
              <a:rPr lang="en-US" baseline="0" dirty="0" smtClean="0"/>
              <a:t>The </a:t>
            </a:r>
            <a:r>
              <a:rPr lang="en-US" baseline="0" dirty="0" smtClean="0"/>
              <a:t>main goal of my talk is to provide </a:t>
            </a:r>
            <a:r>
              <a:rPr lang="en-US" baseline="0" dirty="0" smtClean="0"/>
              <a:t>ideas for </a:t>
            </a:r>
            <a:r>
              <a:rPr lang="en-US" baseline="0" dirty="0" smtClean="0"/>
              <a:t>the breakout discussion session related to the topic of large-scale organization of extremes.  </a:t>
            </a:r>
          </a:p>
          <a:p>
            <a:endParaRPr lang="en-US" baseline="0" dirty="0" smtClean="0"/>
          </a:p>
          <a:p>
            <a:r>
              <a:rPr lang="en-US" baseline="0" dirty="0" smtClean="0"/>
              <a:t>It turns </a:t>
            </a:r>
            <a:r>
              <a:rPr lang="en-US" baseline="0" dirty="0" smtClean="0"/>
              <a:t>out that this past winter </a:t>
            </a:r>
            <a:r>
              <a:rPr lang="en-US" baseline="0" dirty="0" smtClean="0"/>
              <a:t>has </a:t>
            </a:r>
            <a:r>
              <a:rPr lang="en-US" baseline="0" dirty="0" smtClean="0"/>
              <a:t>provided us with an excellent example of such organization and I will spend a little time discussing this case.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Insight into the dynamical forcing of the pattern can be obtained via use of wave activity flux diagnoses, which isolate wave</a:t>
            </a:r>
            <a:r>
              <a:rPr lang="en-US" baseline="0" dirty="0" smtClean="0"/>
              <a:t> source &amp; sink regions.</a:t>
            </a:r>
          </a:p>
          <a:p>
            <a:endParaRPr lang="en-US" baseline="0" dirty="0" smtClean="0"/>
          </a:p>
          <a:p>
            <a:r>
              <a:rPr lang="en-US" baseline="0" dirty="0" smtClean="0"/>
              <a:t>Here we note a prominent upward and downstream flux pattern emanating from the Gulf of Alaska.  This suggests that there is a lower tropospheric dynamical wave source located in the vicinity of the SST anomaly feature.  It also suggests that the downstream wave pattern over North America has its roots in the North Pacific.</a:t>
            </a:r>
          </a:p>
          <a:p>
            <a:endParaRPr lang="en-US" baseline="0" dirty="0" smtClean="0"/>
          </a:p>
          <a:p>
            <a:r>
              <a:rPr lang="en-US" baseline="0" dirty="0" smtClean="0"/>
              <a:t>A useful diagnostic for studying </a:t>
            </a:r>
            <a:r>
              <a:rPr lang="en-US" baseline="0" dirty="0" err="1" smtClean="0"/>
              <a:t>barotropic</a:t>
            </a:r>
            <a:r>
              <a:rPr lang="en-US" baseline="0" dirty="0" smtClean="0"/>
              <a:t> wave-mean flow interaction is the E-vector, which is diagnosed here for the </a:t>
            </a:r>
            <a:r>
              <a:rPr lang="en-US" baseline="0" dirty="0" err="1" smtClean="0"/>
              <a:t>submonthly</a:t>
            </a:r>
            <a:r>
              <a:rPr lang="en-US" baseline="0" dirty="0" smtClean="0"/>
              <a:t> eddies.  The analysis indicates that the higher frequency eddies provide a local zonal momentum forcing that is consistent with the eddies providing a positive feedback upon the large-scale background flow.</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10</a:t>
            </a:fld>
            <a:endParaRPr lang="en-US"/>
          </a:p>
        </p:txBody>
      </p:sp>
    </p:spTree>
    <p:extLst>
      <p:ext uri="{BB962C8B-B14F-4D97-AF65-F5344CB8AC3E}">
        <p14:creationId xmlns:p14="http://schemas.microsoft.com/office/powerpoint/2010/main" val="44175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past few weeks Tae-Won</a:t>
            </a:r>
            <a:r>
              <a:rPr lang="en-US" baseline="0" dirty="0" smtClean="0"/>
              <a:t> Park at Georgia Tech has performed some preliminary low resolution modeling experiments to assess the potential role of the North Pacific SST anomaly pattern in forcing the large-scale meteorological pattern during January 2014.  These are perpetual January simulations with prescribed SST forcing.  The results shown here are the differences between </a:t>
            </a:r>
            <a:r>
              <a:rPr lang="en-US" baseline="0" dirty="0" smtClean="0"/>
              <a:t>two simulations.</a:t>
            </a:r>
            <a:endParaRPr lang="en-US" baseline="0" dirty="0" smtClean="0"/>
          </a:p>
          <a:p>
            <a:endParaRPr lang="en-US" baseline="0" dirty="0" smtClean="0"/>
          </a:p>
          <a:p>
            <a:r>
              <a:rPr lang="en-US" baseline="0" dirty="0" smtClean="0"/>
              <a:t>Although an anomalous ridge is forced, it is much weaker and displaced eastward compared to observations.  Furthermore, it is characterized by both zonal elongation and a westward vertical tilt suggesting the possibility that the LMP is also associated with </a:t>
            </a:r>
            <a:r>
              <a:rPr lang="en-US" baseline="0" dirty="0" err="1" smtClean="0"/>
              <a:t>baroclinic</a:t>
            </a:r>
            <a:r>
              <a:rPr lang="en-US" baseline="0" dirty="0" smtClean="0"/>
              <a:t> &amp; </a:t>
            </a:r>
            <a:r>
              <a:rPr lang="en-US" baseline="0" dirty="0" err="1" smtClean="0"/>
              <a:t>barotropic</a:t>
            </a:r>
            <a:r>
              <a:rPr lang="en-US" baseline="0" dirty="0" smtClean="0"/>
              <a:t> energy extraction from the background mean flow, which is verified in the diagnostics displayed in the bottom row.</a:t>
            </a:r>
          </a:p>
          <a:p>
            <a:endParaRPr lang="en-US" baseline="0" dirty="0" smtClean="0"/>
          </a:p>
          <a:p>
            <a:r>
              <a:rPr lang="en-US" baseline="0" dirty="0" smtClean="0"/>
              <a:t>Bottom line:  The preliminary modeling results seem inconsistent with the observed structure &amp; dynamics.  Working with Kate Evans at ORNL, we are currently pursuing additional simulations of this case using a higher resolution model based upon CESM.</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11</a:t>
            </a:fld>
            <a:endParaRPr lang="en-US"/>
          </a:p>
        </p:txBody>
      </p:sp>
    </p:spTree>
    <p:extLst>
      <p:ext uri="{BB962C8B-B14F-4D97-AF65-F5344CB8AC3E}">
        <p14:creationId xmlns:p14="http://schemas.microsoft.com/office/powerpoint/2010/main" val="375643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provide some summary comments to help lead into discussion.</a:t>
            </a:r>
          </a:p>
          <a:p>
            <a:endParaRPr lang="en-US" dirty="0" smtClean="0"/>
          </a:p>
          <a:p>
            <a:r>
              <a:rPr lang="en-US" dirty="0" smtClean="0"/>
              <a:t>First,</a:t>
            </a:r>
            <a:r>
              <a:rPr lang="en-US" baseline="0" dirty="0" smtClean="0"/>
              <a:t> it is useful to provide some placeholder ideas for how LMPs &amp; EWEs may be connected.</a:t>
            </a:r>
          </a:p>
          <a:p>
            <a:endParaRPr lang="en-US" baseline="0" dirty="0" smtClean="0"/>
          </a:p>
          <a:p>
            <a:r>
              <a:rPr lang="en-US" baseline="0" dirty="0" smtClean="0"/>
              <a:t>To restate our view on existing knowledge gaps:</a:t>
            </a:r>
          </a:p>
          <a:p>
            <a:endParaRPr lang="en-US" baseline="0" dirty="0" smtClean="0"/>
          </a:p>
          <a:p>
            <a:r>
              <a:rPr lang="en-US" baseline="0" dirty="0" smtClean="0"/>
              <a:t>One really interesting conundrum is how modern modeling systems continue to have difficulty correctly representing the behavior of atmospheric blocking (even though the processes fundamental to blocking are thought to be handled well by models).  To the extent that blocking is also connected to some extremes, this suggests that blocking represents a key LMP prototype deserving special attention.</a:t>
            </a:r>
          </a:p>
          <a:p>
            <a:endParaRPr lang="en-US" baseline="0" dirty="0" smtClean="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12</a:t>
            </a:fld>
            <a:endParaRPr lang="en-US"/>
          </a:p>
        </p:txBody>
      </p:sp>
    </p:spTree>
    <p:extLst>
      <p:ext uri="{BB962C8B-B14F-4D97-AF65-F5344CB8AC3E}">
        <p14:creationId xmlns:p14="http://schemas.microsoft.com/office/powerpoint/2010/main" val="1432096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one is to consider EWEs</a:t>
            </a:r>
            <a:r>
              <a:rPr lang="en-US" baseline="0" dirty="0" smtClean="0"/>
              <a:t> linked to an </a:t>
            </a:r>
            <a:r>
              <a:rPr lang="en-US" baseline="0" dirty="0" err="1" smtClean="0"/>
              <a:t>extratropical</a:t>
            </a:r>
            <a:r>
              <a:rPr lang="en-US" baseline="0" dirty="0" smtClean="0"/>
              <a:t> </a:t>
            </a:r>
            <a:r>
              <a:rPr lang="en-US" dirty="0" err="1" smtClean="0"/>
              <a:t>wavetrain</a:t>
            </a:r>
            <a:r>
              <a:rPr lang="en-US" dirty="0" smtClean="0"/>
              <a:t> </a:t>
            </a:r>
            <a:r>
              <a:rPr lang="en-US" dirty="0" smtClean="0"/>
              <a:t>(LMP) that</a:t>
            </a:r>
            <a:r>
              <a:rPr lang="en-US" dirty="0" smtClean="0"/>
              <a:t>,</a:t>
            </a:r>
            <a:r>
              <a:rPr lang="en-US" baseline="0" dirty="0" smtClean="0"/>
              <a:t> itself, is </a:t>
            </a:r>
            <a:r>
              <a:rPr lang="en-US" dirty="0" smtClean="0"/>
              <a:t>forced</a:t>
            </a:r>
            <a:r>
              <a:rPr lang="en-US" baseline="0" dirty="0" smtClean="0"/>
              <a:t> by anomalous tropical heating (say by the MJO), the success of any model depends upon correctly representing a sequential series of related physical processes.</a:t>
            </a:r>
          </a:p>
          <a:p>
            <a:endParaRPr lang="en-US" baseline="0" dirty="0" smtClean="0"/>
          </a:p>
          <a:p>
            <a:r>
              <a:rPr lang="en-US" baseline="0" dirty="0" smtClean="0"/>
              <a:t>Bottom line:  The problem is difficult &amp; complicated but it is tangible and requires careful mechanistic study.</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13</a:t>
            </a:fld>
            <a:endParaRPr lang="en-US"/>
          </a:p>
        </p:txBody>
      </p:sp>
    </p:spTree>
    <p:extLst>
      <p:ext uri="{BB962C8B-B14F-4D97-AF65-F5344CB8AC3E}">
        <p14:creationId xmlns:p14="http://schemas.microsoft.com/office/powerpoint/2010/main" val="312721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14</a:t>
            </a:fld>
            <a:endParaRPr lang="en-US"/>
          </a:p>
        </p:txBody>
      </p:sp>
    </p:spTree>
    <p:extLst>
      <p:ext uri="{BB962C8B-B14F-4D97-AF65-F5344CB8AC3E}">
        <p14:creationId xmlns:p14="http://schemas.microsoft.com/office/powerpoint/2010/main" val="395291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Regional extreme weather events related to variability in the energy &amp; water cycles (e.g., temperature extremes, flooding events, droughts) have substantial societal impacts.</a:t>
            </a:r>
          </a:p>
          <a:p>
            <a:endParaRPr lang="en-US" dirty="0" smtClean="0"/>
          </a:p>
          <a:p>
            <a:r>
              <a:rPr lang="en-US" dirty="0" smtClean="0"/>
              <a:t>It is becoming well recognized that planetary-scale climate modes such as</a:t>
            </a:r>
            <a:r>
              <a:rPr lang="en-US" baseline="0" dirty="0" smtClean="0"/>
              <a:t> ENSO, NAO, PDO etc. significantly modulate the regional frequency of extreme weather events.</a:t>
            </a:r>
          </a:p>
          <a:p>
            <a:endParaRPr lang="en-US" baseline="0" dirty="0" smtClean="0"/>
          </a:p>
          <a:p>
            <a:r>
              <a:rPr lang="en-US" baseline="0" dirty="0" smtClean="0"/>
              <a:t>Much of our recent DOE-funded research has focused on the behavior of Extreme Weather Events (EWEs), Planetary Climate Modes (PCMs) &amp; their linkages.  </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2</a:t>
            </a:fld>
            <a:endParaRPr lang="en-US"/>
          </a:p>
        </p:txBody>
      </p:sp>
    </p:spTree>
    <p:extLst>
      <p:ext uri="{BB962C8B-B14F-4D97-AF65-F5344CB8AC3E}">
        <p14:creationId xmlns:p14="http://schemas.microsoft.com/office/powerpoint/2010/main" val="335688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Polar Annular Mode, related to N-S movements in the stratospheric polar vortex, provides medium-range impacts </a:t>
            </a:r>
            <a:r>
              <a:rPr lang="en-US" baseline="0" dirty="0" smtClean="0"/>
              <a:t>upon regional surface weather.</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3</a:t>
            </a:fld>
            <a:endParaRPr lang="en-US"/>
          </a:p>
        </p:txBody>
      </p:sp>
    </p:spTree>
    <p:extLst>
      <p:ext uri="{BB962C8B-B14F-4D97-AF65-F5344CB8AC3E}">
        <p14:creationId xmlns:p14="http://schemas.microsoft.com/office/powerpoint/2010/main" val="214305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c</a:t>
            </a:r>
            <a:r>
              <a:rPr lang="en-US" dirty="0" smtClean="0"/>
              <a:t>ommonly occurring PCMs obviously</a:t>
            </a:r>
            <a:r>
              <a:rPr lang="en-US" baseline="0" dirty="0" smtClean="0"/>
              <a:t> cannot be the whole </a:t>
            </a:r>
            <a:r>
              <a:rPr lang="en-US" baseline="0" dirty="0" smtClean="0"/>
              <a:t>story.</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4</a:t>
            </a:fld>
            <a:endParaRPr lang="en-US"/>
          </a:p>
        </p:txBody>
      </p:sp>
    </p:spTree>
    <p:extLst>
      <p:ext uri="{BB962C8B-B14F-4D97-AF65-F5344CB8AC3E}">
        <p14:creationId xmlns:p14="http://schemas.microsoft.com/office/powerpoint/2010/main" val="7658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August</a:t>
            </a:r>
            <a:r>
              <a:rPr lang="en-US" baseline="0" dirty="0" smtClean="0"/>
              <a:t> a large group of us got together under the auspices of US CLIVAR to exchange research results and general ideas regarding the study of Large-Scale Meteorological Patterns related to short-term extremes in temperature and precipitation.  </a:t>
            </a:r>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5</a:t>
            </a:fld>
            <a:endParaRPr lang="en-US"/>
          </a:p>
        </p:txBody>
      </p:sp>
    </p:spTree>
    <p:extLst>
      <p:ext uri="{BB962C8B-B14F-4D97-AF65-F5344CB8AC3E}">
        <p14:creationId xmlns:p14="http://schemas.microsoft.com/office/powerpoint/2010/main" val="355797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upon the ideas coming </a:t>
            </a:r>
            <a:r>
              <a:rPr lang="en-US" baseline="0" dirty="0" smtClean="0"/>
              <a:t>out of the workshop </a:t>
            </a:r>
            <a:r>
              <a:rPr lang="en-US" baseline="0" dirty="0" smtClean="0"/>
              <a:t>here we </a:t>
            </a:r>
            <a:r>
              <a:rPr lang="en-US" baseline="0" dirty="0" smtClean="0"/>
              <a:t>suggest that:</a:t>
            </a:r>
          </a:p>
          <a:p>
            <a:endParaRPr lang="en-US" baseline="0" dirty="0" smtClean="0"/>
          </a:p>
          <a:p>
            <a:r>
              <a:rPr lang="en-US" baseline="0" dirty="0" smtClean="0"/>
              <a:t>LMPs need to be characterized using a “bottom-up” procedure that begins with EWE events, themselves.  Although linear approaches to this problem (e.g., composites) are appealing, it is important to recognize that the same type of EWE may result from different LMP structures.  Thus, a multivariate approach (such as a clustering analysis) to LMP classification is desirable to allow for segregation of LMPs.</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6</a:t>
            </a:fld>
            <a:endParaRPr lang="en-US"/>
          </a:p>
        </p:txBody>
      </p:sp>
    </p:spTree>
    <p:extLst>
      <p:ext uri="{BB962C8B-B14F-4D97-AF65-F5344CB8AC3E}">
        <p14:creationId xmlns:p14="http://schemas.microsoft.com/office/powerpoint/2010/main" val="311241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observed example of such an intermediate meteorological</a:t>
            </a:r>
            <a:r>
              <a:rPr lang="en-US" baseline="0" dirty="0" smtClean="0"/>
              <a:t> bridge was presented in the recently published study involving Yi Deng’s former student, </a:t>
            </a:r>
            <a:r>
              <a:rPr lang="en-US" baseline="0" dirty="0" err="1" smtClean="0"/>
              <a:t>Tianyu</a:t>
            </a:r>
            <a:r>
              <a:rPr lang="en-US" baseline="0" dirty="0" smtClean="0"/>
              <a:t> Jiang, Kate Evans and Yi Deng.</a:t>
            </a:r>
          </a:p>
          <a:p>
            <a:endParaRPr lang="en-US" baseline="0" dirty="0" smtClean="0"/>
          </a:p>
          <a:p>
            <a:r>
              <a:rPr lang="en-US" baseline="0" dirty="0" smtClean="0"/>
              <a:t>The interesting twist here is the the LMP discussed is actually bridging 2 regionally distinct extreme events:  </a:t>
            </a:r>
          </a:p>
          <a:p>
            <a:endParaRPr lang="en-US" baseline="0" dirty="0" smtClean="0"/>
          </a:p>
          <a:p>
            <a:r>
              <a:rPr lang="en-US" baseline="0" dirty="0" smtClean="0"/>
              <a:t>The authors demonstrate that East Asian Cold Surges are connected to subsequent heavy precipitation events over the western US via a Large-Scale Meteorological Pattern forming over the North Pacific.  This LMP pattern organizes anomalous moisture transport from the North Pacific into western North America via an atmospheric river structure.</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7</a:t>
            </a:fld>
            <a:endParaRPr lang="en-US"/>
          </a:p>
        </p:txBody>
      </p:sp>
    </p:spTree>
    <p:extLst>
      <p:ext uri="{BB962C8B-B14F-4D97-AF65-F5344CB8AC3E}">
        <p14:creationId xmlns:p14="http://schemas.microsoft.com/office/powerpoint/2010/main" val="2627582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example I will discuss is the large-scale organization of extreme temperature and precipitation</a:t>
            </a:r>
            <a:r>
              <a:rPr lang="en-US" baseline="0" dirty="0" smtClean="0"/>
              <a:t> events occurring over North America during this past January.  The analyses I will be presenting are based upon monthly-mean anomalies (departures from normal).</a:t>
            </a:r>
          </a:p>
          <a:p>
            <a:endParaRPr lang="en-US" baseline="0" dirty="0" smtClean="0"/>
          </a:p>
          <a:p>
            <a:r>
              <a:rPr lang="en-US" baseline="0" dirty="0" smtClean="0"/>
              <a:t>During January there was (1) a record-breaking warm wave over Alaska, (2) record-breaking cold air outbreaks over the eastern US and (3) drought conditions over the west coast.  These events were all prominent enough that they are reflected in the monthly-mean anomaly fields as shown here.</a:t>
            </a:r>
          </a:p>
          <a:p>
            <a:endParaRPr lang="en-US" baseline="0" dirty="0" smtClean="0"/>
          </a:p>
          <a:p>
            <a:r>
              <a:rPr lang="en-US" baseline="0" dirty="0" smtClean="0"/>
              <a:t>From a synoptic-dynamic meteorological perspective, all three of these EWEs can be attributed to either the local and downstream influences of a prominent and persistent anomalous ridge anchored over the west coast of North America.  The salient outstanding question is where did this ridge come from?  One intriguing possibility is that the ridge may have been somehow connected to a broad pre-existing warm SST anomaly south of Alaska.</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8</a:t>
            </a:fld>
            <a:endParaRPr lang="en-US"/>
          </a:p>
        </p:txBody>
      </p:sp>
    </p:spTree>
    <p:extLst>
      <p:ext uri="{BB962C8B-B14F-4D97-AF65-F5344CB8AC3E}">
        <p14:creationId xmlns:p14="http://schemas.microsoft.com/office/powerpoint/2010/main" val="296374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January</a:t>
            </a:r>
            <a:r>
              <a:rPr lang="en-US" baseline="0" dirty="0" smtClean="0"/>
              <a:t> 2014 was also characterized by the positive phase of the PNA </a:t>
            </a:r>
            <a:r>
              <a:rPr lang="en-US" baseline="0" dirty="0" err="1" smtClean="0"/>
              <a:t>teleconnection</a:t>
            </a:r>
            <a:r>
              <a:rPr lang="en-US" baseline="0" dirty="0" smtClean="0"/>
              <a:t> pattern with a mean amplitude rather conveniently around +1</a:t>
            </a:r>
            <a:r>
              <a:rPr lang="fr-FR" sz="1200" b="1" i="1" dirty="0" err="1" smtClean="0">
                <a:solidFill>
                  <a:srgbClr val="FF0000"/>
                </a:solidFill>
              </a:rPr>
              <a:t>σ</a:t>
            </a:r>
            <a:r>
              <a:rPr lang="en-US" baseline="0" dirty="0" smtClean="0"/>
              <a:t>.  Given that the PNA, itself, is known to modulate North American extremes, it is also of interest to assess the contribution of the PNA pattern to the total LMP structure.  As shown here, although the PNA provides a modest contribution (not quite in phase), there is a large-amplitude residual circulation that is unaccounted for.  </a:t>
            </a:r>
          </a:p>
          <a:p>
            <a:endParaRPr lang="en-US" baseline="0" dirty="0" smtClean="0"/>
          </a:p>
          <a:p>
            <a:r>
              <a:rPr lang="en-US" baseline="0" dirty="0" smtClean="0"/>
              <a:t>Two other notes about the LMP structure:  It is roughly equivalent </a:t>
            </a:r>
            <a:r>
              <a:rPr lang="en-US" baseline="0" dirty="0" err="1" smtClean="0"/>
              <a:t>barotropic</a:t>
            </a:r>
            <a:r>
              <a:rPr lang="en-US" baseline="0" dirty="0" smtClean="0"/>
              <a:t> and exhibits a horizontal structure that is more </a:t>
            </a:r>
            <a:r>
              <a:rPr lang="en-US" baseline="0" dirty="0" err="1" smtClean="0"/>
              <a:t>meridionally</a:t>
            </a:r>
            <a:r>
              <a:rPr lang="en-US" baseline="0" dirty="0" smtClean="0"/>
              <a:t> elongated than zonally elongated.  Taken together, these observations indicate that the LMP does not have a structure that is amenable for large-scale </a:t>
            </a:r>
            <a:r>
              <a:rPr lang="en-US" baseline="0" dirty="0" err="1" smtClean="0"/>
              <a:t>baroclinic</a:t>
            </a:r>
            <a:r>
              <a:rPr lang="en-US" baseline="0" dirty="0" smtClean="0"/>
              <a:t> or </a:t>
            </a:r>
            <a:r>
              <a:rPr lang="en-US" baseline="0" dirty="0" err="1" smtClean="0"/>
              <a:t>barotropic</a:t>
            </a:r>
            <a:r>
              <a:rPr lang="en-US" baseline="0" dirty="0" smtClean="0"/>
              <a:t> growth (so, these are not likely energy sources).  </a:t>
            </a:r>
            <a:endParaRPr lang="en-US" dirty="0"/>
          </a:p>
        </p:txBody>
      </p:sp>
      <p:sp>
        <p:nvSpPr>
          <p:cNvPr id="4" name="Footer Placeholder 3"/>
          <p:cNvSpPr>
            <a:spLocks noGrp="1"/>
          </p:cNvSpPr>
          <p:nvPr>
            <p:ph type="ftr" sz="quarter" idx="10"/>
          </p:nvPr>
        </p:nvSpPr>
        <p:spPr/>
        <p:txBody>
          <a:bodyPr/>
          <a:lstStyle/>
          <a:p>
            <a:r>
              <a:rPr lang="en-US" smtClean="0"/>
              <a:t>12/07/01</a:t>
            </a:r>
            <a:endParaRPr lang="en-US"/>
          </a:p>
        </p:txBody>
      </p:sp>
      <p:sp>
        <p:nvSpPr>
          <p:cNvPr id="5" name="Slide Number Placeholder 4"/>
          <p:cNvSpPr>
            <a:spLocks noGrp="1"/>
          </p:cNvSpPr>
          <p:nvPr>
            <p:ph type="sldNum" sz="quarter" idx="11"/>
          </p:nvPr>
        </p:nvSpPr>
        <p:spPr/>
        <p:txBody>
          <a:bodyPr/>
          <a:lstStyle/>
          <a:p>
            <a:fld id="{0CDB090C-1F80-4597-B52D-4C97D51DC5BB}" type="slidenum">
              <a:rPr lang="en-US" smtClean="0"/>
              <a:pPr/>
              <a:t>9</a:t>
            </a:fld>
            <a:endParaRPr lang="en-US"/>
          </a:p>
        </p:txBody>
      </p:sp>
    </p:spTree>
    <p:extLst>
      <p:ext uri="{BB962C8B-B14F-4D97-AF65-F5344CB8AC3E}">
        <p14:creationId xmlns:p14="http://schemas.microsoft.com/office/powerpoint/2010/main" val="1962776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AGU Chapman Conference Santorini</a:t>
            </a:r>
          </a:p>
        </p:txBody>
      </p:sp>
      <p:sp>
        <p:nvSpPr>
          <p:cNvPr id="6" name="Slide Number Placeholder 5"/>
          <p:cNvSpPr>
            <a:spLocks noGrp="1"/>
          </p:cNvSpPr>
          <p:nvPr>
            <p:ph type="sldNum" sz="quarter" idx="12"/>
          </p:nvPr>
        </p:nvSpPr>
        <p:spPr/>
        <p:txBody>
          <a:bodyPr/>
          <a:lstStyle>
            <a:lvl1pPr>
              <a:defRPr/>
            </a:lvl1pPr>
          </a:lstStyle>
          <a:p>
            <a:fld id="{07DA3C18-F5F3-40B4-AAB1-180026504B6E}"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AGU Chapman Conference Santorini</a:t>
            </a:r>
          </a:p>
        </p:txBody>
      </p:sp>
      <p:sp>
        <p:nvSpPr>
          <p:cNvPr id="6" name="Slide Number Placeholder 5"/>
          <p:cNvSpPr>
            <a:spLocks noGrp="1"/>
          </p:cNvSpPr>
          <p:nvPr>
            <p:ph type="sldNum" sz="quarter" idx="12"/>
          </p:nvPr>
        </p:nvSpPr>
        <p:spPr/>
        <p:txBody>
          <a:bodyPr/>
          <a:lstStyle>
            <a:lvl1pPr>
              <a:defRPr/>
            </a:lvl1pPr>
          </a:lstStyle>
          <a:p>
            <a:fld id="{30536B4E-4A83-49DE-90DB-F6D60837E469}"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AGU Chapman Conference Santorini</a:t>
            </a:r>
          </a:p>
        </p:txBody>
      </p:sp>
      <p:sp>
        <p:nvSpPr>
          <p:cNvPr id="6" name="Slide Number Placeholder 5"/>
          <p:cNvSpPr>
            <a:spLocks noGrp="1"/>
          </p:cNvSpPr>
          <p:nvPr>
            <p:ph type="sldNum" sz="quarter" idx="12"/>
          </p:nvPr>
        </p:nvSpPr>
        <p:spPr/>
        <p:txBody>
          <a:bodyPr/>
          <a:lstStyle>
            <a:lvl1pPr>
              <a:defRPr/>
            </a:lvl1pPr>
          </a:lstStyle>
          <a:p>
            <a:fld id="{D5542473-206D-4117-9ED0-1C73921C5C52}"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07DA3C18-F5F3-40B4-AAB1-180026504B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471384"/>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DFF70880-0751-420B-B5C6-1A227F0926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9095021"/>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C785308D-6E92-4A26-9AC4-DF11544C65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68801994"/>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4B9D1F44-9D0B-49FE-A8B1-F67A48579E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1803588"/>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9" name="Slide Number Placeholder 8"/>
          <p:cNvSpPr>
            <a:spLocks noGrp="1"/>
          </p:cNvSpPr>
          <p:nvPr>
            <p:ph type="sldNum" sz="quarter" idx="12"/>
          </p:nvPr>
        </p:nvSpPr>
        <p:spPr/>
        <p:txBody>
          <a:bodyPr/>
          <a:lstStyle>
            <a:lvl1pPr>
              <a:defRPr/>
            </a:lvl1pPr>
          </a:lstStyle>
          <a:p>
            <a:fld id="{1C47E353-92FB-4756-AFA6-D93975CC49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990183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5" name="Slide Number Placeholder 4"/>
          <p:cNvSpPr>
            <a:spLocks noGrp="1"/>
          </p:cNvSpPr>
          <p:nvPr>
            <p:ph type="sldNum" sz="quarter" idx="12"/>
          </p:nvPr>
        </p:nvSpPr>
        <p:spPr/>
        <p:txBody>
          <a:bodyPr/>
          <a:lstStyle>
            <a:lvl1pPr>
              <a:defRPr/>
            </a:lvl1pPr>
          </a:lstStyle>
          <a:p>
            <a:fld id="{334DE19A-53A6-49BE-8F4D-F508CCF28A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8540740"/>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4" name="Slide Number Placeholder 3"/>
          <p:cNvSpPr>
            <a:spLocks noGrp="1"/>
          </p:cNvSpPr>
          <p:nvPr>
            <p:ph type="sldNum" sz="quarter" idx="12"/>
          </p:nvPr>
        </p:nvSpPr>
        <p:spPr/>
        <p:txBody>
          <a:bodyPr/>
          <a:lstStyle>
            <a:lvl1pPr>
              <a:defRPr/>
            </a:lvl1pPr>
          </a:lstStyle>
          <a:p>
            <a:fld id="{5180EFC6-55C0-497B-B0EE-745623C85B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195377"/>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CFE777F9-0B33-4955-B68A-904F7E6443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7937822"/>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AGU Chapman Conference Santorini</a:t>
            </a:r>
          </a:p>
        </p:txBody>
      </p:sp>
      <p:sp>
        <p:nvSpPr>
          <p:cNvPr id="6" name="Slide Number Placeholder 5"/>
          <p:cNvSpPr>
            <a:spLocks noGrp="1"/>
          </p:cNvSpPr>
          <p:nvPr>
            <p:ph type="sldNum" sz="quarter" idx="12"/>
          </p:nvPr>
        </p:nvSpPr>
        <p:spPr/>
        <p:txBody>
          <a:bodyPr/>
          <a:lstStyle>
            <a:lvl1pPr>
              <a:defRPr/>
            </a:lvl1pPr>
          </a:lstStyle>
          <a:p>
            <a:fld id="{DFF70880-0751-420B-B5C6-1A227F092639}"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10ACB329-62B6-458C-A2EB-2AA12CA130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55189263"/>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30536B4E-4A83-49DE-90DB-F6D60837E4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18775137"/>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D5542473-206D-4117-9ED0-1C73921C5C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575173"/>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제목 슬라이드">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21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9598B16-3910-4881-9D2B-C3F2C2A29008}" type="slidenum">
              <a:rPr lang="ko-KR" altLang="en-US">
                <a:solidFill>
                  <a:srgbClr val="000000"/>
                </a:solidFill>
              </a:rPr>
              <a:pPr>
                <a:defRPr/>
              </a:pPr>
              <a:t>‹#›</a:t>
            </a:fld>
            <a:endParaRPr lang="en-US" altLang="ko-KR">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46776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5007434-B93D-487E-97CE-EE4B5A356676}" type="slidenum">
              <a:rPr lang="ko-KR" altLang="en-US">
                <a:solidFill>
                  <a:srgbClr val="000000"/>
                </a:solidFill>
              </a:rPr>
              <a:pPr>
                <a:defRPr/>
              </a:pPr>
              <a:t>‹#›</a:t>
            </a:fld>
            <a:endParaRPr lang="en-US" altLang="ko-KR">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3813222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3340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705350" y="1295400"/>
            <a:ext cx="40195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EDD2430-E68C-42A3-B531-A1C652E8B0FF}" type="slidenum">
              <a:rPr lang="ko-KR" altLang="en-US">
                <a:solidFill>
                  <a:srgbClr val="000000"/>
                </a:solidFill>
              </a:rPr>
              <a:pPr>
                <a:defRPr/>
              </a:pPr>
              <a:t>‹#›</a:t>
            </a:fld>
            <a:endParaRPr lang="en-US" altLang="ko-KR">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909756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2BF65144-E51B-42E5-815A-DE9EBA3FC6EC}" type="slidenum">
              <a:rPr lang="ko-KR" altLang="en-US">
                <a:solidFill>
                  <a:srgbClr val="000000"/>
                </a:solidFill>
              </a:rPr>
              <a:pPr>
                <a:defRPr/>
              </a:pPr>
              <a:t>‹#›</a:t>
            </a:fld>
            <a:endParaRPr lang="en-US" altLang="ko-KR">
              <a:solidFill>
                <a:srgbClr val="000000"/>
              </a:solidFill>
            </a:endParaRPr>
          </a:p>
        </p:txBody>
      </p:sp>
      <p:sp>
        <p:nvSpPr>
          <p:cNvPr id="9"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3893217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82C8232-50E2-4A4F-9B15-E2D1C9334F2E}" type="slidenum">
              <a:rPr lang="ko-KR" altLang="en-US">
                <a:solidFill>
                  <a:srgbClr val="000000"/>
                </a:solidFill>
              </a:rPr>
              <a:pPr>
                <a:defRPr/>
              </a:pPr>
              <a:t>‹#›</a:t>
            </a:fld>
            <a:endParaRPr lang="en-US" altLang="ko-KR">
              <a:solidFill>
                <a:srgbClr val="000000"/>
              </a:solidFill>
            </a:endParaRPr>
          </a:p>
        </p:txBody>
      </p:sp>
      <p:sp>
        <p:nvSpPr>
          <p:cNvPr id="5"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783567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2B71E521-2F56-494C-941E-3276FC3A7385}" type="slidenum">
              <a:rPr lang="ko-KR" altLang="en-US">
                <a:solidFill>
                  <a:srgbClr val="000000"/>
                </a:solidFill>
              </a:rPr>
              <a:pPr>
                <a:defRPr/>
              </a:pPr>
              <a:t>‹#›</a:t>
            </a:fld>
            <a:endParaRPr lang="en-US" altLang="ko-KR">
              <a:solidFill>
                <a:srgbClr val="000000"/>
              </a:solidFill>
            </a:endParaRPr>
          </a:p>
        </p:txBody>
      </p:sp>
      <p:sp>
        <p:nvSpPr>
          <p:cNvPr id="4"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404122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AGU Chapman Conference Santorini</a:t>
            </a:r>
          </a:p>
        </p:txBody>
      </p:sp>
      <p:sp>
        <p:nvSpPr>
          <p:cNvPr id="6" name="Slide Number Placeholder 5"/>
          <p:cNvSpPr>
            <a:spLocks noGrp="1"/>
          </p:cNvSpPr>
          <p:nvPr>
            <p:ph type="sldNum" sz="quarter" idx="12"/>
          </p:nvPr>
        </p:nvSpPr>
        <p:spPr/>
        <p:txBody>
          <a:bodyPr/>
          <a:lstStyle>
            <a:lvl1pPr>
              <a:defRPr/>
            </a:lvl1pPr>
          </a:lstStyle>
          <a:p>
            <a:fld id="{C785308D-6E92-4A26-9AC4-DF11544C65AB}"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F2F8D62C-BAB9-44F5-A3B8-F7C94419B159}" type="slidenum">
              <a:rPr lang="ko-KR" altLang="en-US">
                <a:solidFill>
                  <a:srgbClr val="000000"/>
                </a:solidFill>
              </a:rPr>
              <a:pPr>
                <a:defRPr/>
              </a:pPr>
              <a:t>‹#›</a:t>
            </a:fld>
            <a:endParaRPr lang="en-US" altLang="ko-KR">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322656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82AE9E18-CDBE-4AB0-8B44-5A79049EC4FC}" type="slidenum">
              <a:rPr lang="ko-KR" altLang="en-US">
                <a:solidFill>
                  <a:srgbClr val="000000"/>
                </a:solidFill>
              </a:rPr>
              <a:pPr>
                <a:defRPr/>
              </a:pPr>
              <a:t>‹#›</a:t>
            </a:fld>
            <a:endParaRPr lang="en-US" altLang="ko-KR">
              <a:solidFill>
                <a:srgbClr val="000000"/>
              </a:solidFill>
            </a:endParaRPr>
          </a:p>
        </p:txBody>
      </p:sp>
      <p:sp>
        <p:nvSpPr>
          <p:cNvPr id="7"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70203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8F598906-CF76-4957-93BF-105BA757FDC3}" type="slidenum">
              <a:rPr lang="ko-KR" altLang="en-US">
                <a:solidFill>
                  <a:srgbClr val="000000"/>
                </a:solidFill>
              </a:rPr>
              <a:pPr>
                <a:defRPr/>
              </a:pPr>
              <a:t>‹#›</a:t>
            </a:fld>
            <a:endParaRPr lang="en-US" altLang="ko-KR">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3963566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77025" y="503238"/>
            <a:ext cx="2047875" cy="5897562"/>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33400" y="503238"/>
            <a:ext cx="5991225" cy="5897562"/>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9D9FBBF9-196B-42DC-8A1D-9D92E3139668}" type="slidenum">
              <a:rPr lang="ko-KR" altLang="en-US">
                <a:solidFill>
                  <a:srgbClr val="000000"/>
                </a:solidFill>
              </a:rPr>
              <a:pPr>
                <a:defRPr/>
              </a:pPr>
              <a:t>‹#›</a:t>
            </a:fld>
            <a:endParaRPr lang="en-US" altLang="ko-KR">
              <a:solidFill>
                <a:srgbClr val="000000"/>
              </a:solidFill>
            </a:endParaRPr>
          </a:p>
        </p:txBody>
      </p:sp>
      <p:sp>
        <p:nvSpPr>
          <p:cNvPr id="6" name="Rectangle 4"/>
          <p:cNvSpPr>
            <a:spLocks noGrp="1" noChangeArrowheads="1"/>
          </p:cNvSpPr>
          <p:nvPr>
            <p:ph type="dt" sz="half" idx="12"/>
          </p:nvPr>
        </p:nvSpPr>
        <p:spPr>
          <a:ln/>
        </p:spPr>
        <p:txBody>
          <a:bodyPr/>
          <a:lstStyle>
            <a:lvl1pPr>
              <a:defRPr/>
            </a:lvl1pPr>
          </a:lstStyle>
          <a:p>
            <a:pPr>
              <a:defRPr/>
            </a:pPr>
            <a:endParaRPr lang="en-US" altLang="ko-KR">
              <a:solidFill>
                <a:srgbClr val="000000"/>
              </a:solidFill>
            </a:endParaRPr>
          </a:p>
        </p:txBody>
      </p:sp>
    </p:spTree>
    <p:extLst>
      <p:ext uri="{BB962C8B-B14F-4D97-AF65-F5344CB8AC3E}">
        <p14:creationId xmlns:p14="http://schemas.microsoft.com/office/powerpoint/2010/main" val="404542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AGU Chapman Conference Santorini</a:t>
            </a:r>
          </a:p>
        </p:txBody>
      </p:sp>
      <p:sp>
        <p:nvSpPr>
          <p:cNvPr id="7" name="Slide Number Placeholder 6"/>
          <p:cNvSpPr>
            <a:spLocks noGrp="1"/>
          </p:cNvSpPr>
          <p:nvPr>
            <p:ph type="sldNum" sz="quarter" idx="12"/>
          </p:nvPr>
        </p:nvSpPr>
        <p:spPr/>
        <p:txBody>
          <a:bodyPr/>
          <a:lstStyle>
            <a:lvl1pPr>
              <a:defRPr/>
            </a:lvl1pPr>
          </a:lstStyle>
          <a:p>
            <a:fld id="{4B9D1F44-9D0B-49FE-A8B1-F67A48579E8F}"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AGU Chapman Conference Santorini</a:t>
            </a:r>
          </a:p>
        </p:txBody>
      </p:sp>
      <p:sp>
        <p:nvSpPr>
          <p:cNvPr id="9" name="Slide Number Placeholder 8"/>
          <p:cNvSpPr>
            <a:spLocks noGrp="1"/>
          </p:cNvSpPr>
          <p:nvPr>
            <p:ph type="sldNum" sz="quarter" idx="12"/>
          </p:nvPr>
        </p:nvSpPr>
        <p:spPr/>
        <p:txBody>
          <a:bodyPr/>
          <a:lstStyle>
            <a:lvl1pPr>
              <a:defRPr/>
            </a:lvl1pPr>
          </a:lstStyle>
          <a:p>
            <a:fld id="{1C47E353-92FB-4756-AFA6-D93975CC4970}"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AGU Chapman Conference Santorini</a:t>
            </a:r>
          </a:p>
        </p:txBody>
      </p:sp>
      <p:sp>
        <p:nvSpPr>
          <p:cNvPr id="5" name="Slide Number Placeholder 4"/>
          <p:cNvSpPr>
            <a:spLocks noGrp="1"/>
          </p:cNvSpPr>
          <p:nvPr>
            <p:ph type="sldNum" sz="quarter" idx="12"/>
          </p:nvPr>
        </p:nvSpPr>
        <p:spPr/>
        <p:txBody>
          <a:bodyPr/>
          <a:lstStyle>
            <a:lvl1pPr>
              <a:defRPr/>
            </a:lvl1pPr>
          </a:lstStyle>
          <a:p>
            <a:fld id="{334DE19A-53A6-49BE-8F4D-F508CCF28A9B}"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AGU Chapman Conference Santorini</a:t>
            </a:r>
          </a:p>
        </p:txBody>
      </p:sp>
      <p:sp>
        <p:nvSpPr>
          <p:cNvPr id="4" name="Slide Number Placeholder 3"/>
          <p:cNvSpPr>
            <a:spLocks noGrp="1"/>
          </p:cNvSpPr>
          <p:nvPr>
            <p:ph type="sldNum" sz="quarter" idx="12"/>
          </p:nvPr>
        </p:nvSpPr>
        <p:spPr/>
        <p:txBody>
          <a:bodyPr/>
          <a:lstStyle>
            <a:lvl1pPr>
              <a:defRPr/>
            </a:lvl1pPr>
          </a:lstStyle>
          <a:p>
            <a:fld id="{5180EFC6-55C0-497B-B0EE-745623C85B0F}"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AGU Chapman Conference Santorini</a:t>
            </a:r>
          </a:p>
        </p:txBody>
      </p:sp>
      <p:sp>
        <p:nvSpPr>
          <p:cNvPr id="7" name="Slide Number Placeholder 6"/>
          <p:cNvSpPr>
            <a:spLocks noGrp="1"/>
          </p:cNvSpPr>
          <p:nvPr>
            <p:ph type="sldNum" sz="quarter" idx="12"/>
          </p:nvPr>
        </p:nvSpPr>
        <p:spPr/>
        <p:txBody>
          <a:bodyPr/>
          <a:lstStyle>
            <a:lvl1pPr>
              <a:defRPr/>
            </a:lvl1pPr>
          </a:lstStyle>
          <a:p>
            <a:fld id="{CFE777F9-0B33-4955-B68A-904F7E64435E}" type="slidenum">
              <a:rPr lang="en-US"/>
              <a:pPr/>
              <a:t>‹#›</a:t>
            </a:fld>
            <a:endParaRPr lang="en-US"/>
          </a:p>
        </p:txBody>
      </p:sp>
    </p:spTree>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AGU Chapman Conference Santorini</a:t>
            </a:r>
          </a:p>
        </p:txBody>
      </p:sp>
      <p:sp>
        <p:nvSpPr>
          <p:cNvPr id="7" name="Slide Number Placeholder 6"/>
          <p:cNvSpPr>
            <a:spLocks noGrp="1"/>
          </p:cNvSpPr>
          <p:nvPr>
            <p:ph type="sldNum" sz="quarter" idx="12"/>
          </p:nvPr>
        </p:nvSpPr>
        <p:spPr/>
        <p:txBody>
          <a:bodyPr/>
          <a:lstStyle>
            <a:lvl1pPr>
              <a:defRPr/>
            </a:lvl1pPr>
          </a:lstStyle>
          <a:p>
            <a:fld id="{10ACB329-62B6-458C-A2EB-2AA12CA1303B}" type="slidenum">
              <a:rPr lang="en-US"/>
              <a:pPr/>
              <a:t>‹#›</a:t>
            </a:fld>
            <a:endParaRPr lang="en-US"/>
          </a:p>
        </p:txBody>
      </p:sp>
    </p:spTree>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b="-10091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r>
              <a:rPr lang="en-US"/>
              <a:t>AGU Chapman Conference Santorini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D3B436F1-924E-46FB-A373-31AAC09B436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xmlns:p14="http://schemas.microsoft.com/office/powerpoint/2010/mai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b="-10091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r>
              <a:rPr lang="en-US">
                <a:solidFill>
                  <a:srgbClr val="FFFFFF"/>
                </a:solidFill>
              </a:rPr>
              <a:t>AGU Chapman Conference Santorini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D3B436F1-924E-46FB-A373-31AAC09B436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9594508"/>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ransition xmlns:p14="http://schemas.microsoft.com/office/powerpoint/2010/mai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gray">
          <a:xfrm>
            <a:off x="533400" y="1295400"/>
            <a:ext cx="81915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1029" name="Rectangle 5"/>
          <p:cNvSpPr>
            <a:spLocks noGrp="1" noChangeArrowheads="1"/>
          </p:cNvSpPr>
          <p:nvPr>
            <p:ph type="ftr" sz="quarter" idx="3"/>
          </p:nvPr>
        </p:nvSpPr>
        <p:spPr bwMode="gray">
          <a:xfrm>
            <a:off x="6553200" y="650557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latin typeface="굴림" charset="-127"/>
                <a:ea typeface="굴림" pitchFamily="50" charset="-127"/>
              </a:defRPr>
            </a:lvl1pPr>
          </a:lstStyle>
          <a:p>
            <a:pPr latinLnBrk="1">
              <a:defRPr/>
            </a:pPr>
            <a:endParaRPr kumimoji="1" lang="en-US" altLang="ko-KR">
              <a:solidFill>
                <a:srgbClr val="000000"/>
              </a:solidFill>
            </a:endParaRPr>
          </a:p>
        </p:txBody>
      </p:sp>
      <p:sp>
        <p:nvSpPr>
          <p:cNvPr id="1030" name="Rectangle 6"/>
          <p:cNvSpPr>
            <a:spLocks noGrp="1" noChangeArrowheads="1"/>
          </p:cNvSpPr>
          <p:nvPr>
            <p:ph type="sldNum" sz="quarter" idx="4"/>
          </p:nvPr>
        </p:nvSpPr>
        <p:spPr bwMode="gray">
          <a:xfrm>
            <a:off x="4191000" y="6505575"/>
            <a:ext cx="8382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effectLst/>
                <a:latin typeface="굴림" charset="-127"/>
                <a:ea typeface="굴림" pitchFamily="50" charset="-127"/>
              </a:defRPr>
            </a:lvl1pPr>
          </a:lstStyle>
          <a:p>
            <a:pPr latinLnBrk="1">
              <a:defRPr/>
            </a:pPr>
            <a:fld id="{A24FB1F3-9022-4FF7-9E7A-1D5A5C9B4B84}" type="slidenum">
              <a:rPr kumimoji="1" lang="ko-KR" altLang="en-US">
                <a:solidFill>
                  <a:srgbClr val="000000"/>
                </a:solidFill>
              </a:rPr>
              <a:pPr latinLnBrk="1">
                <a:defRPr/>
              </a:pPr>
              <a:t>‹#›</a:t>
            </a:fld>
            <a:endParaRPr kumimoji="1" lang="en-US" altLang="ko-KR">
              <a:solidFill>
                <a:srgbClr val="000000"/>
              </a:solidFill>
            </a:endParaRPr>
          </a:p>
        </p:txBody>
      </p:sp>
      <p:sp>
        <p:nvSpPr>
          <p:cNvPr id="2053" name="Rectangle 2"/>
          <p:cNvSpPr>
            <a:spLocks noGrp="1" noChangeArrowheads="1"/>
          </p:cNvSpPr>
          <p:nvPr>
            <p:ph type="title"/>
          </p:nvPr>
        </p:nvSpPr>
        <p:spPr bwMode="gray">
          <a:xfrm>
            <a:off x="990600" y="503238"/>
            <a:ext cx="70866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8" name="Rectangle 4"/>
          <p:cNvSpPr>
            <a:spLocks noGrp="1" noChangeArrowheads="1"/>
          </p:cNvSpPr>
          <p:nvPr>
            <p:ph type="dt" sz="half" idx="2"/>
          </p:nvPr>
        </p:nvSpPr>
        <p:spPr bwMode="gray">
          <a:xfrm>
            <a:off x="381000" y="6505575"/>
            <a:ext cx="1905000" cy="261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effectLst/>
                <a:latin typeface="굴림" charset="-127"/>
                <a:ea typeface="굴림" pitchFamily="50" charset="-127"/>
              </a:defRPr>
            </a:lvl1pPr>
          </a:lstStyle>
          <a:p>
            <a:pPr latinLnBrk="1">
              <a:defRPr/>
            </a:pPr>
            <a:endParaRPr kumimoji="1" lang="en-US" altLang="ko-KR">
              <a:solidFill>
                <a:srgbClr val="000000"/>
              </a:solidFill>
            </a:endParaRPr>
          </a:p>
        </p:txBody>
      </p:sp>
    </p:spTree>
    <p:extLst>
      <p:ext uri="{BB962C8B-B14F-4D97-AF65-F5344CB8AC3E}">
        <p14:creationId xmlns:p14="http://schemas.microsoft.com/office/powerpoint/2010/main" val="218457452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3200" b="1">
          <a:solidFill>
            <a:schemeClr val="tx2"/>
          </a:solidFill>
          <a:latin typeface="+mj-lt"/>
          <a:ea typeface="+mj-ea"/>
          <a:cs typeface="+mj-cs"/>
        </a:defRPr>
      </a:lvl1pPr>
      <a:lvl2pPr algn="r" rtl="0" eaLnBrk="0" fontAlgn="base" hangingPunct="0">
        <a:spcBef>
          <a:spcPct val="0"/>
        </a:spcBef>
        <a:spcAft>
          <a:spcPct val="0"/>
        </a:spcAft>
        <a:defRPr sz="3200" b="1">
          <a:solidFill>
            <a:schemeClr val="tx2"/>
          </a:solidFill>
          <a:latin typeface="Arial" pitchFamily="34" charset="0"/>
        </a:defRPr>
      </a:lvl2pPr>
      <a:lvl3pPr algn="r" rtl="0" eaLnBrk="0" fontAlgn="base" hangingPunct="0">
        <a:spcBef>
          <a:spcPct val="0"/>
        </a:spcBef>
        <a:spcAft>
          <a:spcPct val="0"/>
        </a:spcAft>
        <a:defRPr sz="3200" b="1">
          <a:solidFill>
            <a:schemeClr val="tx2"/>
          </a:solidFill>
          <a:latin typeface="Arial" pitchFamily="34" charset="0"/>
        </a:defRPr>
      </a:lvl3pPr>
      <a:lvl4pPr algn="r" rtl="0" eaLnBrk="0" fontAlgn="base" hangingPunct="0">
        <a:spcBef>
          <a:spcPct val="0"/>
        </a:spcBef>
        <a:spcAft>
          <a:spcPct val="0"/>
        </a:spcAft>
        <a:defRPr sz="3200" b="1">
          <a:solidFill>
            <a:schemeClr val="tx2"/>
          </a:solidFill>
          <a:latin typeface="Arial" pitchFamily="34" charset="0"/>
        </a:defRPr>
      </a:lvl4pPr>
      <a:lvl5pPr algn="r" rtl="0" eaLnBrk="0" fontAlgn="base" hangingPunct="0">
        <a:spcBef>
          <a:spcPct val="0"/>
        </a:spcBef>
        <a:spcAft>
          <a:spcPct val="0"/>
        </a:spcAft>
        <a:defRPr sz="3200" b="1">
          <a:solidFill>
            <a:schemeClr val="tx2"/>
          </a:solidFill>
          <a:latin typeface="Arial" pitchFamily="34" charset="0"/>
        </a:defRPr>
      </a:lvl5pPr>
      <a:lvl6pPr marL="457200" algn="r" rtl="0" fontAlgn="base">
        <a:spcBef>
          <a:spcPct val="0"/>
        </a:spcBef>
        <a:spcAft>
          <a:spcPct val="0"/>
        </a:spcAft>
        <a:defRPr sz="3200" b="1">
          <a:solidFill>
            <a:schemeClr val="tx2"/>
          </a:solidFill>
          <a:latin typeface="Arial" pitchFamily="34" charset="0"/>
        </a:defRPr>
      </a:lvl6pPr>
      <a:lvl7pPr marL="914400" algn="r" rtl="0" fontAlgn="base">
        <a:spcBef>
          <a:spcPct val="0"/>
        </a:spcBef>
        <a:spcAft>
          <a:spcPct val="0"/>
        </a:spcAft>
        <a:defRPr sz="3200" b="1">
          <a:solidFill>
            <a:schemeClr val="tx2"/>
          </a:solidFill>
          <a:latin typeface="Arial" pitchFamily="34" charset="0"/>
        </a:defRPr>
      </a:lvl7pPr>
      <a:lvl8pPr marL="1371600" algn="r" rtl="0" fontAlgn="base">
        <a:spcBef>
          <a:spcPct val="0"/>
        </a:spcBef>
        <a:spcAft>
          <a:spcPct val="0"/>
        </a:spcAft>
        <a:defRPr sz="3200" b="1">
          <a:solidFill>
            <a:schemeClr val="tx2"/>
          </a:solidFill>
          <a:latin typeface="Arial" pitchFamily="34" charset="0"/>
        </a:defRPr>
      </a:lvl8pPr>
      <a:lvl9pPr marL="1828800" algn="r" rtl="0" fontAlgn="base">
        <a:spcBef>
          <a:spcPct val="0"/>
        </a:spcBef>
        <a:spcAft>
          <a:spcPct val="0"/>
        </a:spcAft>
        <a:defRPr sz="3200" b="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2.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19.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34938" y="1144443"/>
            <a:ext cx="8858250" cy="1143000"/>
          </a:xfrm>
        </p:spPr>
        <p:txBody>
          <a:bodyPr/>
          <a:lstStyle/>
          <a:p>
            <a:r>
              <a:rPr lang="en-US" sz="4000" b="1" i="1" dirty="0" smtClean="0">
                <a:ln w="11430"/>
                <a:solidFill>
                  <a:schemeClr val="bg2"/>
                </a:solidFill>
                <a:effectLst>
                  <a:outerShdw blurRad="50800" dist="39000" dir="5460000" algn="tl">
                    <a:srgbClr val="000000">
                      <a:alpha val="38000"/>
                    </a:srgbClr>
                  </a:outerShdw>
                </a:effectLst>
              </a:rPr>
              <a:t>The Weather-Climate Nexus: Large-Scale Organization of </a:t>
            </a:r>
            <a:r>
              <a:rPr lang="en-US" sz="4000" b="1" i="1" dirty="0">
                <a:ln w="11430"/>
                <a:solidFill>
                  <a:schemeClr val="bg2"/>
                </a:solidFill>
                <a:effectLst>
                  <a:outerShdw blurRad="50800" dist="39000" dir="5460000" algn="tl">
                    <a:srgbClr val="000000">
                      <a:alpha val="38000"/>
                    </a:srgbClr>
                  </a:outerShdw>
                </a:effectLst>
              </a:rPr>
              <a:t>Extreme Events</a:t>
            </a:r>
            <a:endParaRPr lang="en-US" sz="4000" b="1" i="1" dirty="0">
              <a:solidFill>
                <a:schemeClr val="bg2"/>
              </a:solidFill>
            </a:endParaRPr>
          </a:p>
        </p:txBody>
      </p:sp>
      <p:sp>
        <p:nvSpPr>
          <p:cNvPr id="99331" name="Rectangle 3"/>
          <p:cNvSpPr>
            <a:spLocks noGrp="1" noChangeArrowheads="1"/>
          </p:cNvSpPr>
          <p:nvPr>
            <p:ph type="subTitle" idx="1"/>
          </p:nvPr>
        </p:nvSpPr>
        <p:spPr>
          <a:xfrm>
            <a:off x="662940" y="3308254"/>
            <a:ext cx="7818120" cy="2970213"/>
          </a:xfrm>
        </p:spPr>
        <p:txBody>
          <a:bodyPr/>
          <a:lstStyle/>
          <a:p>
            <a:pPr>
              <a:spcBef>
                <a:spcPct val="0"/>
              </a:spcBef>
            </a:pPr>
            <a:endParaRPr lang="en-US" sz="2000" b="1" dirty="0" smtClean="0">
              <a:solidFill>
                <a:schemeClr val="bg2"/>
              </a:solidFill>
            </a:endParaRPr>
          </a:p>
          <a:p>
            <a:pPr>
              <a:spcBef>
                <a:spcPct val="0"/>
              </a:spcBef>
            </a:pPr>
            <a:endParaRPr lang="en-US" sz="2000" b="1" dirty="0">
              <a:solidFill>
                <a:schemeClr val="bg2"/>
              </a:solidFill>
            </a:endParaRPr>
          </a:p>
          <a:p>
            <a:pPr>
              <a:spcBef>
                <a:spcPct val="0"/>
              </a:spcBef>
            </a:pPr>
            <a:endParaRPr lang="en-US" sz="2000" b="1" dirty="0" smtClean="0">
              <a:solidFill>
                <a:schemeClr val="bg2"/>
              </a:solidFill>
            </a:endParaRPr>
          </a:p>
          <a:p>
            <a:pPr>
              <a:spcBef>
                <a:spcPct val="0"/>
              </a:spcBef>
            </a:pPr>
            <a:endParaRPr lang="en-US" sz="2000" b="1" dirty="0">
              <a:solidFill>
                <a:schemeClr val="bg2"/>
              </a:solidFill>
            </a:endParaRPr>
          </a:p>
          <a:p>
            <a:pPr>
              <a:spcBef>
                <a:spcPct val="0"/>
              </a:spcBef>
            </a:pPr>
            <a:endParaRPr lang="en-US" sz="2000" b="1" dirty="0" smtClean="0">
              <a:solidFill>
                <a:schemeClr val="bg2"/>
              </a:solidFill>
            </a:endParaRPr>
          </a:p>
          <a:p>
            <a:pPr>
              <a:spcBef>
                <a:spcPct val="0"/>
              </a:spcBef>
            </a:pPr>
            <a:r>
              <a:rPr lang="en-US" sz="800" b="1" dirty="0" smtClean="0">
                <a:solidFill>
                  <a:schemeClr val="bg2"/>
                </a:solidFill>
              </a:rPr>
              <a:t> </a:t>
            </a:r>
          </a:p>
          <a:p>
            <a:pPr>
              <a:spcBef>
                <a:spcPct val="0"/>
              </a:spcBef>
            </a:pPr>
            <a:r>
              <a:rPr lang="en-US" sz="2000" b="1" dirty="0" smtClean="0">
                <a:solidFill>
                  <a:srgbClr val="0000FF"/>
                </a:solidFill>
              </a:rPr>
              <a:t>Robert Black, Yi Deng, </a:t>
            </a:r>
            <a:r>
              <a:rPr lang="en-US" sz="2000" b="1" dirty="0">
                <a:solidFill>
                  <a:srgbClr val="0000FF"/>
                </a:solidFill>
              </a:rPr>
              <a:t>Katherine Evans*</a:t>
            </a:r>
          </a:p>
          <a:p>
            <a:pPr>
              <a:spcBef>
                <a:spcPct val="0"/>
              </a:spcBef>
            </a:pPr>
            <a:r>
              <a:rPr lang="en-US" sz="2000" b="1" dirty="0" smtClean="0">
                <a:solidFill>
                  <a:srgbClr val="0000FF"/>
                </a:solidFill>
              </a:rPr>
              <a:t>Yun-Young Lee, Tae-Won Park, </a:t>
            </a:r>
            <a:r>
              <a:rPr lang="en-US" sz="2000" b="1" dirty="0">
                <a:solidFill>
                  <a:srgbClr val="0000FF"/>
                </a:solidFill>
              </a:rPr>
              <a:t>Rebecca </a:t>
            </a:r>
            <a:r>
              <a:rPr lang="en-US" sz="2000" b="1" dirty="0" smtClean="0">
                <a:solidFill>
                  <a:srgbClr val="0000FF"/>
                </a:solidFill>
              </a:rPr>
              <a:t>Westby </a:t>
            </a:r>
          </a:p>
          <a:p>
            <a:pPr>
              <a:spcBef>
                <a:spcPct val="0"/>
              </a:spcBef>
            </a:pPr>
            <a:r>
              <a:rPr lang="en-US" sz="2000" b="1" dirty="0" smtClean="0">
                <a:solidFill>
                  <a:srgbClr val="C00000"/>
                </a:solidFill>
              </a:rPr>
              <a:t>School </a:t>
            </a:r>
            <a:r>
              <a:rPr lang="en-US" sz="2000" b="1" dirty="0">
                <a:solidFill>
                  <a:srgbClr val="C00000"/>
                </a:solidFill>
              </a:rPr>
              <a:t>of Earth and Atmospheric Sciences</a:t>
            </a:r>
          </a:p>
          <a:p>
            <a:pPr>
              <a:spcBef>
                <a:spcPct val="0"/>
              </a:spcBef>
            </a:pPr>
            <a:r>
              <a:rPr lang="en-US" sz="2000" b="1" dirty="0">
                <a:solidFill>
                  <a:srgbClr val="C00000"/>
                </a:solidFill>
              </a:rPr>
              <a:t>Georgia Institute of Technology, Atlanta, </a:t>
            </a:r>
            <a:r>
              <a:rPr lang="en-US" sz="2000" b="1" dirty="0" smtClean="0">
                <a:solidFill>
                  <a:srgbClr val="C00000"/>
                </a:solidFill>
              </a:rPr>
              <a:t>GA</a:t>
            </a:r>
          </a:p>
          <a:p>
            <a:pPr>
              <a:spcBef>
                <a:spcPct val="0"/>
              </a:spcBef>
            </a:pPr>
            <a:r>
              <a:rPr lang="en-US" sz="2000" b="1" dirty="0" smtClean="0">
                <a:solidFill>
                  <a:schemeClr val="bg1"/>
                </a:solidFill>
              </a:rPr>
              <a:t>*</a:t>
            </a:r>
            <a:r>
              <a:rPr lang="en-US" sz="2000" b="1" dirty="0" smtClean="0">
                <a:solidFill>
                  <a:srgbClr val="C00000"/>
                </a:solidFill>
              </a:rPr>
              <a:t>CCSI, Oak Ridge National Laboratory, Oak Ridge, TN</a:t>
            </a:r>
          </a:p>
          <a:p>
            <a:pPr>
              <a:spcBef>
                <a:spcPct val="0"/>
              </a:spcBef>
            </a:pPr>
            <a:r>
              <a:rPr lang="en-US" sz="800" b="1" dirty="0" smtClean="0">
                <a:solidFill>
                  <a:srgbClr val="C00000"/>
                </a:solidFill>
              </a:rPr>
              <a:t> </a:t>
            </a:r>
          </a:p>
          <a:p>
            <a:pPr>
              <a:spcBef>
                <a:spcPct val="0"/>
              </a:spcBef>
            </a:pPr>
            <a:endParaRPr lang="en-US" sz="2800" b="1" dirty="0" smtClean="0">
              <a:solidFill>
                <a:schemeClr val="bg1"/>
              </a:solidFill>
            </a:endParaRPr>
          </a:p>
        </p:txBody>
      </p:sp>
      <p:sp>
        <p:nvSpPr>
          <p:cNvPr id="99344" name="Rectangle 16"/>
          <p:cNvSpPr>
            <a:spLocks noChangeArrowheads="1"/>
          </p:cNvSpPr>
          <p:nvPr/>
        </p:nvSpPr>
        <p:spPr bwMode="auto">
          <a:xfrm>
            <a:off x="1295400" y="4170363"/>
            <a:ext cx="6400800" cy="1958975"/>
          </a:xfrm>
          <a:prstGeom prst="rect">
            <a:avLst/>
          </a:prstGeom>
          <a:noFill/>
          <a:ln w="9525">
            <a:noFill/>
            <a:miter lim="800000"/>
            <a:headEnd/>
            <a:tailEnd/>
          </a:ln>
          <a:effectLst/>
        </p:spPr>
        <p:txBody>
          <a:bodyPr/>
          <a:lstStyle/>
          <a:p>
            <a:pPr algn="ctr">
              <a:lnSpc>
                <a:spcPct val="50000"/>
              </a:lnSpc>
              <a:spcBef>
                <a:spcPct val="20000"/>
              </a:spcBef>
              <a:spcAft>
                <a:spcPct val="20000"/>
              </a:spcAft>
            </a:pPr>
            <a:endParaRPr lang="en-US" sz="2000">
              <a:solidFill>
                <a:srgbClr val="FF3399"/>
              </a:solidFill>
            </a:endParaRPr>
          </a:p>
        </p:txBody>
      </p:sp>
      <p:pic>
        <p:nvPicPr>
          <p:cNvPr id="12" name="Picture 19" descr="wallpaper10"/>
          <p:cNvPicPr>
            <a:picLocks noChangeAspect="1" noChangeArrowheads="1"/>
          </p:cNvPicPr>
          <p:nvPr/>
        </p:nvPicPr>
        <p:blipFill>
          <a:blip r:embed="rId4" cstate="print"/>
          <a:stretch>
            <a:fillRect/>
          </a:stretch>
        </p:blipFill>
        <p:spPr bwMode="auto">
          <a:xfrm>
            <a:off x="-7314" y="6435547"/>
            <a:ext cx="576833" cy="432625"/>
          </a:xfrm>
          <a:prstGeom prst="rect">
            <a:avLst/>
          </a:prstGeom>
          <a:noFill/>
          <a:ln w="9525">
            <a:noFill/>
            <a:miter lim="800000"/>
            <a:headEnd/>
            <a:tailEnd/>
          </a:ln>
        </p:spPr>
      </p:pic>
      <p:pic>
        <p:nvPicPr>
          <p:cNvPr id="17" name="Picture 19" descr="wallpaper10"/>
          <p:cNvPicPr>
            <a:picLocks noChangeAspect="1" noChangeArrowheads="1"/>
          </p:cNvPicPr>
          <p:nvPr/>
        </p:nvPicPr>
        <p:blipFill>
          <a:blip r:embed="rId4" cstate="print"/>
          <a:stretch>
            <a:fillRect/>
          </a:stretch>
        </p:blipFill>
        <p:spPr bwMode="auto">
          <a:xfrm>
            <a:off x="8574482" y="-9546"/>
            <a:ext cx="576833" cy="432625"/>
          </a:xfrm>
          <a:prstGeom prst="rect">
            <a:avLst/>
          </a:prstGeom>
          <a:noFill/>
          <a:ln w="9525">
            <a:noFill/>
            <a:miter lim="800000"/>
            <a:headEnd/>
            <a:tailEnd/>
          </a:ln>
        </p:spPr>
      </p:pic>
      <p:sp>
        <p:nvSpPr>
          <p:cNvPr id="99357" name="AutoShape 29"/>
          <p:cNvSpPr>
            <a:spLocks noChangeAspect="1" noChangeArrowheads="1"/>
          </p:cNvSpPr>
          <p:nvPr/>
        </p:nvSpPr>
        <p:spPr bwMode="auto">
          <a:xfrm>
            <a:off x="182880" y="182880"/>
            <a:ext cx="8733981" cy="6495256"/>
          </a:xfrm>
          <a:prstGeom prst="roundRect">
            <a:avLst>
              <a:gd name="adj" fmla="val 16667"/>
            </a:avLst>
          </a:prstGeom>
          <a:noFill/>
          <a:ln w="22225">
            <a:solidFill>
              <a:schemeClr val="bg1"/>
            </a:solidFill>
            <a:round/>
            <a:headEnd/>
            <a:tailEnd/>
          </a:ln>
          <a:effectLst/>
        </p:spPr>
        <p:txBody>
          <a:bodyPr wrap="none" anchor="ctr"/>
          <a:lstStyle/>
          <a:p>
            <a:pPr algn="ctr"/>
            <a:endParaRPr lang="en-US">
              <a:solidFill>
                <a:srgbClr val="008080"/>
              </a:solidFill>
            </a:endParaRPr>
          </a:p>
        </p:txBody>
      </p:sp>
      <p:pic>
        <p:nvPicPr>
          <p:cNvPr id="11" name="Picture 27" descr="http://phys.educ.ksu.edu/images/logo/nsf_logo_1.jpg"/>
          <p:cNvPicPr>
            <a:picLocks noChangeAspect="1" noChangeArrowheads="1"/>
          </p:cNvPicPr>
          <p:nvPr/>
        </p:nvPicPr>
        <p:blipFill>
          <a:blip r:embed="rId5" cstate="print"/>
          <a:stretch>
            <a:fillRect/>
          </a:stretch>
        </p:blipFill>
        <p:spPr bwMode="auto">
          <a:xfrm>
            <a:off x="8650966" y="6364776"/>
            <a:ext cx="493776" cy="493776"/>
          </a:xfrm>
          <a:prstGeom prst="rect">
            <a:avLst/>
          </a:prstGeom>
          <a:noFill/>
        </p:spPr>
      </p:pic>
      <p:pic>
        <p:nvPicPr>
          <p:cNvPr id="15" name="Picture 27" descr="http://phys.educ.ksu.edu/images/logo/nsf_logo_1.jpg"/>
          <p:cNvPicPr>
            <a:picLocks noChangeAspect="1" noChangeArrowheads="1"/>
          </p:cNvPicPr>
          <p:nvPr/>
        </p:nvPicPr>
        <p:blipFill>
          <a:blip r:embed="rId5" cstate="print"/>
          <a:stretch>
            <a:fillRect/>
          </a:stretch>
        </p:blipFill>
        <p:spPr bwMode="auto">
          <a:xfrm>
            <a:off x="-1139" y="0"/>
            <a:ext cx="493776" cy="493776"/>
          </a:xfrm>
          <a:prstGeom prst="rect">
            <a:avLst/>
          </a:prstGeom>
          <a:noFill/>
        </p:spPr>
      </p:pic>
      <p:sp>
        <p:nvSpPr>
          <p:cNvPr id="2" name="Rectangle 1"/>
          <p:cNvSpPr/>
          <p:nvPr/>
        </p:nvSpPr>
        <p:spPr>
          <a:xfrm>
            <a:off x="6759129" y="6627806"/>
            <a:ext cx="1619354" cy="276999"/>
          </a:xfrm>
          <a:prstGeom prst="rect">
            <a:avLst/>
          </a:prstGeom>
        </p:spPr>
        <p:txBody>
          <a:bodyPr wrap="none">
            <a:spAutoFit/>
          </a:bodyPr>
          <a:lstStyle/>
          <a:p>
            <a:r>
              <a:rPr lang="en-US" sz="1200" b="1" i="1" dirty="0" smtClean="0">
                <a:ln w="11430"/>
                <a:solidFill>
                  <a:schemeClr val="bg2"/>
                </a:solidFill>
                <a:effectLst>
                  <a:outerShdw blurRad="50800" dist="39000" dir="5460000" algn="tl">
                    <a:srgbClr val="000000">
                      <a:alpha val="38000"/>
                    </a:srgbClr>
                  </a:outerShdw>
                </a:effectLst>
              </a:rPr>
              <a:t>Tom Phillips/</a:t>
            </a:r>
            <a:r>
              <a:rPr lang="en-US" sz="1200" b="1" i="1" dirty="0" err="1" smtClean="0">
                <a:ln w="11430"/>
                <a:solidFill>
                  <a:schemeClr val="bg2"/>
                </a:solidFill>
                <a:effectLst>
                  <a:outerShdw blurRad="50800" dist="39000" dir="5460000" algn="tl">
                    <a:srgbClr val="000000">
                      <a:alpha val="38000"/>
                    </a:srgbClr>
                  </a:outerShdw>
                </a:effectLst>
              </a:rPr>
              <a:t>Buzzfeed</a:t>
            </a:r>
            <a:endParaRPr lang="en-US" sz="1200" dirty="0"/>
          </a:p>
        </p:txBody>
      </p:sp>
    </p:spTree>
    <p:extLst>
      <p:ext uri="{BB962C8B-B14F-4D97-AF65-F5344CB8AC3E}">
        <p14:creationId xmlns:p14="http://schemas.microsoft.com/office/powerpoint/2010/main" val="424194433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  Example #2:</a:t>
            </a:r>
            <a:br>
              <a:rPr lang="en-US" sz="2400" b="1" i="1" u="sng" dirty="0" smtClean="0">
                <a:solidFill>
                  <a:schemeClr val="bg2"/>
                </a:solidFill>
              </a:rPr>
            </a:br>
            <a:r>
              <a:rPr lang="en-US" sz="2400" b="1" i="1" u="sng" dirty="0" smtClean="0">
                <a:solidFill>
                  <a:schemeClr val="bg2"/>
                </a:solidFill>
              </a:rPr>
              <a:t>Temperature &amp; Precipitation Extremes during January 2014</a:t>
            </a:r>
            <a:endParaRPr lang="en-US" sz="2000" b="1" i="1" dirty="0"/>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
        <p:nvSpPr>
          <p:cNvPr id="15" name="Rectangle 14"/>
          <p:cNvSpPr/>
          <p:nvPr/>
        </p:nvSpPr>
        <p:spPr>
          <a:xfrm>
            <a:off x="428628" y="1133877"/>
            <a:ext cx="8285157" cy="830997"/>
          </a:xfrm>
          <a:prstGeom prst="rect">
            <a:avLst/>
          </a:prstGeom>
        </p:spPr>
        <p:txBody>
          <a:bodyPr wrap="square">
            <a:spAutoFit/>
          </a:bodyPr>
          <a:lstStyle/>
          <a:p>
            <a:pPr algn="ctr"/>
            <a:r>
              <a:rPr lang="en-US" sz="2400" b="1" dirty="0" smtClean="0">
                <a:solidFill>
                  <a:srgbClr val="0000FF"/>
                </a:solidFill>
              </a:rPr>
              <a:t>Time-average dynamical </a:t>
            </a:r>
            <a:r>
              <a:rPr lang="en-US" sz="2400" b="1" dirty="0">
                <a:solidFill>
                  <a:srgbClr val="0000FF"/>
                </a:solidFill>
              </a:rPr>
              <a:t>d</a:t>
            </a:r>
            <a:r>
              <a:rPr lang="en-US" sz="2400" b="1" dirty="0" smtClean="0">
                <a:solidFill>
                  <a:srgbClr val="0000FF"/>
                </a:solidFill>
              </a:rPr>
              <a:t>iagnostics for January 2014:</a:t>
            </a:r>
          </a:p>
          <a:p>
            <a:pPr algn="ctr"/>
            <a:r>
              <a:rPr lang="en-US" sz="2400" b="1" dirty="0" smtClean="0">
                <a:solidFill>
                  <a:srgbClr val="0000FF"/>
                </a:solidFill>
              </a:rPr>
              <a:t>Top </a:t>
            </a:r>
            <a:r>
              <a:rPr lang="en-US" sz="1600" b="1" dirty="0" smtClean="0">
                <a:solidFill>
                  <a:srgbClr val="0000FF"/>
                </a:solidFill>
                <a:latin typeface="Wingdings"/>
                <a:ea typeface="Wingdings"/>
                <a:cs typeface="Wingdings"/>
                <a:sym typeface="Wingdings"/>
              </a:rPr>
              <a:t></a:t>
            </a:r>
            <a:r>
              <a:rPr lang="en-US" sz="2400" b="1" dirty="0" smtClean="0">
                <a:solidFill>
                  <a:srgbClr val="0000FF"/>
                </a:solidFill>
              </a:rPr>
              <a:t> Wave activity flux (FXY; FZ); Low Right </a:t>
            </a:r>
            <a:r>
              <a:rPr lang="en-US" sz="1600" b="1" dirty="0">
                <a:solidFill>
                  <a:srgbClr val="0000FF"/>
                </a:solidFill>
                <a:latin typeface="Wingdings"/>
                <a:ea typeface="Wingdings"/>
                <a:cs typeface="Wingdings"/>
                <a:sym typeface="Wingdings"/>
              </a:rPr>
              <a:t></a:t>
            </a:r>
            <a:r>
              <a:rPr lang="en-US" sz="2400" b="1" dirty="0" smtClean="0">
                <a:solidFill>
                  <a:srgbClr val="0000FF"/>
                </a:solidFill>
              </a:rPr>
              <a:t> E-vectors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985" y="2169489"/>
            <a:ext cx="4034210" cy="1828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134" y="2200724"/>
            <a:ext cx="3930315" cy="176632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9134" y="4352376"/>
            <a:ext cx="4008781" cy="1760828"/>
          </a:xfrm>
          <a:prstGeom prst="rect">
            <a:avLst/>
          </a:prstGeom>
        </p:spPr>
      </p:pic>
      <p:pic>
        <p:nvPicPr>
          <p:cNvPr id="27" name="Picture 26" descr="09.SST_JAN201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368" y="4318390"/>
            <a:ext cx="4028706" cy="1828800"/>
          </a:xfrm>
          <a:prstGeom prst="rect">
            <a:avLst/>
          </a:prstGeom>
        </p:spPr>
      </p:pic>
      <p:sp>
        <p:nvSpPr>
          <p:cNvPr id="36" name="Rectangle 35"/>
          <p:cNvSpPr/>
          <p:nvPr/>
        </p:nvSpPr>
        <p:spPr>
          <a:xfrm>
            <a:off x="3175" y="6187584"/>
            <a:ext cx="9148248" cy="461665"/>
          </a:xfrm>
          <a:prstGeom prst="rect">
            <a:avLst/>
          </a:prstGeom>
        </p:spPr>
        <p:txBody>
          <a:bodyPr wrap="square">
            <a:spAutoFit/>
          </a:bodyPr>
          <a:lstStyle/>
          <a:p>
            <a:pPr marL="452438" lvl="0" indent="-452438" algn="ctr">
              <a:spcAft>
                <a:spcPts val="1200"/>
              </a:spcAft>
              <a:buClr>
                <a:srgbClr val="FF0000"/>
              </a:buClr>
              <a:tabLst>
                <a:tab pos="452438" algn="l"/>
              </a:tabLst>
            </a:pPr>
            <a:r>
              <a:rPr lang="fr-FR" sz="2400" b="1" i="1" dirty="0" smtClean="0">
                <a:solidFill>
                  <a:srgbClr val="C00000"/>
                </a:solidFill>
              </a:rPr>
              <a:t> </a:t>
            </a:r>
            <a:r>
              <a:rPr lang="fr-FR" sz="2400" b="1" i="1" dirty="0" smtClean="0">
                <a:solidFill>
                  <a:srgbClr val="FF0000"/>
                </a:solidFill>
              </a:rPr>
              <a:t>2 possible local forcings: warm SST &amp; </a:t>
            </a:r>
            <a:r>
              <a:rPr lang="fr-FR" sz="2400" b="1" i="1" dirty="0" err="1" smtClean="0">
                <a:solidFill>
                  <a:srgbClr val="FF0000"/>
                </a:solidFill>
              </a:rPr>
              <a:t>synoptic</a:t>
            </a:r>
            <a:r>
              <a:rPr lang="fr-FR" sz="2400" b="1" i="1" dirty="0">
                <a:solidFill>
                  <a:srgbClr val="FF0000"/>
                </a:solidFill>
              </a:rPr>
              <a:t> </a:t>
            </a:r>
            <a:r>
              <a:rPr lang="fr-FR" sz="2400" b="1" i="1" dirty="0" err="1" smtClean="0">
                <a:solidFill>
                  <a:srgbClr val="FF0000"/>
                </a:solidFill>
              </a:rPr>
              <a:t>eddy</a:t>
            </a:r>
            <a:r>
              <a:rPr lang="fr-FR" sz="2400" b="1" i="1" dirty="0" smtClean="0">
                <a:solidFill>
                  <a:srgbClr val="FF0000"/>
                </a:solidFill>
              </a:rPr>
              <a:t> feedback</a:t>
            </a:r>
            <a:endParaRPr lang="en-US" sz="2400" b="1" i="1" dirty="0">
              <a:solidFill>
                <a:srgbClr val="FF0000"/>
              </a:solidFill>
            </a:endParaRPr>
          </a:p>
        </p:txBody>
      </p:sp>
      <p:sp>
        <p:nvSpPr>
          <p:cNvPr id="28" name="Rectangle 27"/>
          <p:cNvSpPr/>
          <p:nvPr/>
        </p:nvSpPr>
        <p:spPr>
          <a:xfrm>
            <a:off x="414369" y="2033292"/>
            <a:ext cx="4055444"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a:solidFill>
                  <a:schemeClr val="bg2"/>
                </a:solidFill>
              </a:rPr>
              <a:t> </a:t>
            </a:r>
            <a:r>
              <a:rPr lang="en-US" sz="2000" b="1" dirty="0" smtClean="0">
                <a:solidFill>
                  <a:schemeClr val="bg2"/>
                </a:solidFill>
              </a:rPr>
              <a:t>Z’ &amp; 300 </a:t>
            </a:r>
            <a:r>
              <a:rPr lang="en-US" sz="2000" b="1" dirty="0" err="1" smtClean="0">
                <a:solidFill>
                  <a:schemeClr val="bg2"/>
                </a:solidFill>
              </a:rPr>
              <a:t>hPa</a:t>
            </a:r>
            <a:r>
              <a:rPr lang="en-US" sz="2000" b="1" dirty="0" smtClean="0">
                <a:solidFill>
                  <a:schemeClr val="bg2"/>
                </a:solidFill>
              </a:rPr>
              <a:t> FXY</a:t>
            </a:r>
            <a:endParaRPr lang="en-US" sz="2000" dirty="0">
              <a:solidFill>
                <a:schemeClr val="bg2"/>
              </a:solidFill>
            </a:endParaRPr>
          </a:p>
        </p:txBody>
      </p:sp>
      <p:sp>
        <p:nvSpPr>
          <p:cNvPr id="42" name="Rectangle 41"/>
          <p:cNvSpPr/>
          <p:nvPr/>
        </p:nvSpPr>
        <p:spPr>
          <a:xfrm>
            <a:off x="414369" y="4186231"/>
            <a:ext cx="4028706"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Sea Surface Temperature (K)</a:t>
            </a:r>
            <a:endParaRPr lang="en-US" sz="2000" dirty="0">
              <a:solidFill>
                <a:schemeClr val="bg2"/>
              </a:solidFill>
            </a:endParaRPr>
          </a:p>
        </p:txBody>
      </p:sp>
      <p:sp>
        <p:nvSpPr>
          <p:cNvPr id="43" name="Rectangle 42"/>
          <p:cNvSpPr/>
          <p:nvPr/>
        </p:nvSpPr>
        <p:spPr>
          <a:xfrm>
            <a:off x="4829135" y="4202589"/>
            <a:ext cx="4008780"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Forcing of U by </a:t>
            </a:r>
            <a:r>
              <a:rPr lang="en-US" sz="2000" b="1" dirty="0" err="1" smtClean="0">
                <a:solidFill>
                  <a:schemeClr val="bg2"/>
                </a:solidFill>
              </a:rPr>
              <a:t>submonthly</a:t>
            </a:r>
            <a:r>
              <a:rPr lang="en-US" sz="2000" b="1" dirty="0" smtClean="0">
                <a:solidFill>
                  <a:schemeClr val="bg2"/>
                </a:solidFill>
              </a:rPr>
              <a:t> eddies</a:t>
            </a:r>
            <a:endParaRPr lang="en-US" sz="2000" b="1" dirty="0">
              <a:solidFill>
                <a:schemeClr val="bg2"/>
              </a:solidFill>
            </a:endParaRPr>
          </a:p>
        </p:txBody>
      </p:sp>
      <p:sp>
        <p:nvSpPr>
          <p:cNvPr id="44" name="Rectangle 43"/>
          <p:cNvSpPr/>
          <p:nvPr/>
        </p:nvSpPr>
        <p:spPr>
          <a:xfrm>
            <a:off x="4829134" y="2051689"/>
            <a:ext cx="3930315"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500 </a:t>
            </a:r>
            <a:r>
              <a:rPr lang="en-US" sz="2000" b="1" dirty="0" err="1" smtClean="0">
                <a:solidFill>
                  <a:schemeClr val="bg2"/>
                </a:solidFill>
              </a:rPr>
              <a:t>hPa</a:t>
            </a:r>
            <a:r>
              <a:rPr lang="en-US" sz="2000" b="1" dirty="0" smtClean="0">
                <a:solidFill>
                  <a:schemeClr val="bg2"/>
                </a:solidFill>
              </a:rPr>
              <a:t> FZ &amp; 300 </a:t>
            </a:r>
            <a:r>
              <a:rPr lang="en-US" sz="2000" b="1" dirty="0" err="1" smtClean="0">
                <a:solidFill>
                  <a:schemeClr val="bg2"/>
                </a:solidFill>
              </a:rPr>
              <a:t>hPa</a:t>
            </a:r>
            <a:r>
              <a:rPr lang="en-US" sz="2000" b="1" dirty="0" smtClean="0">
                <a:solidFill>
                  <a:schemeClr val="bg2"/>
                </a:solidFill>
              </a:rPr>
              <a:t> FXY</a:t>
            </a:r>
            <a:endParaRPr lang="en-US" sz="2000" b="1" dirty="0">
              <a:solidFill>
                <a:schemeClr val="bg2"/>
              </a:solidFill>
            </a:endParaRPr>
          </a:p>
        </p:txBody>
      </p:sp>
      <p:pic>
        <p:nvPicPr>
          <p:cNvPr id="5" name="Picture 4" descr="FXY_scale.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6537" y="3648444"/>
            <a:ext cx="428230" cy="324601"/>
          </a:xfrm>
          <a:prstGeom prst="rect">
            <a:avLst/>
          </a:prstGeom>
        </p:spPr>
      </p:pic>
      <p:pic>
        <p:nvPicPr>
          <p:cNvPr id="7" name="Picture 6" descr="E-vector_scale_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82508" y="4708593"/>
            <a:ext cx="431278" cy="297170"/>
          </a:xfrm>
          <a:prstGeom prst="rect">
            <a:avLst/>
          </a:prstGeom>
        </p:spPr>
      </p:pic>
      <p:pic>
        <p:nvPicPr>
          <p:cNvPr id="8" name="Picture 7" descr="E-vector_scale_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98360" y="5169321"/>
            <a:ext cx="601960" cy="297170"/>
          </a:xfrm>
          <a:prstGeom prst="rect">
            <a:avLst/>
          </a:prstGeom>
        </p:spPr>
      </p:pic>
    </p:spTree>
    <p:extLst>
      <p:ext uri="{BB962C8B-B14F-4D97-AF65-F5344CB8AC3E}">
        <p14:creationId xmlns:p14="http://schemas.microsoft.com/office/powerpoint/2010/main" val="394423731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838673" y="4215010"/>
            <a:ext cx="4028707" cy="1907434"/>
            <a:chOff x="414368" y="4205547"/>
            <a:chExt cx="4028707" cy="1907434"/>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68" y="4352599"/>
              <a:ext cx="4028706" cy="1760382"/>
            </a:xfrm>
            <a:prstGeom prst="rect">
              <a:avLst/>
            </a:prstGeom>
          </p:spPr>
        </p:pic>
        <p:sp>
          <p:nvSpPr>
            <p:cNvPr id="42" name="Rectangle 41"/>
            <p:cNvSpPr/>
            <p:nvPr/>
          </p:nvSpPr>
          <p:spPr>
            <a:xfrm>
              <a:off x="414369" y="4205547"/>
              <a:ext cx="4028706"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700 </a:t>
              </a:r>
              <a:r>
                <a:rPr lang="en-US" sz="2000" b="1" dirty="0" err="1" smtClean="0">
                  <a:solidFill>
                    <a:schemeClr val="bg2"/>
                  </a:solidFill>
                </a:rPr>
                <a:t>hPa</a:t>
              </a:r>
              <a:r>
                <a:rPr lang="en-US" sz="2000" b="1" dirty="0" smtClean="0">
                  <a:solidFill>
                    <a:schemeClr val="bg2"/>
                  </a:solidFill>
                </a:rPr>
                <a:t> T (</a:t>
              </a:r>
              <a:r>
                <a:rPr lang="en-US" sz="2000" b="1" dirty="0" err="1" smtClean="0">
                  <a:solidFill>
                    <a:schemeClr val="bg2"/>
                  </a:solidFill>
                </a:rPr>
                <a:t>climo</a:t>
              </a:r>
              <a:r>
                <a:rPr lang="en-US" sz="2000" b="1" dirty="0" smtClean="0">
                  <a:solidFill>
                    <a:schemeClr val="bg2"/>
                  </a:solidFill>
                </a:rPr>
                <a:t>)/heat </a:t>
              </a:r>
              <a:r>
                <a:rPr lang="en-US" sz="2000" b="1" dirty="0">
                  <a:solidFill>
                    <a:schemeClr val="bg2"/>
                  </a:solidFill>
                </a:rPr>
                <a:t>f</a:t>
              </a:r>
              <a:r>
                <a:rPr lang="en-US" sz="2000" b="1" dirty="0" smtClean="0">
                  <a:solidFill>
                    <a:schemeClr val="bg2"/>
                  </a:solidFill>
                </a:rPr>
                <a:t>lux (LMP)</a:t>
              </a:r>
              <a:endParaRPr lang="en-US" sz="2000" dirty="0">
                <a:solidFill>
                  <a:schemeClr val="bg2"/>
                </a:solidFill>
              </a:endParaRPr>
            </a:p>
          </p:txBody>
        </p:sp>
      </p:grpSp>
      <p:grpSp>
        <p:nvGrpSpPr>
          <p:cNvPr id="5" name="Group 4"/>
          <p:cNvGrpSpPr/>
          <p:nvPr/>
        </p:nvGrpSpPr>
        <p:grpSpPr>
          <a:xfrm>
            <a:off x="428629" y="4215010"/>
            <a:ext cx="4008781" cy="1890070"/>
            <a:chOff x="4829134" y="4215010"/>
            <a:chExt cx="4008781" cy="1890070"/>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134" y="4360499"/>
              <a:ext cx="4008781" cy="1744581"/>
            </a:xfrm>
            <a:prstGeom prst="rect">
              <a:avLst/>
            </a:prstGeom>
          </p:spPr>
        </p:pic>
        <p:sp>
          <p:nvSpPr>
            <p:cNvPr id="43" name="Rectangle 42"/>
            <p:cNvSpPr/>
            <p:nvPr/>
          </p:nvSpPr>
          <p:spPr>
            <a:xfrm>
              <a:off x="4829135" y="4215010"/>
              <a:ext cx="4008780"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smtClean="0">
                  <a:solidFill>
                    <a:schemeClr val="bg2"/>
                  </a:solidFill>
                </a:rPr>
                <a:t> U (</a:t>
              </a:r>
              <a:r>
                <a:rPr lang="en-US" sz="2000" b="1" dirty="0" err="1" smtClean="0">
                  <a:solidFill>
                    <a:schemeClr val="bg2"/>
                  </a:solidFill>
                </a:rPr>
                <a:t>climo</a:t>
              </a:r>
              <a:r>
                <a:rPr lang="en-US" sz="2000" b="1" dirty="0" smtClean="0">
                  <a:solidFill>
                    <a:schemeClr val="bg2"/>
                  </a:solidFill>
                </a:rPr>
                <a:t>)/E-vector (LMP)</a:t>
              </a:r>
              <a:endParaRPr lang="en-US" sz="2000" dirty="0">
                <a:solidFill>
                  <a:schemeClr val="bg2"/>
                </a:solidFill>
              </a:endParaRPr>
            </a:p>
          </p:txBody>
        </p:sp>
      </p:grpSp>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  Example #2:</a:t>
            </a:r>
            <a:br>
              <a:rPr lang="en-US" sz="2400" b="1" i="1" u="sng" dirty="0" smtClean="0">
                <a:solidFill>
                  <a:schemeClr val="bg2"/>
                </a:solidFill>
              </a:rPr>
            </a:br>
            <a:r>
              <a:rPr lang="en-US" sz="2400" b="1" i="1" u="sng" dirty="0" smtClean="0">
                <a:solidFill>
                  <a:schemeClr val="bg2"/>
                </a:solidFill>
              </a:rPr>
              <a:t>Perpetual JAN AGCM study of role of N Pacific SST Anomalies</a:t>
            </a:r>
            <a:endParaRPr lang="en-US" sz="2000" b="1" i="1" dirty="0"/>
          </a:p>
        </p:txBody>
      </p:sp>
      <p:pic>
        <p:nvPicPr>
          <p:cNvPr id="20" name="Picture 19" descr="wallpaper10"/>
          <p:cNvPicPr>
            <a:picLocks noChangeAspect="1" noChangeArrowheads="1"/>
          </p:cNvPicPr>
          <p:nvPr/>
        </p:nvPicPr>
        <p:blipFill>
          <a:blip r:embed="rId5"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5"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6"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6" cstate="print"/>
          <a:stretch>
            <a:fillRect/>
          </a:stretch>
        </p:blipFill>
        <p:spPr bwMode="auto">
          <a:xfrm>
            <a:off x="-1139" y="0"/>
            <a:ext cx="429768" cy="429768"/>
          </a:xfrm>
          <a:prstGeom prst="rect">
            <a:avLst/>
          </a:prstGeom>
          <a:noFill/>
        </p:spPr>
      </p:pic>
      <p:sp>
        <p:nvSpPr>
          <p:cNvPr id="15" name="Rectangle 14"/>
          <p:cNvSpPr/>
          <p:nvPr/>
        </p:nvSpPr>
        <p:spPr>
          <a:xfrm>
            <a:off x="428628" y="1133877"/>
            <a:ext cx="8285157" cy="769441"/>
          </a:xfrm>
          <a:prstGeom prst="rect">
            <a:avLst/>
          </a:prstGeom>
        </p:spPr>
        <p:txBody>
          <a:bodyPr wrap="square">
            <a:spAutoFit/>
          </a:bodyPr>
          <a:lstStyle/>
          <a:p>
            <a:pPr algn="ctr"/>
            <a:r>
              <a:rPr lang="en-US" sz="2400" b="1" dirty="0" smtClean="0">
                <a:solidFill>
                  <a:srgbClr val="0000FF"/>
                </a:solidFill>
              </a:rPr>
              <a:t>CESM1.0.2 (2.5 </a:t>
            </a:r>
            <a:r>
              <a:rPr lang="en-US" sz="2400" b="1" dirty="0" err="1" smtClean="0">
                <a:solidFill>
                  <a:srgbClr val="0000FF"/>
                </a:solidFill>
              </a:rPr>
              <a:t>lon</a:t>
            </a:r>
            <a:r>
              <a:rPr lang="en-US" sz="2400" b="1" dirty="0" smtClean="0">
                <a:solidFill>
                  <a:srgbClr val="0000FF"/>
                </a:solidFill>
              </a:rPr>
              <a:t>/1.9 </a:t>
            </a:r>
            <a:r>
              <a:rPr lang="en-US" sz="2400" b="1" dirty="0" err="1" smtClean="0">
                <a:solidFill>
                  <a:srgbClr val="0000FF"/>
                </a:solidFill>
              </a:rPr>
              <a:t>lat</a:t>
            </a:r>
            <a:r>
              <a:rPr lang="en-US" sz="2400" b="1" dirty="0" smtClean="0">
                <a:solidFill>
                  <a:srgbClr val="0000FF"/>
                </a:solidFill>
              </a:rPr>
              <a:t>/26 levels; prescribed SST/sea ice) </a:t>
            </a:r>
            <a:r>
              <a:rPr lang="en-US" sz="2000" b="1" dirty="0" smtClean="0">
                <a:solidFill>
                  <a:srgbClr val="0000FF"/>
                </a:solidFill>
              </a:rPr>
              <a:t>(10 years with Jan 2014 warm SST anomaly) </a:t>
            </a:r>
            <a:r>
              <a:rPr lang="en-US" sz="2000" b="1" dirty="0" smtClean="0">
                <a:solidFill>
                  <a:srgbClr val="FF0000"/>
                </a:solidFill>
              </a:rPr>
              <a:t>minus</a:t>
            </a:r>
            <a:r>
              <a:rPr lang="en-US" sz="2000" b="1" dirty="0" smtClean="0">
                <a:solidFill>
                  <a:srgbClr val="0000FF"/>
                </a:solidFill>
              </a:rPr>
              <a:t> (10 years w/</a:t>
            </a:r>
            <a:r>
              <a:rPr lang="en-US" sz="2000" b="1" dirty="0" err="1" smtClean="0">
                <a:solidFill>
                  <a:srgbClr val="0000FF"/>
                </a:solidFill>
              </a:rPr>
              <a:t>climo</a:t>
            </a:r>
            <a:r>
              <a:rPr lang="en-US" sz="2000" b="1" dirty="0" smtClean="0">
                <a:solidFill>
                  <a:srgbClr val="0000FF"/>
                </a:solidFill>
              </a:rPr>
              <a:t>)</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368" y="2181184"/>
            <a:ext cx="4055444" cy="180540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8673" y="2226484"/>
            <a:ext cx="3911237" cy="1714809"/>
          </a:xfrm>
          <a:prstGeom prst="rect">
            <a:avLst/>
          </a:prstGeom>
        </p:spPr>
      </p:pic>
      <p:sp>
        <p:nvSpPr>
          <p:cNvPr id="36" name="Rectangle 35"/>
          <p:cNvSpPr/>
          <p:nvPr/>
        </p:nvSpPr>
        <p:spPr>
          <a:xfrm>
            <a:off x="573983" y="6187584"/>
            <a:ext cx="7979892" cy="461665"/>
          </a:xfrm>
          <a:prstGeom prst="rect">
            <a:avLst/>
          </a:prstGeom>
        </p:spPr>
        <p:txBody>
          <a:bodyPr wrap="square">
            <a:spAutoFit/>
          </a:bodyPr>
          <a:lstStyle/>
          <a:p>
            <a:pPr marL="452438" lvl="0" indent="-452438">
              <a:spcAft>
                <a:spcPts val="1200"/>
              </a:spcAft>
              <a:buClr>
                <a:srgbClr val="FF0000"/>
              </a:buClr>
              <a:tabLst>
                <a:tab pos="452438" algn="l"/>
              </a:tabLst>
            </a:pPr>
            <a:r>
              <a:rPr lang="fr-FR" sz="2400" b="1" i="1" dirty="0" smtClean="0">
                <a:solidFill>
                  <a:srgbClr val="C00000"/>
                </a:solidFill>
              </a:rPr>
              <a:t>  </a:t>
            </a:r>
            <a:r>
              <a:rPr lang="fr-FR" sz="2400" b="1" i="1" dirty="0" err="1" smtClean="0">
                <a:solidFill>
                  <a:srgbClr val="FF0000"/>
                </a:solidFill>
              </a:rPr>
              <a:t>Weak</a:t>
            </a:r>
            <a:r>
              <a:rPr lang="fr-FR" sz="2400" b="1" i="1" dirty="0" smtClean="0">
                <a:solidFill>
                  <a:srgbClr val="FF0000"/>
                </a:solidFill>
              </a:rPr>
              <a:t> </a:t>
            </a:r>
            <a:r>
              <a:rPr lang="fr-FR" sz="2400" b="1" i="1" dirty="0" err="1" smtClean="0">
                <a:solidFill>
                  <a:srgbClr val="FF0000"/>
                </a:solidFill>
              </a:rPr>
              <a:t>response</a:t>
            </a:r>
            <a:r>
              <a:rPr lang="fr-FR" sz="2400" b="1" i="1" dirty="0" smtClean="0">
                <a:solidFill>
                  <a:srgbClr val="FF0000"/>
                </a:solidFill>
              </a:rPr>
              <a:t> w/</a:t>
            </a:r>
            <a:r>
              <a:rPr lang="fr-FR" sz="2400" b="1" i="1" dirty="0" err="1" smtClean="0">
                <a:solidFill>
                  <a:srgbClr val="FF0000"/>
                </a:solidFill>
              </a:rPr>
              <a:t>Baroclinic</a:t>
            </a:r>
            <a:r>
              <a:rPr lang="fr-FR" sz="2400" b="1" i="1" dirty="0" smtClean="0">
                <a:solidFill>
                  <a:srgbClr val="FF0000"/>
                </a:solidFill>
              </a:rPr>
              <a:t> &amp; </a:t>
            </a:r>
            <a:r>
              <a:rPr lang="fr-FR" sz="2400" b="1" i="1" dirty="0" err="1" smtClean="0">
                <a:solidFill>
                  <a:srgbClr val="FF0000"/>
                </a:solidFill>
              </a:rPr>
              <a:t>Barotropic</a:t>
            </a:r>
            <a:r>
              <a:rPr lang="fr-FR" sz="2400" b="1" i="1" dirty="0" smtClean="0">
                <a:solidFill>
                  <a:srgbClr val="FF0000"/>
                </a:solidFill>
              </a:rPr>
              <a:t> feedback (LMP)</a:t>
            </a:r>
            <a:endParaRPr lang="en-US" sz="2400" b="1" i="1" dirty="0">
              <a:solidFill>
                <a:srgbClr val="FF0000"/>
              </a:solidFill>
            </a:endParaRPr>
          </a:p>
        </p:txBody>
      </p:sp>
      <p:sp>
        <p:nvSpPr>
          <p:cNvPr id="28" name="Rectangle 27"/>
          <p:cNvSpPr/>
          <p:nvPr/>
        </p:nvSpPr>
        <p:spPr>
          <a:xfrm>
            <a:off x="414369" y="2008388"/>
            <a:ext cx="4055444"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a:solidFill>
                  <a:schemeClr val="bg2"/>
                </a:solidFill>
              </a:rPr>
              <a:t> </a:t>
            </a:r>
            <a:r>
              <a:rPr lang="en-US" sz="2000" b="1" dirty="0" err="1" smtClean="0">
                <a:solidFill>
                  <a:schemeClr val="bg2"/>
                </a:solidFill>
              </a:rPr>
              <a:t>geopotential</a:t>
            </a:r>
            <a:r>
              <a:rPr lang="en-US" sz="2000" b="1" dirty="0" smtClean="0">
                <a:solidFill>
                  <a:schemeClr val="bg2"/>
                </a:solidFill>
              </a:rPr>
              <a:t> height (m)</a:t>
            </a:r>
            <a:endParaRPr lang="en-US" sz="2000" dirty="0">
              <a:solidFill>
                <a:schemeClr val="bg2"/>
              </a:solidFill>
            </a:endParaRPr>
          </a:p>
        </p:txBody>
      </p:sp>
      <p:sp>
        <p:nvSpPr>
          <p:cNvPr id="44" name="Rectangle 43"/>
          <p:cNvSpPr/>
          <p:nvPr/>
        </p:nvSpPr>
        <p:spPr>
          <a:xfrm>
            <a:off x="4829134" y="2043387"/>
            <a:ext cx="3930315"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Sea Level Pressure (Pa)</a:t>
            </a:r>
            <a:endParaRPr lang="en-US" sz="2000" b="1" dirty="0">
              <a:solidFill>
                <a:schemeClr val="bg2"/>
              </a:solidFill>
            </a:endParaRPr>
          </a:p>
        </p:txBody>
      </p:sp>
    </p:spTree>
    <p:extLst>
      <p:ext uri="{BB962C8B-B14F-4D97-AF65-F5344CB8AC3E}">
        <p14:creationId xmlns:p14="http://schemas.microsoft.com/office/powerpoint/2010/main" val="394423731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175" y="0"/>
            <a:ext cx="9140825" cy="1143000"/>
          </a:xfrm>
          <a:noFill/>
          <a:ln/>
        </p:spPr>
        <p:txBody>
          <a:bodyPr/>
          <a:lstStyle/>
          <a:p>
            <a:r>
              <a:rPr lang="en-US" sz="2800" b="1" i="1" u="sng" dirty="0" smtClean="0">
                <a:solidFill>
                  <a:schemeClr val="bg2"/>
                </a:solidFill>
              </a:rPr>
              <a:t>Summary Comments for Breakout Session</a:t>
            </a:r>
            <a:endParaRPr lang="en-US" sz="2800" b="1" i="1" u="sng" dirty="0">
              <a:solidFill>
                <a:schemeClr val="bg2"/>
              </a:solidFill>
            </a:endParaRPr>
          </a:p>
        </p:txBody>
      </p:sp>
      <p:sp>
        <p:nvSpPr>
          <p:cNvPr id="442371" name="Rectangle 3"/>
          <p:cNvSpPr>
            <a:spLocks noGrp="1" noChangeArrowheads="1"/>
          </p:cNvSpPr>
          <p:nvPr>
            <p:ph idx="1"/>
          </p:nvPr>
        </p:nvSpPr>
        <p:spPr>
          <a:xfrm>
            <a:off x="241300" y="912150"/>
            <a:ext cx="8683625" cy="5815806"/>
          </a:xfrm>
          <a:noFill/>
          <a:ln/>
        </p:spPr>
        <p:txBody>
          <a:bodyPr/>
          <a:lstStyle/>
          <a:p>
            <a:pPr marL="688975" lvl="1" indent="-574675">
              <a:spcAft>
                <a:spcPts val="800"/>
              </a:spcAft>
              <a:buClr>
                <a:schemeClr val="hlink"/>
              </a:buClr>
              <a:buFont typeface="Wingdings" pitchFamily="2" charset="2"/>
              <a:buNone/>
              <a:tabLst>
                <a:tab pos="1139825" algn="l"/>
              </a:tabLst>
            </a:pPr>
            <a:r>
              <a:rPr lang="en-US" sz="2400" dirty="0">
                <a:solidFill>
                  <a:srgbClr val="FF0000"/>
                </a:solidFill>
                <a:sym typeface="Symbol" pitchFamily="18" charset="2"/>
              </a:rPr>
              <a:t>	</a:t>
            </a:r>
            <a:r>
              <a:rPr lang="en-US" sz="2400" b="1" i="1" dirty="0" smtClean="0">
                <a:solidFill>
                  <a:schemeClr val="bg2"/>
                </a:solidFill>
              </a:rPr>
              <a:t>♠	Physical pathways for LMPs to promote EWEs</a:t>
            </a:r>
          </a:p>
          <a:p>
            <a:pPr marL="452438" lvl="1" indent="-452438">
              <a:spcBef>
                <a:spcPct val="0"/>
              </a:spcBef>
              <a:spcAft>
                <a:spcPts val="0"/>
              </a:spcAft>
              <a:buClr>
                <a:srgbClr val="FF0000"/>
              </a:buClr>
              <a:buNone/>
              <a:tabLst>
                <a:tab pos="452438" algn="l"/>
              </a:tabLst>
            </a:pPr>
            <a:r>
              <a:rPr lang="en-US" sz="2400" b="1" i="1" kern="1200" dirty="0">
                <a:solidFill>
                  <a:srgbClr val="000000"/>
                </a:solidFill>
                <a:latin typeface="Times New Roman" pitchFamily="18" charset="0"/>
                <a:ea typeface="+mn-ea"/>
                <a:cs typeface="+mn-cs"/>
              </a:rPr>
              <a:t>	</a:t>
            </a:r>
            <a:r>
              <a:rPr lang="en-US" sz="2400" b="1" i="1" kern="1200" dirty="0" smtClean="0">
                <a:solidFill>
                  <a:srgbClr val="000000"/>
                </a:solidFill>
                <a:latin typeface="Times New Roman" pitchFamily="18" charset="0"/>
                <a:ea typeface="+mn-ea"/>
                <a:cs typeface="+mn-cs"/>
              </a:rPr>
              <a:t>	</a:t>
            </a:r>
            <a:r>
              <a:rPr lang="en-US" sz="2400" b="1" i="1" kern="1200" dirty="0" smtClean="0">
                <a:solidFill>
                  <a:srgbClr val="FF0000"/>
                </a:solidFill>
                <a:latin typeface="Times New Roman" pitchFamily="18" charset="0"/>
                <a:ea typeface="+mn-ea"/>
                <a:cs typeface="Times New Roman" pitchFamily="18" charset="0"/>
                <a:sym typeface="Symbol" pitchFamily="18" charset="2"/>
              </a:rPr>
              <a:t>➙ </a:t>
            </a:r>
            <a:r>
              <a:rPr lang="en-US" sz="2400" b="1" i="1" kern="1200" dirty="0" smtClean="0">
                <a:solidFill>
                  <a:srgbClr val="0000FF"/>
                </a:solidFill>
                <a:latin typeface="Times New Roman" pitchFamily="18" charset="0"/>
                <a:ea typeface="+mn-ea"/>
                <a:cs typeface="+mn-cs"/>
              </a:rPr>
              <a:t>Direct, linear </a:t>
            </a:r>
            <a:r>
              <a:rPr lang="en-US" sz="2400" b="1" i="1" kern="1200" dirty="0" smtClean="0">
                <a:solidFill>
                  <a:srgbClr val="000000"/>
                </a:solidFill>
                <a:latin typeface="Times New Roman" pitchFamily="18" charset="0"/>
                <a:ea typeface="+mn-ea"/>
                <a:cs typeface="+mn-cs"/>
              </a:rPr>
              <a:t>contributions (e.g., LMP = cyclone)</a:t>
            </a:r>
            <a:endParaRPr lang="en-US" sz="2400" b="1" i="1" kern="1200" dirty="0">
              <a:solidFill>
                <a:srgbClr val="000000"/>
              </a:solidFill>
              <a:latin typeface="Times New Roman" pitchFamily="18" charset="0"/>
              <a:ea typeface="+mn-ea"/>
              <a:cs typeface="+mn-cs"/>
            </a:endParaRPr>
          </a:p>
          <a:p>
            <a:pPr marL="452438" lvl="2" indent="-452438">
              <a:spcBef>
                <a:spcPct val="0"/>
              </a:spcBef>
              <a:spcAft>
                <a:spcPts val="0"/>
              </a:spcAft>
              <a:buClr>
                <a:srgbClr val="FF0000"/>
              </a:buClr>
              <a:buNone/>
              <a:tabLst>
                <a:tab pos="452438" algn="l"/>
              </a:tabLst>
            </a:pPr>
            <a:r>
              <a:rPr lang="en-US" b="1" i="1" kern="1200" dirty="0">
                <a:solidFill>
                  <a:srgbClr val="000000"/>
                </a:solidFill>
                <a:latin typeface="Times New Roman" pitchFamily="18" charset="0"/>
                <a:ea typeface="+mn-ea"/>
                <a:cs typeface="+mn-cs"/>
              </a:rPr>
              <a:t>	</a:t>
            </a:r>
            <a:r>
              <a:rPr lang="en-US" b="1" i="1" kern="1200" dirty="0" smtClean="0">
                <a:solidFill>
                  <a:srgbClr val="000000"/>
                </a:solidFill>
                <a:latin typeface="Times New Roman" pitchFamily="18" charset="0"/>
                <a:ea typeface="+mn-ea"/>
                <a:cs typeface="+mn-cs"/>
              </a:rPr>
              <a:t>	</a:t>
            </a:r>
            <a:r>
              <a:rPr lang="en-US" b="1" i="1" kern="1200" dirty="0" smtClean="0">
                <a:solidFill>
                  <a:srgbClr val="FF0000"/>
                </a:solidFill>
                <a:latin typeface="Times New Roman" pitchFamily="18" charset="0"/>
                <a:ea typeface="+mn-ea"/>
                <a:cs typeface="Times New Roman" pitchFamily="18" charset="0"/>
                <a:sym typeface="Symbol" pitchFamily="18" charset="2"/>
              </a:rPr>
              <a:t>➙ </a:t>
            </a:r>
            <a:r>
              <a:rPr lang="en-US" b="1" i="1" kern="1200" dirty="0" smtClean="0">
                <a:solidFill>
                  <a:srgbClr val="0000FF"/>
                </a:solidFill>
                <a:latin typeface="Times New Roman" pitchFamily="18" charset="0"/>
                <a:ea typeface="+mn-ea"/>
                <a:cs typeface="+mn-cs"/>
                <a:sym typeface="Symbol" pitchFamily="18" charset="2"/>
              </a:rPr>
              <a:t>Indirect, nonlinear </a:t>
            </a:r>
            <a:r>
              <a:rPr lang="en-US" b="1" i="1" kern="1200" dirty="0" smtClean="0">
                <a:solidFill>
                  <a:srgbClr val="000000"/>
                </a:solidFill>
                <a:latin typeface="Times New Roman" pitchFamily="18" charset="0"/>
                <a:ea typeface="+mn-ea"/>
                <a:cs typeface="+mn-cs"/>
                <a:sym typeface="Symbol" pitchFamily="18" charset="2"/>
              </a:rPr>
              <a:t>effect 	   (e.g., LMP = block)</a:t>
            </a:r>
            <a:endParaRPr lang="en-US" b="1" i="1" kern="1200" dirty="0">
              <a:solidFill>
                <a:srgbClr val="000000"/>
              </a:solidFill>
              <a:latin typeface="Times New Roman" pitchFamily="18" charset="0"/>
              <a:ea typeface="+mn-ea"/>
              <a:cs typeface="+mn-cs"/>
              <a:sym typeface="Symbol" pitchFamily="18" charset="2"/>
            </a:endParaRPr>
          </a:p>
          <a:p>
            <a:pPr marL="452438" lvl="2" indent="-452438">
              <a:spcBef>
                <a:spcPct val="0"/>
              </a:spcBef>
              <a:spcAft>
                <a:spcPts val="600"/>
              </a:spcAft>
              <a:buClr>
                <a:srgbClr val="FF0000"/>
              </a:buClr>
              <a:buNone/>
              <a:tabLst>
                <a:tab pos="452438" algn="l"/>
              </a:tabLst>
            </a:pPr>
            <a:r>
              <a:rPr lang="en-US" b="1" i="1" kern="1200" dirty="0">
                <a:solidFill>
                  <a:srgbClr val="000000"/>
                </a:solidFill>
                <a:latin typeface="Times New Roman" pitchFamily="18" charset="0"/>
                <a:ea typeface="+mn-ea"/>
                <a:cs typeface="Times New Roman" pitchFamily="18" charset="0"/>
                <a:sym typeface="Symbol" pitchFamily="18" charset="2"/>
              </a:rPr>
              <a:t>	</a:t>
            </a:r>
            <a:r>
              <a:rPr lang="en-US" b="1" i="1" kern="1200" dirty="0" smtClean="0">
                <a:solidFill>
                  <a:srgbClr val="000000"/>
                </a:solidFill>
                <a:latin typeface="Times New Roman" pitchFamily="18" charset="0"/>
                <a:ea typeface="+mn-ea"/>
                <a:cs typeface="Times New Roman" pitchFamily="18" charset="0"/>
                <a:sym typeface="Symbol" pitchFamily="18" charset="2"/>
              </a:rPr>
              <a:t>	</a:t>
            </a:r>
            <a:r>
              <a:rPr lang="en-US" b="1" i="1" kern="1200" dirty="0" smtClean="0">
                <a:solidFill>
                  <a:srgbClr val="FF0000"/>
                </a:solidFill>
                <a:latin typeface="Times New Roman" pitchFamily="18" charset="0"/>
                <a:ea typeface="+mn-ea"/>
                <a:cs typeface="Times New Roman" pitchFamily="18" charset="0"/>
                <a:sym typeface="Symbol" pitchFamily="18" charset="2"/>
              </a:rPr>
              <a:t>➙ </a:t>
            </a:r>
            <a:r>
              <a:rPr lang="en-US" b="1" i="1" kern="1200" dirty="0">
                <a:solidFill>
                  <a:srgbClr val="0000FF"/>
                </a:solidFill>
                <a:latin typeface="Times New Roman" pitchFamily="18" charset="0"/>
                <a:ea typeface="+mn-ea"/>
                <a:cs typeface="+mn-cs"/>
                <a:sym typeface="Symbol" pitchFamily="18" charset="2"/>
              </a:rPr>
              <a:t>L</a:t>
            </a:r>
            <a:r>
              <a:rPr lang="en-US" b="1" i="1" kern="1200" dirty="0" smtClean="0">
                <a:solidFill>
                  <a:srgbClr val="0000FF"/>
                </a:solidFill>
                <a:latin typeface="Times New Roman" pitchFamily="18" charset="0"/>
                <a:ea typeface="+mn-ea"/>
                <a:cs typeface="+mn-cs"/>
              </a:rPr>
              <a:t>ocal responses </a:t>
            </a:r>
            <a:r>
              <a:rPr lang="en-US" b="1" i="1" kern="1200" dirty="0" smtClean="0">
                <a:solidFill>
                  <a:srgbClr val="000000"/>
                </a:solidFill>
                <a:latin typeface="Times New Roman" pitchFamily="18" charset="0"/>
                <a:ea typeface="+mn-ea"/>
                <a:cs typeface="+mn-cs"/>
              </a:rPr>
              <a:t>(e.g., to topography or coastal contrasts)</a:t>
            </a:r>
            <a:endParaRPr lang="el-GR" sz="2400" b="1" i="1" dirty="0">
              <a:solidFill>
                <a:schemeClr val="hlink"/>
              </a:solidFill>
              <a:cs typeface="Times New Roman" pitchFamily="18" charset="0"/>
            </a:endParaRPr>
          </a:p>
          <a:p>
            <a:pPr marL="688975" lvl="1" indent="-574675">
              <a:spcAft>
                <a:spcPts val="800"/>
              </a:spcAft>
              <a:buClr>
                <a:schemeClr val="hlink"/>
              </a:buClr>
              <a:buNone/>
              <a:tabLst>
                <a:tab pos="1139825" algn="l"/>
              </a:tabLst>
            </a:pPr>
            <a:r>
              <a:rPr lang="en-US" sz="2400" dirty="0">
                <a:solidFill>
                  <a:schemeClr val="bg2"/>
                </a:solidFill>
                <a:sym typeface="Symbol" pitchFamily="18" charset="2"/>
              </a:rPr>
              <a:t>	</a:t>
            </a:r>
            <a:r>
              <a:rPr lang="en-US" sz="2400" b="1" i="1" dirty="0">
                <a:solidFill>
                  <a:srgbClr val="FF0000"/>
                </a:solidFill>
              </a:rPr>
              <a:t>♥</a:t>
            </a:r>
            <a:r>
              <a:rPr lang="en-US" sz="2400" dirty="0" smtClean="0">
                <a:solidFill>
                  <a:schemeClr val="bg2"/>
                </a:solidFill>
              </a:rPr>
              <a:t> </a:t>
            </a:r>
            <a:r>
              <a:rPr lang="en-US" sz="2400" dirty="0">
                <a:solidFill>
                  <a:schemeClr val="bg2"/>
                </a:solidFill>
              </a:rPr>
              <a:t>	</a:t>
            </a:r>
            <a:r>
              <a:rPr lang="en-US" sz="2400" b="1" i="1" dirty="0" smtClean="0">
                <a:solidFill>
                  <a:schemeClr val="bg2"/>
                </a:solidFill>
              </a:rPr>
              <a:t>Key knowledge gaps/scientific needs (3-year time horizon?)</a:t>
            </a:r>
          </a:p>
          <a:p>
            <a:pPr marL="452438" lvl="1" indent="-452438">
              <a:spcBef>
                <a:spcPct val="0"/>
              </a:spcBef>
              <a:spcAft>
                <a:spcPts val="0"/>
              </a:spcAft>
              <a:buClr>
                <a:srgbClr val="FF0000"/>
              </a:buClr>
              <a:buNone/>
              <a:tabLst>
                <a:tab pos="452438" algn="l"/>
              </a:tabLst>
            </a:pPr>
            <a:r>
              <a:rPr lang="en-US" sz="2400" b="1" i="1" kern="1200" dirty="0">
                <a:solidFill>
                  <a:srgbClr val="000000"/>
                </a:solidFill>
                <a:latin typeface="Times New Roman" pitchFamily="18" charset="0"/>
              </a:rPr>
              <a:t>		</a:t>
            </a:r>
            <a:r>
              <a:rPr lang="en-US" sz="2400" b="1" i="1" kern="1200" dirty="0" smtClean="0">
                <a:solidFill>
                  <a:srgbClr val="FF0000"/>
                </a:solidFill>
                <a:latin typeface="Times New Roman" pitchFamily="18" charset="0"/>
                <a:cs typeface="Times New Roman" pitchFamily="18" charset="0"/>
                <a:sym typeface="Symbol" pitchFamily="18" charset="2"/>
              </a:rPr>
              <a:t>➙ </a:t>
            </a:r>
            <a:r>
              <a:rPr lang="en-US" sz="2400" b="1" i="1" kern="1200" dirty="0" smtClean="0">
                <a:solidFill>
                  <a:srgbClr val="0000FF"/>
                </a:solidFill>
                <a:latin typeface="Times New Roman" pitchFamily="18" charset="0"/>
                <a:cs typeface="Times New Roman" pitchFamily="18" charset="0"/>
                <a:sym typeface="Symbol" pitchFamily="18" charset="2"/>
              </a:rPr>
              <a:t>Uniform characterization </a:t>
            </a:r>
            <a:r>
              <a:rPr lang="en-US" sz="2400" b="1" i="1" kern="1200" dirty="0" smtClean="0">
                <a:solidFill>
                  <a:srgbClr val="000000"/>
                </a:solidFill>
                <a:latin typeface="Times New Roman" pitchFamily="18" charset="0"/>
                <a:cs typeface="Times New Roman" pitchFamily="18" charset="0"/>
                <a:sym typeface="Symbol" pitchFamily="18" charset="2"/>
              </a:rPr>
              <a:t>of LMPs related to EWEs</a:t>
            </a:r>
            <a:endParaRPr lang="en-US" sz="2400" b="1" i="1" kern="1200" dirty="0">
              <a:solidFill>
                <a:srgbClr val="000000"/>
              </a:solidFill>
              <a:latin typeface="Times New Roman" pitchFamily="18" charset="0"/>
            </a:endParaRPr>
          </a:p>
          <a:p>
            <a:pPr marL="452438" lvl="2" indent="-452438">
              <a:spcBef>
                <a:spcPct val="0"/>
              </a:spcBef>
              <a:spcAft>
                <a:spcPts val="0"/>
              </a:spcAft>
              <a:buClr>
                <a:srgbClr val="FF0000"/>
              </a:buClr>
              <a:buNone/>
              <a:tabLst>
                <a:tab pos="452438" algn="l"/>
              </a:tabLst>
            </a:pPr>
            <a:r>
              <a:rPr lang="en-US" b="1" i="1" kern="1200" dirty="0">
                <a:solidFill>
                  <a:srgbClr val="000000"/>
                </a:solidFill>
                <a:latin typeface="Times New Roman" pitchFamily="18" charset="0"/>
              </a:rPr>
              <a:t>		</a:t>
            </a:r>
            <a:r>
              <a:rPr lang="en-US" b="1" i="1" kern="1200" dirty="0" smtClean="0">
                <a:solidFill>
                  <a:srgbClr val="FF0000"/>
                </a:solidFill>
                <a:latin typeface="Times New Roman" pitchFamily="18" charset="0"/>
                <a:cs typeface="Times New Roman" pitchFamily="18" charset="0"/>
                <a:sym typeface="Symbol" pitchFamily="18" charset="2"/>
              </a:rPr>
              <a:t>➙</a:t>
            </a:r>
            <a:r>
              <a:rPr lang="en-US" b="1" i="1" kern="1200" dirty="0">
                <a:solidFill>
                  <a:srgbClr val="000000"/>
                </a:solidFill>
                <a:latin typeface="Times New Roman" pitchFamily="18" charset="0"/>
                <a:cs typeface="Times New Roman" pitchFamily="18" charset="0"/>
                <a:sym typeface="Symbol" pitchFamily="18" charset="2"/>
              </a:rPr>
              <a:t> </a:t>
            </a:r>
            <a:r>
              <a:rPr lang="en-US" b="1" i="1" kern="1200" dirty="0" smtClean="0">
                <a:solidFill>
                  <a:srgbClr val="000000"/>
                </a:solidFill>
                <a:latin typeface="Times New Roman" pitchFamily="18" charset="0"/>
                <a:cs typeface="Times New Roman" pitchFamily="18" charset="0"/>
                <a:sym typeface="Symbol" pitchFamily="18" charset="2"/>
              </a:rPr>
              <a:t>Coordinated research on </a:t>
            </a:r>
            <a:r>
              <a:rPr lang="en-US" b="1" i="1" kern="1200" dirty="0" smtClean="0">
                <a:solidFill>
                  <a:srgbClr val="0000FF"/>
                </a:solidFill>
                <a:latin typeface="Times New Roman" pitchFamily="18" charset="0"/>
                <a:cs typeface="Times New Roman" pitchFamily="18" charset="0"/>
                <a:sym typeface="Symbol" pitchFamily="18" charset="2"/>
              </a:rPr>
              <a:t>physical mechanisms </a:t>
            </a:r>
            <a:r>
              <a:rPr lang="en-US" b="1" i="1" kern="1200" dirty="0" smtClean="0">
                <a:solidFill>
                  <a:srgbClr val="000000"/>
                </a:solidFill>
                <a:latin typeface="Times New Roman" pitchFamily="18" charset="0"/>
                <a:cs typeface="Times New Roman" pitchFamily="18" charset="0"/>
                <a:sym typeface="Symbol" pitchFamily="18" charset="2"/>
              </a:rPr>
              <a:t>for LMPs</a:t>
            </a:r>
          </a:p>
          <a:p>
            <a:pPr marL="452438" lvl="2" indent="-452438">
              <a:spcBef>
                <a:spcPct val="0"/>
              </a:spcBef>
              <a:spcAft>
                <a:spcPts val="0"/>
              </a:spcAft>
              <a:buClr>
                <a:srgbClr val="FF0000"/>
              </a:buClr>
              <a:buNone/>
              <a:tabLst>
                <a:tab pos="452438" algn="l"/>
              </a:tabLst>
            </a:pPr>
            <a:r>
              <a:rPr lang="en-US" b="1" i="1" kern="1200" dirty="0">
                <a:solidFill>
                  <a:srgbClr val="000000"/>
                </a:solidFill>
                <a:latin typeface="Times New Roman" pitchFamily="18" charset="0"/>
              </a:rPr>
              <a:t>	</a:t>
            </a:r>
            <a:r>
              <a:rPr lang="en-US" b="1" i="1" kern="1200" dirty="0" smtClean="0">
                <a:solidFill>
                  <a:srgbClr val="000000"/>
                </a:solidFill>
                <a:latin typeface="Times New Roman" pitchFamily="18" charset="0"/>
              </a:rPr>
              <a:t>	</a:t>
            </a:r>
            <a:r>
              <a:rPr lang="en-US" b="1" i="1" kern="1200" dirty="0" smtClean="0">
                <a:solidFill>
                  <a:srgbClr val="FF0000"/>
                </a:solidFill>
                <a:latin typeface="Times New Roman" pitchFamily="18" charset="0"/>
                <a:cs typeface="Times New Roman" pitchFamily="18" charset="0"/>
                <a:sym typeface="Symbol" pitchFamily="18" charset="2"/>
              </a:rPr>
              <a:t>➙</a:t>
            </a:r>
            <a:r>
              <a:rPr lang="en-US" b="1" i="1" kern="1200" dirty="0" smtClean="0">
                <a:solidFill>
                  <a:srgbClr val="000000"/>
                </a:solidFill>
                <a:latin typeface="Times New Roman" pitchFamily="18" charset="0"/>
                <a:cs typeface="Times New Roman" pitchFamily="18" charset="0"/>
                <a:sym typeface="Symbol" pitchFamily="18" charset="2"/>
              </a:rPr>
              <a:t> Develop </a:t>
            </a:r>
            <a:r>
              <a:rPr lang="en-US" b="1" i="1" kern="1200" dirty="0" smtClean="0">
                <a:solidFill>
                  <a:srgbClr val="0000FF"/>
                </a:solidFill>
                <a:latin typeface="Times New Roman" pitchFamily="18" charset="0"/>
                <a:cs typeface="Times New Roman" pitchFamily="18" charset="0"/>
                <a:sym typeface="Symbol" pitchFamily="18" charset="2"/>
              </a:rPr>
              <a:t>synoptic &amp; dynamic metrics </a:t>
            </a:r>
            <a:r>
              <a:rPr lang="en-US" b="1" i="1" kern="1200" dirty="0" smtClean="0">
                <a:solidFill>
                  <a:srgbClr val="000000"/>
                </a:solidFill>
                <a:latin typeface="Times New Roman" pitchFamily="18" charset="0"/>
                <a:cs typeface="Times New Roman" pitchFamily="18" charset="0"/>
                <a:sym typeface="Symbol" pitchFamily="18" charset="2"/>
              </a:rPr>
              <a:t>of LMP behavior</a:t>
            </a:r>
          </a:p>
          <a:p>
            <a:pPr marL="452438" lvl="2" indent="-452438">
              <a:spcBef>
                <a:spcPct val="0"/>
              </a:spcBef>
              <a:spcAft>
                <a:spcPts val="0"/>
              </a:spcAft>
              <a:buClr>
                <a:srgbClr val="FF0000"/>
              </a:buClr>
              <a:buNone/>
              <a:tabLst>
                <a:tab pos="452438" algn="l"/>
              </a:tabLst>
            </a:pPr>
            <a:r>
              <a:rPr lang="en-US" b="1" i="1" kern="1200" dirty="0">
                <a:solidFill>
                  <a:srgbClr val="000000"/>
                </a:solidFill>
                <a:latin typeface="Times New Roman" pitchFamily="18" charset="0"/>
              </a:rPr>
              <a:t>		</a:t>
            </a:r>
            <a:r>
              <a:rPr lang="en-US" b="1" i="1" kern="1200" dirty="0">
                <a:solidFill>
                  <a:srgbClr val="FF0000"/>
                </a:solidFill>
                <a:latin typeface="Times New Roman" pitchFamily="18" charset="0"/>
                <a:cs typeface="Times New Roman" pitchFamily="18" charset="0"/>
                <a:sym typeface="Symbol" pitchFamily="18" charset="2"/>
              </a:rPr>
              <a:t>➙</a:t>
            </a:r>
            <a:r>
              <a:rPr lang="en-US" b="1" i="1" kern="1200" dirty="0">
                <a:solidFill>
                  <a:srgbClr val="000000"/>
                </a:solidFill>
                <a:latin typeface="Times New Roman" pitchFamily="18" charset="0"/>
                <a:cs typeface="Times New Roman" pitchFamily="18" charset="0"/>
                <a:sym typeface="Symbol" pitchFamily="18" charset="2"/>
              </a:rPr>
              <a:t> </a:t>
            </a:r>
            <a:r>
              <a:rPr lang="en-US" b="1" i="1" kern="1200" dirty="0" smtClean="0">
                <a:solidFill>
                  <a:srgbClr val="0000FF"/>
                </a:solidFill>
                <a:latin typeface="Times New Roman" pitchFamily="18" charset="0"/>
                <a:cs typeface="Times New Roman" pitchFamily="18" charset="0"/>
                <a:sym typeface="Symbol" pitchFamily="18" charset="2"/>
              </a:rPr>
              <a:t>Assess</a:t>
            </a:r>
            <a:r>
              <a:rPr lang="en-US" b="1" i="1" kern="1200" dirty="0" smtClean="0">
                <a:solidFill>
                  <a:srgbClr val="000000"/>
                </a:solidFill>
                <a:latin typeface="Times New Roman" pitchFamily="18" charset="0"/>
                <a:cs typeface="Times New Roman" pitchFamily="18" charset="0"/>
                <a:sym typeface="Symbol" pitchFamily="18" charset="2"/>
              </a:rPr>
              <a:t> LMP behavior &amp; physics in CGCM simulations</a:t>
            </a:r>
            <a:endParaRPr lang="en-US" b="1" i="1" kern="1200" dirty="0">
              <a:solidFill>
                <a:srgbClr val="000000"/>
              </a:solidFill>
              <a:latin typeface="Times New Roman" pitchFamily="18" charset="0"/>
              <a:sym typeface="Symbol" pitchFamily="18" charset="2"/>
            </a:endParaRPr>
          </a:p>
          <a:p>
            <a:pPr marL="452438" lvl="2" indent="-452438">
              <a:spcBef>
                <a:spcPct val="0"/>
              </a:spcBef>
              <a:spcAft>
                <a:spcPts val="600"/>
              </a:spcAft>
              <a:buClr>
                <a:srgbClr val="FF0000"/>
              </a:buClr>
              <a:buNone/>
              <a:tabLst>
                <a:tab pos="452438" algn="l"/>
              </a:tabLst>
            </a:pPr>
            <a:r>
              <a:rPr lang="en-US" b="1" i="1" kern="1200" dirty="0">
                <a:solidFill>
                  <a:srgbClr val="000000"/>
                </a:solidFill>
                <a:latin typeface="Times New Roman" pitchFamily="18" charset="0"/>
                <a:cs typeface="Times New Roman" pitchFamily="18" charset="0"/>
                <a:sym typeface="Symbol" pitchFamily="18" charset="2"/>
              </a:rPr>
              <a:t>		</a:t>
            </a:r>
            <a:r>
              <a:rPr lang="en-US" b="1" i="1" kern="1200" dirty="0" smtClean="0">
                <a:solidFill>
                  <a:srgbClr val="FF0000"/>
                </a:solidFill>
                <a:latin typeface="Times New Roman" pitchFamily="18" charset="0"/>
                <a:cs typeface="Times New Roman" pitchFamily="18" charset="0"/>
                <a:sym typeface="Symbol" pitchFamily="18" charset="2"/>
              </a:rPr>
              <a:t>➙</a:t>
            </a:r>
            <a:r>
              <a:rPr lang="en-US" b="1" i="1" kern="1200" dirty="0">
                <a:solidFill>
                  <a:srgbClr val="000000"/>
                </a:solidFill>
                <a:latin typeface="Times New Roman" pitchFamily="18" charset="0"/>
                <a:cs typeface="Times New Roman" pitchFamily="18" charset="0"/>
                <a:sym typeface="Symbol" pitchFamily="18" charset="2"/>
              </a:rPr>
              <a:t> </a:t>
            </a:r>
            <a:r>
              <a:rPr lang="en-US" b="1" i="1" kern="1200" dirty="0" smtClean="0">
                <a:solidFill>
                  <a:srgbClr val="000000"/>
                </a:solidFill>
                <a:latin typeface="Times New Roman" pitchFamily="18" charset="0"/>
                <a:cs typeface="Times New Roman" pitchFamily="18" charset="0"/>
                <a:sym typeface="Symbol" pitchFamily="18" charset="2"/>
              </a:rPr>
              <a:t>Target </a:t>
            </a:r>
            <a:r>
              <a:rPr lang="en-US" b="1" i="1" kern="1200" dirty="0" smtClean="0">
                <a:solidFill>
                  <a:srgbClr val="0000FF"/>
                </a:solidFill>
                <a:latin typeface="Times New Roman" pitchFamily="18" charset="0"/>
                <a:cs typeface="Times New Roman" pitchFamily="18" charset="0"/>
                <a:sym typeface="Symbol" pitchFamily="18" charset="2"/>
              </a:rPr>
              <a:t>atmospheric blocking </a:t>
            </a:r>
            <a:r>
              <a:rPr lang="en-US" b="1" i="1" kern="1200" dirty="0" smtClean="0">
                <a:solidFill>
                  <a:srgbClr val="000000"/>
                </a:solidFill>
                <a:latin typeface="Times New Roman" pitchFamily="18" charset="0"/>
                <a:cs typeface="Times New Roman" pitchFamily="18" charset="0"/>
                <a:sym typeface="Symbol" pitchFamily="18" charset="2"/>
              </a:rPr>
              <a:t>as key LMP prototype</a:t>
            </a:r>
            <a:endParaRPr lang="en-US" sz="2400" b="1" i="1" dirty="0" smtClean="0">
              <a:solidFill>
                <a:schemeClr val="bg2"/>
              </a:solidFill>
            </a:endParaRPr>
          </a:p>
          <a:p>
            <a:pPr marL="688975" lvl="1" indent="-574675">
              <a:spcAft>
                <a:spcPts val="800"/>
              </a:spcAft>
              <a:buClr>
                <a:schemeClr val="hlink"/>
              </a:buClr>
              <a:buFont typeface="Wingdings" pitchFamily="2" charset="2"/>
              <a:buNone/>
              <a:tabLst>
                <a:tab pos="1139825" algn="l"/>
              </a:tabLst>
            </a:pPr>
            <a:r>
              <a:rPr lang="en-US" sz="2400" b="1" i="1" dirty="0">
                <a:solidFill>
                  <a:schemeClr val="bg2"/>
                </a:solidFill>
              </a:rPr>
              <a:t>	♣</a:t>
            </a:r>
            <a:r>
              <a:rPr lang="en-US" sz="2400" dirty="0">
                <a:solidFill>
                  <a:schemeClr val="hlink"/>
                </a:solidFill>
              </a:rPr>
              <a:t> </a:t>
            </a:r>
            <a:r>
              <a:rPr lang="en-US" sz="2400" b="1" i="1" dirty="0" smtClean="0">
                <a:solidFill>
                  <a:schemeClr val="bg2"/>
                </a:solidFill>
              </a:rPr>
              <a:t>	How can models go wrong, let me count the ways…</a:t>
            </a:r>
          </a:p>
          <a:p>
            <a:pPr marL="688975" lvl="1" indent="-574675">
              <a:spcAft>
                <a:spcPts val="800"/>
              </a:spcAft>
              <a:buClr>
                <a:schemeClr val="hlink"/>
              </a:buClr>
              <a:buNone/>
              <a:tabLst>
                <a:tab pos="1139825" algn="l"/>
              </a:tabLst>
            </a:pPr>
            <a:r>
              <a:rPr lang="en-US" sz="2400" b="1" i="1" kern="1200" dirty="0">
                <a:solidFill>
                  <a:srgbClr val="000000"/>
                </a:solidFill>
                <a:latin typeface="Times New Roman" pitchFamily="18" charset="0"/>
              </a:rPr>
              <a:t>	</a:t>
            </a:r>
            <a:r>
              <a:rPr lang="en-US" sz="2400" b="1" i="1" kern="1200" dirty="0" smtClean="0">
                <a:solidFill>
                  <a:srgbClr val="FF0000"/>
                </a:solidFill>
                <a:latin typeface="Times New Roman" pitchFamily="18" charset="0"/>
                <a:cs typeface="Times New Roman" pitchFamily="18" charset="0"/>
                <a:sym typeface="Symbol" pitchFamily="18" charset="2"/>
              </a:rPr>
              <a:t>➙ </a:t>
            </a:r>
            <a:r>
              <a:rPr lang="en-US" sz="2400" b="1" i="1" kern="1200" dirty="0" smtClean="0">
                <a:solidFill>
                  <a:srgbClr val="000000"/>
                </a:solidFill>
                <a:latin typeface="Times New Roman" pitchFamily="18" charset="0"/>
                <a:cs typeface="Times New Roman" pitchFamily="18" charset="0"/>
                <a:sym typeface="Symbol" pitchFamily="18" charset="2"/>
              </a:rPr>
              <a:t>Tropical heating; convective outflow; subtropical </a:t>
            </a:r>
            <a:r>
              <a:rPr lang="en-US" sz="2400" b="1" i="1" kern="1200" dirty="0" err="1" smtClean="0">
                <a:solidFill>
                  <a:srgbClr val="000000"/>
                </a:solidFill>
                <a:latin typeface="Times New Roman" pitchFamily="18" charset="0"/>
                <a:cs typeface="Times New Roman" pitchFamily="18" charset="0"/>
                <a:sym typeface="Symbol" pitchFamily="18" charset="2"/>
              </a:rPr>
              <a:t>vorticity</a:t>
            </a:r>
            <a:r>
              <a:rPr lang="en-US" sz="2400" b="1" i="1" kern="1200" dirty="0" smtClean="0">
                <a:solidFill>
                  <a:srgbClr val="000000"/>
                </a:solidFill>
                <a:latin typeface="Times New Roman" pitchFamily="18" charset="0"/>
                <a:cs typeface="Times New Roman" pitchFamily="18" charset="0"/>
                <a:sym typeface="Symbol" pitchFamily="18" charset="2"/>
              </a:rPr>
              <a:t> 	gradients; </a:t>
            </a:r>
            <a:r>
              <a:rPr lang="en-US" sz="2400" b="1" i="1" kern="1200" dirty="0" err="1" smtClean="0">
                <a:solidFill>
                  <a:srgbClr val="000000"/>
                </a:solidFill>
                <a:latin typeface="Times New Roman" pitchFamily="18" charset="0"/>
                <a:cs typeface="Times New Roman" pitchFamily="18" charset="0"/>
                <a:sym typeface="Symbol" pitchFamily="18" charset="2"/>
              </a:rPr>
              <a:t>barotropic</a:t>
            </a:r>
            <a:r>
              <a:rPr lang="en-US" sz="2400" b="1" i="1" kern="1200" dirty="0" smtClean="0">
                <a:solidFill>
                  <a:srgbClr val="000000"/>
                </a:solidFill>
                <a:latin typeface="Times New Roman" pitchFamily="18" charset="0"/>
                <a:cs typeface="Times New Roman" pitchFamily="18" charset="0"/>
                <a:sym typeface="Symbol" pitchFamily="18" charset="2"/>
              </a:rPr>
              <a:t> deformation; storm track variability </a:t>
            </a:r>
            <a:endParaRPr lang="en-US" sz="2400" b="1" i="1" kern="1200" dirty="0">
              <a:solidFill>
                <a:srgbClr val="000000"/>
              </a:solidFill>
              <a:latin typeface="Times New Roman" pitchFamily="18" charset="0"/>
            </a:endParaRPr>
          </a:p>
          <a:p>
            <a:pPr marL="688975" lvl="1" indent="-574675">
              <a:spcAft>
                <a:spcPts val="800"/>
              </a:spcAft>
              <a:buClr>
                <a:schemeClr val="hlink"/>
              </a:buClr>
              <a:buFont typeface="Wingdings" pitchFamily="2" charset="2"/>
              <a:buNone/>
              <a:tabLst>
                <a:tab pos="1139825" algn="l"/>
              </a:tabLst>
            </a:pPr>
            <a:endParaRPr lang="en-US" sz="2400" b="1" i="1" dirty="0">
              <a:solidFill>
                <a:schemeClr val="bg1"/>
              </a:solidFill>
            </a:endParaRPr>
          </a:p>
        </p:txBody>
      </p:sp>
      <p:pic>
        <p:nvPicPr>
          <p:cNvPr id="16"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0"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pic>
        <p:nvPicPr>
          <p:cNvPr id="7"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8"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Tree>
    <p:extLst>
      <p:ext uri="{BB962C8B-B14F-4D97-AF65-F5344CB8AC3E}">
        <p14:creationId xmlns:p14="http://schemas.microsoft.com/office/powerpoint/2010/main" val="61319801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a:xfrm>
            <a:off x="3175" y="76747"/>
            <a:ext cx="9140825" cy="1143000"/>
          </a:xfrm>
          <a:noFill/>
          <a:ln/>
        </p:spPr>
        <p:txBody>
          <a:bodyPr/>
          <a:lstStyle/>
          <a:p>
            <a:pPr algn="l"/>
            <a:r>
              <a:rPr lang="en-US" sz="2800" b="1" i="1" dirty="0" smtClean="0">
                <a:solidFill>
                  <a:srgbClr val="FF0000"/>
                </a:solidFill>
              </a:rPr>
              <a:t>       Questions?</a:t>
            </a:r>
            <a:br>
              <a:rPr lang="en-US" sz="2800" b="1" i="1" dirty="0" smtClean="0">
                <a:solidFill>
                  <a:srgbClr val="FF0000"/>
                </a:solidFill>
              </a:rPr>
            </a:br>
            <a:endParaRPr lang="en-US" sz="2800" b="1" i="1" dirty="0">
              <a:solidFill>
                <a:srgbClr val="FF0000"/>
              </a:solidFill>
            </a:endParaRPr>
          </a:p>
        </p:txBody>
      </p:sp>
      <p:sp>
        <p:nvSpPr>
          <p:cNvPr id="442371" name="Rectangle 3"/>
          <p:cNvSpPr>
            <a:spLocks noGrp="1" noChangeArrowheads="1"/>
          </p:cNvSpPr>
          <p:nvPr>
            <p:ph idx="1"/>
          </p:nvPr>
        </p:nvSpPr>
        <p:spPr>
          <a:xfrm>
            <a:off x="241300" y="791485"/>
            <a:ext cx="8683625" cy="5082724"/>
          </a:xfrm>
          <a:noFill/>
          <a:ln/>
        </p:spPr>
        <p:txBody>
          <a:bodyPr/>
          <a:lstStyle/>
          <a:p>
            <a:pPr marL="688975" lvl="1" indent="-574675">
              <a:spcAft>
                <a:spcPts val="800"/>
              </a:spcAft>
              <a:buClr>
                <a:schemeClr val="hlink"/>
              </a:buClr>
              <a:buNone/>
              <a:tabLst>
                <a:tab pos="1139825" algn="l"/>
              </a:tabLst>
            </a:pPr>
            <a:r>
              <a:rPr lang="en-US" sz="2400" dirty="0">
                <a:solidFill>
                  <a:srgbClr val="FF0000"/>
                </a:solidFill>
                <a:sym typeface="Symbol" pitchFamily="18" charset="2"/>
              </a:rPr>
              <a:t>	</a:t>
            </a:r>
            <a:endParaRPr lang="en-US" sz="2400" b="1" i="1" dirty="0" smtClean="0">
              <a:solidFill>
                <a:schemeClr val="bg2"/>
              </a:solidFill>
              <a:sym typeface="Symbol" pitchFamily="18" charset="2"/>
            </a:endParaRPr>
          </a:p>
        </p:txBody>
      </p:sp>
      <p:pic>
        <p:nvPicPr>
          <p:cNvPr id="5" name="Picture 19" descr="wallpaper10"/>
          <p:cNvPicPr>
            <a:picLocks noChangeAspect="1" noChangeArrowheads="1"/>
          </p:cNvPicPr>
          <p:nvPr/>
        </p:nvPicPr>
        <p:blipFill>
          <a:blip r:embed="rId4" cstate="print"/>
          <a:stretch>
            <a:fillRect/>
          </a:stretch>
        </p:blipFill>
        <p:spPr bwMode="auto">
          <a:xfrm>
            <a:off x="1" y="6479935"/>
            <a:ext cx="512063" cy="384048"/>
          </a:xfrm>
          <a:prstGeom prst="rect">
            <a:avLst/>
          </a:prstGeom>
          <a:noFill/>
          <a:ln w="9525">
            <a:noFill/>
            <a:miter lim="800000"/>
            <a:headEnd/>
            <a:tailEnd/>
          </a:ln>
        </p:spPr>
      </p:pic>
      <p:pic>
        <p:nvPicPr>
          <p:cNvPr id="6" name="Picture 19" descr="wallpaper10"/>
          <p:cNvPicPr>
            <a:picLocks noChangeAspect="1" noChangeArrowheads="1"/>
          </p:cNvPicPr>
          <p:nvPr/>
        </p:nvPicPr>
        <p:blipFill>
          <a:blip r:embed="rId4" cstate="print"/>
          <a:stretch>
            <a:fillRect/>
          </a:stretch>
        </p:blipFill>
        <p:spPr bwMode="auto">
          <a:xfrm>
            <a:off x="8639359" y="-1079"/>
            <a:ext cx="512064" cy="384048"/>
          </a:xfrm>
          <a:prstGeom prst="rect">
            <a:avLst/>
          </a:prstGeom>
          <a:noFill/>
          <a:ln w="9525">
            <a:noFill/>
            <a:miter lim="800000"/>
            <a:headEnd/>
            <a:tailEnd/>
          </a:ln>
        </p:spPr>
      </p:pic>
      <p:pic>
        <p:nvPicPr>
          <p:cNvPr id="7" name="Picture 27" descr="http://phys.educ.ksu.edu/images/logo/nsf_logo_1.jpg"/>
          <p:cNvPicPr>
            <a:picLocks noChangeAspect="1" noChangeArrowheads="1"/>
          </p:cNvPicPr>
          <p:nvPr/>
        </p:nvPicPr>
        <p:blipFill>
          <a:blip r:embed="rId5" cstate="print"/>
          <a:stretch>
            <a:fillRect/>
          </a:stretch>
        </p:blipFill>
        <p:spPr bwMode="auto">
          <a:xfrm>
            <a:off x="8713786" y="6427596"/>
            <a:ext cx="429768" cy="429768"/>
          </a:xfrm>
          <a:prstGeom prst="rect">
            <a:avLst/>
          </a:prstGeom>
          <a:noFill/>
        </p:spPr>
      </p:pic>
      <p:pic>
        <p:nvPicPr>
          <p:cNvPr id="8" name="Picture 27" descr="http://phys.educ.ksu.edu/images/logo/nsf_logo_1.jpg"/>
          <p:cNvPicPr>
            <a:picLocks noChangeAspect="1" noChangeArrowheads="1"/>
          </p:cNvPicPr>
          <p:nvPr/>
        </p:nvPicPr>
        <p:blipFill>
          <a:blip r:embed="rId5" cstate="print"/>
          <a:stretch>
            <a:fillRect/>
          </a:stretch>
        </p:blipFill>
        <p:spPr bwMode="auto">
          <a:xfrm>
            <a:off x="-1139" y="0"/>
            <a:ext cx="429768" cy="429768"/>
          </a:xfrm>
          <a:prstGeom prst="rect">
            <a:avLst/>
          </a:prstGeom>
          <a:noFill/>
        </p:spPr>
      </p:pic>
      <p:sp>
        <p:nvSpPr>
          <p:cNvPr id="2" name="Rectangle 1"/>
          <p:cNvSpPr/>
          <p:nvPr/>
        </p:nvSpPr>
        <p:spPr>
          <a:xfrm>
            <a:off x="-123259" y="5810274"/>
            <a:ext cx="9144693" cy="830997"/>
          </a:xfrm>
          <a:prstGeom prst="rect">
            <a:avLst/>
          </a:prstGeom>
        </p:spPr>
        <p:txBody>
          <a:bodyPr wrap="square">
            <a:spAutoFit/>
          </a:bodyPr>
          <a:lstStyle/>
          <a:p>
            <a:pPr marL="688975" lvl="1" indent="-574675">
              <a:spcBef>
                <a:spcPct val="20000"/>
              </a:spcBef>
              <a:spcAft>
                <a:spcPts val="800"/>
              </a:spcAft>
              <a:buClr>
                <a:srgbClr val="FF0000"/>
              </a:buClr>
              <a:tabLst>
                <a:tab pos="1139825" algn="l"/>
              </a:tabLst>
            </a:pPr>
            <a:r>
              <a:rPr lang="en-US" sz="2400" b="1" i="1" dirty="0">
                <a:solidFill>
                  <a:srgbClr val="000000"/>
                </a:solidFill>
              </a:rPr>
              <a:t>	</a:t>
            </a:r>
            <a:r>
              <a:rPr lang="en-US" sz="2400" b="1" i="1" dirty="0">
                <a:solidFill>
                  <a:srgbClr val="FF0000"/>
                </a:solidFill>
                <a:cs typeface="Times New Roman" pitchFamily="18" charset="0"/>
                <a:sym typeface="Symbol" pitchFamily="18" charset="2"/>
              </a:rPr>
              <a:t>➙ </a:t>
            </a:r>
            <a:r>
              <a:rPr lang="en-US" sz="2400" b="1" i="1" dirty="0">
                <a:solidFill>
                  <a:srgbClr val="000000"/>
                </a:solidFill>
                <a:cs typeface="Times New Roman" pitchFamily="18" charset="0"/>
                <a:sym typeface="Symbol" pitchFamily="18" charset="2"/>
              </a:rPr>
              <a:t>Tropical heating; convective outflow; subtropical </a:t>
            </a:r>
            <a:r>
              <a:rPr lang="en-US" sz="2400" b="1" i="1" dirty="0" err="1">
                <a:solidFill>
                  <a:srgbClr val="000000"/>
                </a:solidFill>
                <a:cs typeface="Times New Roman" pitchFamily="18" charset="0"/>
                <a:sym typeface="Symbol" pitchFamily="18" charset="2"/>
              </a:rPr>
              <a:t>vorticity</a:t>
            </a:r>
            <a:r>
              <a:rPr lang="en-US" sz="2400" b="1" i="1" dirty="0">
                <a:solidFill>
                  <a:srgbClr val="000000"/>
                </a:solidFill>
                <a:cs typeface="Times New Roman" pitchFamily="18" charset="0"/>
                <a:sym typeface="Symbol" pitchFamily="18" charset="2"/>
              </a:rPr>
              <a:t> 	gradients; </a:t>
            </a:r>
            <a:r>
              <a:rPr lang="en-US" sz="2400" b="1" i="1" dirty="0" err="1">
                <a:solidFill>
                  <a:srgbClr val="000000"/>
                </a:solidFill>
                <a:cs typeface="Times New Roman" pitchFamily="18" charset="0"/>
                <a:sym typeface="Symbol" pitchFamily="18" charset="2"/>
              </a:rPr>
              <a:t>barotropic</a:t>
            </a:r>
            <a:r>
              <a:rPr lang="en-US" sz="2400" b="1" i="1" dirty="0">
                <a:solidFill>
                  <a:srgbClr val="000000"/>
                </a:solidFill>
                <a:cs typeface="Times New Roman" pitchFamily="18" charset="0"/>
                <a:sym typeface="Symbol" pitchFamily="18" charset="2"/>
              </a:rPr>
              <a:t> deformation; storm track variability </a:t>
            </a:r>
            <a:endParaRPr lang="en-US" sz="2400" b="1" i="1" dirty="0">
              <a:solidFill>
                <a:srgbClr val="000000"/>
              </a:solidFill>
            </a:endParaRPr>
          </a:p>
        </p:txBody>
      </p:sp>
      <p:sp>
        <p:nvSpPr>
          <p:cNvPr id="9" name="Rectangle 8"/>
          <p:cNvSpPr/>
          <p:nvPr/>
        </p:nvSpPr>
        <p:spPr>
          <a:xfrm>
            <a:off x="6759129" y="6627806"/>
            <a:ext cx="1619354" cy="276999"/>
          </a:xfrm>
          <a:prstGeom prst="rect">
            <a:avLst/>
          </a:prstGeom>
        </p:spPr>
        <p:txBody>
          <a:bodyPr wrap="none">
            <a:spAutoFit/>
          </a:bodyPr>
          <a:lstStyle/>
          <a:p>
            <a:r>
              <a:rPr lang="en-US" sz="1200" b="1" i="1" dirty="0" smtClean="0">
                <a:ln w="11430"/>
                <a:solidFill>
                  <a:schemeClr val="bg2"/>
                </a:solidFill>
                <a:effectLst>
                  <a:outerShdw blurRad="50800" dist="39000" dir="5460000" algn="tl">
                    <a:srgbClr val="000000">
                      <a:alpha val="38000"/>
                    </a:srgbClr>
                  </a:outerShdw>
                </a:effectLst>
              </a:rPr>
              <a:t>Tom Phillips/</a:t>
            </a:r>
            <a:r>
              <a:rPr lang="en-US" sz="1200" b="1" i="1" dirty="0" err="1" smtClean="0">
                <a:ln w="11430"/>
                <a:solidFill>
                  <a:schemeClr val="bg2"/>
                </a:solidFill>
                <a:effectLst>
                  <a:outerShdw blurRad="50800" dist="39000" dir="5460000" algn="tl">
                    <a:srgbClr val="000000">
                      <a:alpha val="38000"/>
                    </a:srgbClr>
                  </a:outerShdw>
                </a:effectLst>
              </a:rPr>
              <a:t>Buzzfeed</a:t>
            </a:r>
            <a:endParaRPr lang="en-US" sz="1200" dirty="0"/>
          </a:p>
        </p:txBody>
      </p:sp>
      <p:sp>
        <p:nvSpPr>
          <p:cNvPr id="10" name="AutoShape 29"/>
          <p:cNvSpPr>
            <a:spLocks noChangeAspect="1" noChangeArrowheads="1"/>
          </p:cNvSpPr>
          <p:nvPr/>
        </p:nvSpPr>
        <p:spPr bwMode="auto">
          <a:xfrm>
            <a:off x="182880" y="182880"/>
            <a:ext cx="8733981" cy="6495256"/>
          </a:xfrm>
          <a:prstGeom prst="roundRect">
            <a:avLst>
              <a:gd name="adj" fmla="val 16667"/>
            </a:avLst>
          </a:prstGeom>
          <a:noFill/>
          <a:ln w="22225">
            <a:solidFill>
              <a:schemeClr val="bg1"/>
            </a:solidFill>
            <a:round/>
            <a:headEnd/>
            <a:tailEnd/>
          </a:ln>
          <a:effectLst/>
        </p:spPr>
        <p:txBody>
          <a:bodyPr wrap="none" anchor="ctr"/>
          <a:lstStyle/>
          <a:p>
            <a:pPr algn="ctr"/>
            <a:endParaRPr lang="en-US">
              <a:solidFill>
                <a:srgbClr val="008080"/>
              </a:solidFill>
            </a:endParaRPr>
          </a:p>
        </p:txBody>
      </p:sp>
    </p:spTree>
    <p:extLst>
      <p:ext uri="{BB962C8B-B14F-4D97-AF65-F5344CB8AC3E}">
        <p14:creationId xmlns:p14="http://schemas.microsoft.com/office/powerpoint/2010/main" val="31309740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gray">
          <a:xfrm>
            <a:off x="142875" y="142875"/>
            <a:ext cx="3786183" cy="527050"/>
          </a:xfrm>
          <a:prstGeom prst="roundRect">
            <a:avLst>
              <a:gd name="adj" fmla="val 0"/>
            </a:avLst>
          </a:prstGeom>
          <a:gradFill flip="none" rotWithShape="1">
            <a:gsLst>
              <a:gs pos="0">
                <a:schemeClr val="accent1">
                  <a:gamma/>
                  <a:tint val="60000"/>
                  <a:invGamma/>
                </a:schemeClr>
              </a:gs>
              <a:gs pos="100000">
                <a:schemeClr val="accent1"/>
              </a:gs>
            </a:gsLst>
            <a:lin ang="2700000" scaled="1"/>
            <a:tileRect/>
          </a:gradFill>
          <a:ln w="38100" algn="ctr">
            <a:solidFill>
              <a:srgbClr val="DDEEFF"/>
            </a:solidFill>
            <a:round/>
            <a:headEnd/>
            <a:tailEnd/>
          </a:ln>
          <a:effectLst>
            <a:outerShdw dist="63500" dir="3187806" algn="ctr" rotWithShape="0">
              <a:srgbClr val="001D3A"/>
            </a:outerShdw>
          </a:effectLst>
        </p:spPr>
        <p:txBody>
          <a:bodyPr wrap="none" anchor="ctr"/>
          <a:lstStyle/>
          <a:p>
            <a:pPr algn="ctr" eaLnBrk="0" latinLnBrk="1" hangingPunct="0">
              <a:defRPr/>
            </a:pPr>
            <a:r>
              <a:rPr kumimoji="1" lang="en-US" altLang="ko-KR" sz="2400" b="1" dirty="0" smtClean="0">
                <a:solidFill>
                  <a:srgbClr val="FFFFFF"/>
                </a:solidFill>
                <a:latin typeface="Arial"/>
                <a:ea typeface="HY헤드라인M" pitchFamily="18" charset="-127"/>
              </a:rPr>
              <a:t>Used Model Description</a:t>
            </a:r>
            <a:endParaRPr kumimoji="1" lang="en-US" altLang="ko-KR" sz="2400" b="1" dirty="0">
              <a:solidFill>
                <a:srgbClr val="FFFFFF"/>
              </a:solidFill>
              <a:latin typeface="Arial"/>
              <a:ea typeface="HY헤드라인M" pitchFamily="18" charset="-127"/>
            </a:endParaRPr>
          </a:p>
        </p:txBody>
      </p:sp>
      <p:sp>
        <p:nvSpPr>
          <p:cNvPr id="5" name="TextBox 4"/>
          <p:cNvSpPr txBox="1"/>
          <p:nvPr/>
        </p:nvSpPr>
        <p:spPr>
          <a:xfrm>
            <a:off x="714348" y="1052736"/>
            <a:ext cx="7358114" cy="4293483"/>
          </a:xfrm>
          <a:prstGeom prst="rect">
            <a:avLst/>
          </a:prstGeom>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indent="360363" latinLnBrk="1">
              <a:lnSpc>
                <a:spcPct val="150000"/>
              </a:lnSpc>
              <a:buFont typeface="Wingdings" pitchFamily="2" charset="2"/>
              <a:buChar char="v"/>
            </a:pPr>
            <a:r>
              <a:rPr kumimoji="1" lang="en-US" altLang="ko-KR" sz="2400" dirty="0" smtClean="0">
                <a:solidFill>
                  <a:srgbClr val="000000"/>
                </a:solidFill>
                <a:latin typeface="Arial"/>
              </a:rPr>
              <a:t>CESM1</a:t>
            </a:r>
          </a:p>
          <a:p>
            <a:pPr marL="720725" indent="-277813" latinLnBrk="1">
              <a:lnSpc>
                <a:spcPct val="150000"/>
              </a:lnSpc>
              <a:buFont typeface="Wingdings" pitchFamily="2" charset="2"/>
              <a:buChar char="Ø"/>
            </a:pPr>
            <a:r>
              <a:rPr kumimoji="1" lang="en-US" altLang="ko-KR" sz="2000" dirty="0" smtClean="0">
                <a:solidFill>
                  <a:srgbClr val="000000"/>
                </a:solidFill>
                <a:latin typeface="Arial"/>
              </a:rPr>
              <a:t>Version: CESM1.0.2</a:t>
            </a:r>
          </a:p>
          <a:p>
            <a:pPr marL="720725" indent="-277813" latinLnBrk="1">
              <a:lnSpc>
                <a:spcPct val="150000"/>
              </a:lnSpc>
              <a:buFont typeface="Wingdings" pitchFamily="2" charset="2"/>
              <a:buChar char="Ø"/>
            </a:pPr>
            <a:r>
              <a:rPr kumimoji="1" lang="en-US" altLang="ko-KR" sz="2000" dirty="0" smtClean="0">
                <a:solidFill>
                  <a:srgbClr val="000000"/>
                </a:solidFill>
                <a:latin typeface="Arial"/>
              </a:rPr>
              <a:t>Stand-alone atmospheric and land model with prescribed ocean and ice: CAM4 physics</a:t>
            </a:r>
          </a:p>
          <a:p>
            <a:pPr marL="442912" latinLnBrk="1">
              <a:lnSpc>
                <a:spcPct val="150000"/>
              </a:lnSpc>
            </a:pPr>
            <a:r>
              <a:rPr kumimoji="1" lang="en-US" altLang="ko-KR" sz="2000" dirty="0" smtClean="0">
                <a:solidFill>
                  <a:srgbClr val="000000"/>
                </a:solidFill>
                <a:latin typeface="Arial"/>
              </a:rPr>
              <a:t>   </a:t>
            </a:r>
            <a:r>
              <a:rPr kumimoji="1" lang="en-US" altLang="ko-KR" sz="2000" dirty="0" smtClean="0">
                <a:solidFill>
                  <a:srgbClr val="000000"/>
                </a:solidFill>
                <a:latin typeface="Arial"/>
                <a:sym typeface="Wingdings" pitchFamily="2" charset="2"/>
              </a:rPr>
              <a:t> Components: CAM, CLM, CICE, DOCN, SGLC, CPL</a:t>
            </a:r>
            <a:endParaRPr kumimoji="1" lang="en-US" altLang="ko-KR" sz="2000" dirty="0" smtClean="0">
              <a:solidFill>
                <a:srgbClr val="000000"/>
              </a:solidFill>
              <a:latin typeface="Arial"/>
            </a:endParaRPr>
          </a:p>
          <a:p>
            <a:pPr marL="720725" indent="-277813" latinLnBrk="1">
              <a:lnSpc>
                <a:spcPct val="150000"/>
              </a:lnSpc>
              <a:buFont typeface="Wingdings" pitchFamily="2" charset="2"/>
              <a:buChar char="Ø"/>
            </a:pPr>
            <a:r>
              <a:rPr kumimoji="1" lang="en-US" altLang="ko-KR" sz="2000" dirty="0" smtClean="0">
                <a:solidFill>
                  <a:srgbClr val="000000"/>
                </a:solidFill>
                <a:latin typeface="Arial"/>
              </a:rPr>
              <a:t>144 x 96 (2.5 longitude degree by 1.9 latitude degree) Finite Volume in horizontal resolution</a:t>
            </a:r>
          </a:p>
          <a:p>
            <a:pPr marL="720725" indent="-277813" latinLnBrk="1">
              <a:lnSpc>
                <a:spcPct val="150000"/>
              </a:lnSpc>
              <a:buFont typeface="Wingdings" pitchFamily="2" charset="2"/>
              <a:buChar char="Ø"/>
            </a:pPr>
            <a:r>
              <a:rPr kumimoji="1" lang="en-US" altLang="ko-KR" sz="2000" dirty="0" smtClean="0">
                <a:solidFill>
                  <a:srgbClr val="000000"/>
                </a:solidFill>
                <a:latin typeface="Arial"/>
              </a:rPr>
              <a:t>26 sigma-pressure hybrid levels in vertical resolution</a:t>
            </a:r>
          </a:p>
          <a:p>
            <a:pPr latinLnBrk="1">
              <a:lnSpc>
                <a:spcPct val="150000"/>
              </a:lnSpc>
            </a:pPr>
            <a:endParaRPr kumimoji="1" lang="en-US" altLang="ko-KR" sz="1800" dirty="0" smtClean="0">
              <a:solidFill>
                <a:srgbClr val="000000"/>
              </a:solidFill>
              <a:latin typeface="Arial"/>
            </a:endParaRPr>
          </a:p>
        </p:txBody>
      </p:sp>
    </p:spTree>
    <p:extLst>
      <p:ext uri="{BB962C8B-B14F-4D97-AF65-F5344CB8AC3E}">
        <p14:creationId xmlns:p14="http://schemas.microsoft.com/office/powerpoint/2010/main" val="3920405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Recent DOE-funded Research </a:t>
            </a:r>
            <a:r>
              <a:rPr lang="en-US" sz="2400" b="1" i="1" u="sng" dirty="0">
                <a:solidFill>
                  <a:schemeClr val="bg2"/>
                </a:solidFill>
              </a:rPr>
              <a:t>on Extreme Weather </a:t>
            </a:r>
            <a:r>
              <a:rPr lang="en-US" sz="2400" b="1" i="1" u="sng" dirty="0" smtClean="0">
                <a:solidFill>
                  <a:schemeClr val="bg2"/>
                </a:solidFill>
              </a:rPr>
              <a:t>Events </a:t>
            </a:r>
            <a:br>
              <a:rPr lang="en-US" sz="2400" b="1" i="1" u="sng" dirty="0" smtClean="0">
                <a:solidFill>
                  <a:schemeClr val="bg2"/>
                </a:solidFill>
              </a:rPr>
            </a:br>
            <a:r>
              <a:rPr lang="en-US" sz="2400" b="1" i="1" u="sng" dirty="0" smtClean="0">
                <a:solidFill>
                  <a:schemeClr val="bg2"/>
                </a:solidFill>
              </a:rPr>
              <a:t>(</a:t>
            </a:r>
            <a:r>
              <a:rPr lang="en-US" sz="2400" b="1" i="1" u="sng" dirty="0" smtClean="0">
                <a:solidFill>
                  <a:srgbClr val="FF0000"/>
                </a:solidFill>
              </a:rPr>
              <a:t>EWEs</a:t>
            </a:r>
            <a:r>
              <a:rPr lang="en-US" sz="2400" b="1" i="1" u="sng" dirty="0" smtClean="0">
                <a:solidFill>
                  <a:schemeClr val="bg2"/>
                </a:solidFill>
              </a:rPr>
              <a:t>), Planetary Climate Modes (</a:t>
            </a:r>
            <a:r>
              <a:rPr lang="en-US" sz="2400" b="1" i="1" u="sng" dirty="0" smtClean="0">
                <a:solidFill>
                  <a:srgbClr val="FF0000"/>
                </a:solidFill>
              </a:rPr>
              <a:t>PCMs</a:t>
            </a:r>
            <a:r>
              <a:rPr lang="en-US" sz="2400" b="1" i="1" u="sng" dirty="0" smtClean="0">
                <a:solidFill>
                  <a:schemeClr val="bg2"/>
                </a:solidFill>
              </a:rPr>
              <a:t>) and linkages</a:t>
            </a:r>
            <a:r>
              <a:rPr lang="en-US" sz="800" b="1" i="1" dirty="0"/>
              <a:t/>
            </a:r>
            <a:br>
              <a:rPr lang="en-US" sz="800" b="1" i="1" dirty="0"/>
            </a:br>
            <a:endParaRPr lang="en-US" sz="2000" b="1" i="1" dirty="0"/>
          </a:p>
        </p:txBody>
      </p:sp>
      <p:sp>
        <p:nvSpPr>
          <p:cNvPr id="413721" name="Rectangle 25"/>
          <p:cNvSpPr>
            <a:spLocks noChangeArrowheads="1"/>
          </p:cNvSpPr>
          <p:nvPr/>
        </p:nvSpPr>
        <p:spPr bwMode="auto">
          <a:xfrm>
            <a:off x="495300" y="1292363"/>
            <a:ext cx="8153400" cy="5216812"/>
          </a:xfrm>
          <a:prstGeom prst="rect">
            <a:avLst/>
          </a:prstGeom>
          <a:noFill/>
          <a:ln w="9525">
            <a:noFill/>
            <a:miter lim="800000"/>
            <a:headEnd/>
            <a:tailEnd/>
          </a:ln>
          <a:effectLst/>
        </p:spPr>
        <p:txBody>
          <a:bodyPr>
            <a:spAutoFit/>
          </a:bodyPr>
          <a:lstStyle/>
          <a:p>
            <a:pPr marL="452438" indent="-452438">
              <a:spcAft>
                <a:spcPts val="600"/>
              </a:spcAft>
              <a:buClr>
                <a:schemeClr val="hlink"/>
              </a:buClr>
              <a:tabLst>
                <a:tab pos="452438" algn="l"/>
              </a:tabLst>
            </a:pPr>
            <a:r>
              <a:rPr lang="en-US" sz="2400" b="1" i="1" dirty="0" smtClean="0">
                <a:solidFill>
                  <a:schemeClr val="bg2"/>
                </a:solidFill>
              </a:rPr>
              <a:t>♠</a:t>
            </a:r>
            <a:r>
              <a:rPr lang="en-US" sz="2400" b="1" i="1" dirty="0" smtClean="0">
                <a:solidFill>
                  <a:srgbClr val="FF0000"/>
                </a:solidFill>
              </a:rPr>
              <a:t>	</a:t>
            </a:r>
            <a:r>
              <a:rPr lang="en-US" sz="2400" b="1" dirty="0">
                <a:solidFill>
                  <a:srgbClr val="0000FF"/>
                </a:solidFill>
              </a:rPr>
              <a:t>W</a:t>
            </a:r>
            <a:r>
              <a:rPr lang="en-US" sz="2400" b="1" dirty="0" smtClean="0">
                <a:solidFill>
                  <a:srgbClr val="0000FF"/>
                </a:solidFill>
              </a:rPr>
              <a:t>inter cold air outbreaks </a:t>
            </a:r>
            <a:r>
              <a:rPr lang="en-US" sz="2400" b="1" dirty="0" smtClean="0">
                <a:solidFill>
                  <a:schemeClr val="bg2"/>
                </a:solidFill>
              </a:rPr>
              <a:t>(</a:t>
            </a:r>
            <a:r>
              <a:rPr lang="en-US" sz="2400" b="1" dirty="0" smtClean="0">
                <a:solidFill>
                  <a:srgbClr val="FF0000"/>
                </a:solidFill>
              </a:rPr>
              <a:t>CAOs</a:t>
            </a:r>
            <a:r>
              <a:rPr lang="en-US" sz="2400" b="1" dirty="0" smtClean="0">
                <a:solidFill>
                  <a:schemeClr val="bg2"/>
                </a:solidFill>
              </a:rPr>
              <a:t>) </a:t>
            </a:r>
            <a:r>
              <a:rPr lang="en-US" sz="2400" b="1" dirty="0" smtClean="0">
                <a:solidFill>
                  <a:srgbClr val="0000FF"/>
                </a:solidFill>
              </a:rPr>
              <a:t>&amp; warm waves </a:t>
            </a:r>
            <a:r>
              <a:rPr lang="en-US" sz="2400" b="1" dirty="0" smtClean="0">
                <a:solidFill>
                  <a:schemeClr val="bg2"/>
                </a:solidFill>
              </a:rPr>
              <a:t>(</a:t>
            </a:r>
            <a:r>
              <a:rPr lang="en-US" sz="2400" b="1" dirty="0" smtClean="0">
                <a:solidFill>
                  <a:srgbClr val="FF0000"/>
                </a:solidFill>
              </a:rPr>
              <a:t>WWs</a:t>
            </a:r>
            <a:r>
              <a:rPr lang="en-US" sz="2400" b="1" dirty="0" smtClean="0">
                <a:solidFill>
                  <a:schemeClr val="bg2"/>
                </a:solidFill>
              </a:rPr>
              <a:t>)</a:t>
            </a:r>
            <a:endParaRPr lang="en-US" sz="2400" b="1" dirty="0">
              <a:solidFill>
                <a:srgbClr val="0000FF"/>
              </a:solidFill>
            </a:endParaRPr>
          </a:p>
          <a:p>
            <a:pPr marL="452438" lvl="1"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rPr>
              <a:t>No significant long-term trends in either CAOs or WWs</a:t>
            </a:r>
          </a:p>
          <a:p>
            <a:pPr marL="452438" lvl="2"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a:solidFill>
                  <a:schemeClr val="bg2"/>
                </a:solidFill>
                <a:sym typeface="Symbol" pitchFamily="18" charset="2"/>
              </a:rPr>
              <a:t>Regional modulation by NAO/AO, PNA, ENSO &amp; </a:t>
            </a:r>
            <a:r>
              <a:rPr lang="en-US" sz="2400" b="1" i="1" dirty="0" smtClean="0">
                <a:solidFill>
                  <a:schemeClr val="bg2"/>
                </a:solidFill>
                <a:sym typeface="Symbol" pitchFamily="18" charset="2"/>
              </a:rPr>
              <a:t>PDO</a:t>
            </a:r>
          </a:p>
          <a:p>
            <a:pPr marL="452438" lvl="2" indent="-452438">
              <a:spcAft>
                <a:spcPts val="0"/>
              </a:spcAft>
              <a:buClr>
                <a:schemeClr val="hlink"/>
              </a:buClr>
              <a:tabLst>
                <a:tab pos="452438" algn="l"/>
              </a:tabLst>
            </a:pPr>
            <a:r>
              <a:rPr lang="en-US" sz="2400" b="1" i="1" dirty="0" smtClean="0">
                <a:solidFill>
                  <a:schemeClr val="bg2"/>
                </a:solidFill>
                <a:cs typeface="Times New Roman" pitchFamily="18" charset="0"/>
                <a:sym typeface="Symbol" pitchFamily="18" charset="2"/>
              </a:rPr>
              <a:t>	</a:t>
            </a:r>
            <a:r>
              <a:rPr lang="en-US" sz="2400" b="1" i="1" dirty="0" smtClean="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General C</a:t>
            </a:r>
            <a:r>
              <a:rPr lang="en-US" sz="2400" b="1" i="1" dirty="0" smtClean="0">
                <a:solidFill>
                  <a:schemeClr val="bg2"/>
                </a:solidFill>
              </a:rPr>
              <a:t>AO</a:t>
            </a:r>
            <a:r>
              <a:rPr lang="en-US" sz="2400" b="1" i="1" dirty="0">
                <a:solidFill>
                  <a:schemeClr val="bg2"/>
                </a:solidFill>
              </a:rPr>
              <a:t>/WW </a:t>
            </a:r>
            <a:r>
              <a:rPr lang="en-US" sz="2400" b="1" i="1" dirty="0" smtClean="0">
                <a:solidFill>
                  <a:schemeClr val="bg2"/>
                </a:solidFill>
              </a:rPr>
              <a:t>behavior well replicated in CMIP5</a:t>
            </a:r>
          </a:p>
          <a:p>
            <a:pPr marL="452438" lvl="2" indent="-452438">
              <a:spcAft>
                <a:spcPts val="1200"/>
              </a:spcAft>
              <a:buClr>
                <a:schemeClr val="hlink"/>
              </a:buClr>
              <a:tabLst>
                <a:tab pos="452438" algn="l"/>
              </a:tabLst>
            </a:pPr>
            <a:r>
              <a:rPr lang="en-US" sz="2400" b="1" i="1" dirty="0" smtClean="0">
                <a:solidFill>
                  <a:schemeClr val="bg2"/>
                </a:solidFill>
              </a:rPr>
              <a:t>	</a:t>
            </a:r>
            <a:r>
              <a:rPr lang="en-US" sz="2400" b="1" i="1" dirty="0" smtClean="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PCM modulation of EWEs underestimated in CMIP5</a:t>
            </a:r>
            <a:endParaRPr lang="en-US" sz="2400" b="1" i="1" dirty="0" smtClean="0">
              <a:solidFill>
                <a:schemeClr val="bg2"/>
              </a:solidFill>
            </a:endParaRPr>
          </a:p>
          <a:p>
            <a:pPr marL="452438" indent="-452438">
              <a:spcAft>
                <a:spcPts val="1200"/>
              </a:spcAft>
              <a:buClr>
                <a:schemeClr val="hlink"/>
              </a:buClr>
              <a:tabLst>
                <a:tab pos="452438" algn="l"/>
              </a:tabLst>
            </a:pPr>
            <a:r>
              <a:rPr lang="en-US" sz="2400" b="1" i="1" dirty="0" smtClean="0">
                <a:solidFill>
                  <a:srgbClr val="FF0000"/>
                </a:solidFill>
              </a:rPr>
              <a:t>♥	</a:t>
            </a:r>
            <a:r>
              <a:rPr lang="en-US" sz="2400" b="1" dirty="0" smtClean="0">
                <a:solidFill>
                  <a:srgbClr val="0000FF"/>
                </a:solidFill>
              </a:rPr>
              <a:t>PCM behavior in CMIP5 models during boreal winter</a:t>
            </a:r>
          </a:p>
          <a:p>
            <a:pPr marL="452438" lvl="1"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rPr>
              <a:t>PNA </a:t>
            </a:r>
            <a:r>
              <a:rPr lang="en-US" sz="2400" b="1" i="1" dirty="0" err="1" smtClean="0">
                <a:solidFill>
                  <a:schemeClr val="bg2"/>
                </a:solidFill>
              </a:rPr>
              <a:t>teleconnection</a:t>
            </a:r>
            <a:r>
              <a:rPr lang="en-US" sz="2400" b="1" i="1" dirty="0" smtClean="0">
                <a:solidFill>
                  <a:schemeClr val="bg2"/>
                </a:solidFill>
              </a:rPr>
              <a:t> pattern generally well represented</a:t>
            </a:r>
            <a:endParaRPr lang="en-US" sz="2400" b="1" i="1" dirty="0">
              <a:solidFill>
                <a:schemeClr val="bg2"/>
              </a:solidFill>
            </a:endParaRPr>
          </a:p>
          <a:p>
            <a:pPr marL="452438" lvl="2"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NAO structure misrepresented in some CMIP5 models</a:t>
            </a:r>
            <a:endParaRPr lang="en-US" sz="2400" b="1" i="1" dirty="0">
              <a:solidFill>
                <a:schemeClr val="bg2"/>
              </a:solidFill>
              <a:sym typeface="Symbol" pitchFamily="18" charset="2"/>
            </a:endParaRPr>
          </a:p>
          <a:p>
            <a:pPr marL="452438" lvl="2" indent="-452438">
              <a:spcAft>
                <a:spcPts val="0"/>
              </a:spcAft>
              <a:buClr>
                <a:schemeClr val="hlink"/>
              </a:buClr>
              <a:tabLst>
                <a:tab pos="452438" algn="l"/>
              </a:tabLst>
            </a:pPr>
            <a:r>
              <a:rPr lang="en-US" sz="2400" b="1" i="1" dirty="0">
                <a:solidFill>
                  <a:schemeClr val="bg2"/>
                </a:solidFill>
                <a:cs typeface="Times New Roman" pitchFamily="18" charset="0"/>
                <a:sym typeface="Symbol" pitchFamily="18" charset="2"/>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rPr>
              <a:t>PDO poorly represented by majority of CMIP5 models</a:t>
            </a:r>
            <a:endParaRPr lang="en-US" sz="2400" b="1" i="1" dirty="0">
              <a:solidFill>
                <a:schemeClr val="bg2"/>
              </a:solidFill>
            </a:endParaRPr>
          </a:p>
          <a:p>
            <a:pPr marL="452438" lvl="2" indent="-452438">
              <a:spcAft>
                <a:spcPts val="120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No apparent benefit from well-resolved stratosphere (!)</a:t>
            </a:r>
            <a:endParaRPr lang="en-US" sz="2400" b="1" i="1" dirty="0">
              <a:solidFill>
                <a:schemeClr val="bg2"/>
              </a:solidFill>
            </a:endParaRPr>
          </a:p>
          <a:p>
            <a:pPr marL="452438" indent="-452438">
              <a:spcAft>
                <a:spcPts val="1200"/>
              </a:spcAft>
              <a:buClr>
                <a:schemeClr val="hlink"/>
              </a:buClr>
              <a:tabLst>
                <a:tab pos="452438" algn="l"/>
              </a:tabLst>
            </a:pPr>
            <a:r>
              <a:rPr lang="en-US" sz="2400" b="1" i="1" dirty="0">
                <a:solidFill>
                  <a:schemeClr val="bg2"/>
                </a:solidFill>
              </a:rPr>
              <a:t>	 </a:t>
            </a:r>
            <a:r>
              <a:rPr lang="en-US" sz="2400" b="1" i="1" dirty="0" smtClean="0">
                <a:solidFill>
                  <a:schemeClr val="bg2"/>
                </a:solidFill>
              </a:rPr>
              <a:t>    (</a:t>
            </a:r>
            <a:r>
              <a:rPr lang="fr-FR" sz="2400" b="1" i="1" dirty="0" err="1" smtClean="0">
                <a:solidFill>
                  <a:srgbClr val="FF0000"/>
                </a:solidFill>
              </a:rPr>
              <a:t>Westby</a:t>
            </a:r>
            <a:r>
              <a:rPr lang="fr-FR" sz="2400" b="1" i="1" dirty="0" smtClean="0">
                <a:solidFill>
                  <a:srgbClr val="FF0000"/>
                </a:solidFill>
              </a:rPr>
              <a:t> </a:t>
            </a:r>
            <a:r>
              <a:rPr lang="fr-FR" sz="2400" b="1" i="1" dirty="0">
                <a:solidFill>
                  <a:srgbClr val="FF0000"/>
                </a:solidFill>
              </a:rPr>
              <a:t>et al. </a:t>
            </a:r>
            <a:r>
              <a:rPr lang="fr-FR" sz="2400" b="1" i="1" dirty="0" smtClean="0">
                <a:solidFill>
                  <a:srgbClr val="FF0000"/>
                </a:solidFill>
              </a:rPr>
              <a:t>2013, Lee and Black 2013</a:t>
            </a:r>
            <a:r>
              <a:rPr lang="fr-FR" sz="2400" b="1" i="1" dirty="0" smtClean="0">
                <a:solidFill>
                  <a:schemeClr val="bg2"/>
                </a:solidFill>
              </a:rPr>
              <a:t>)</a:t>
            </a:r>
            <a:endParaRPr lang="en-US" sz="2400" b="1" i="1" dirty="0">
              <a:solidFill>
                <a:srgbClr val="0000FF"/>
              </a:solidFill>
            </a:endParaRPr>
          </a:p>
          <a:p>
            <a:pPr marL="463550" indent="-463550">
              <a:spcAft>
                <a:spcPct val="100000"/>
              </a:spcAft>
              <a:buClr>
                <a:schemeClr val="hlink"/>
              </a:buClr>
              <a:buFont typeface="Wingdings" pitchFamily="2" charset="2"/>
              <a:buNone/>
            </a:pPr>
            <a:endParaRPr lang="en-US" sz="2400" b="1" i="1" dirty="0">
              <a:solidFill>
                <a:schemeClr val="bg2"/>
              </a:solidFill>
            </a:endParaRPr>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Tree>
    <p:extLst>
      <p:ext uri="{BB962C8B-B14F-4D97-AF65-F5344CB8AC3E}">
        <p14:creationId xmlns:p14="http://schemas.microsoft.com/office/powerpoint/2010/main" val="252198304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Recent DOE-funded Research </a:t>
            </a:r>
            <a:r>
              <a:rPr lang="en-US" sz="2400" b="1" i="1" u="sng" dirty="0">
                <a:solidFill>
                  <a:schemeClr val="bg2"/>
                </a:solidFill>
              </a:rPr>
              <a:t>on Extreme Weather </a:t>
            </a:r>
            <a:r>
              <a:rPr lang="en-US" sz="2400" b="1" i="1" u="sng" dirty="0" smtClean="0">
                <a:solidFill>
                  <a:schemeClr val="bg2"/>
                </a:solidFill>
              </a:rPr>
              <a:t>Events </a:t>
            </a:r>
            <a:br>
              <a:rPr lang="en-US" sz="2400" b="1" i="1" u="sng" dirty="0" smtClean="0">
                <a:solidFill>
                  <a:schemeClr val="bg2"/>
                </a:solidFill>
              </a:rPr>
            </a:br>
            <a:r>
              <a:rPr lang="en-US" sz="2400" b="1" i="1" u="sng" dirty="0" smtClean="0">
                <a:solidFill>
                  <a:schemeClr val="bg2"/>
                </a:solidFill>
              </a:rPr>
              <a:t>(</a:t>
            </a:r>
            <a:r>
              <a:rPr lang="en-US" sz="2400" b="1" i="1" u="sng" dirty="0" smtClean="0">
                <a:solidFill>
                  <a:srgbClr val="FF0000"/>
                </a:solidFill>
              </a:rPr>
              <a:t>EWEs</a:t>
            </a:r>
            <a:r>
              <a:rPr lang="en-US" sz="2400" b="1" i="1" u="sng" dirty="0" smtClean="0">
                <a:solidFill>
                  <a:schemeClr val="bg2"/>
                </a:solidFill>
              </a:rPr>
              <a:t>), Planetary Climate Modes (</a:t>
            </a:r>
            <a:r>
              <a:rPr lang="en-US" sz="2400" b="1" i="1" u="sng" dirty="0" smtClean="0">
                <a:solidFill>
                  <a:srgbClr val="FF0000"/>
                </a:solidFill>
              </a:rPr>
              <a:t>PCMs</a:t>
            </a:r>
            <a:r>
              <a:rPr lang="en-US" sz="2400" b="1" i="1" u="sng" dirty="0" smtClean="0">
                <a:solidFill>
                  <a:schemeClr val="bg2"/>
                </a:solidFill>
              </a:rPr>
              <a:t>) and linkages</a:t>
            </a:r>
            <a:r>
              <a:rPr lang="en-US" sz="800" b="1" i="1" dirty="0"/>
              <a:t/>
            </a:r>
            <a:br>
              <a:rPr lang="en-US" sz="800" b="1" i="1" dirty="0"/>
            </a:br>
            <a:endParaRPr lang="en-US" sz="2000" b="1" i="1" dirty="0"/>
          </a:p>
        </p:txBody>
      </p:sp>
      <p:sp>
        <p:nvSpPr>
          <p:cNvPr id="413721" name="Rectangle 25"/>
          <p:cNvSpPr>
            <a:spLocks noChangeArrowheads="1"/>
          </p:cNvSpPr>
          <p:nvPr/>
        </p:nvSpPr>
        <p:spPr bwMode="auto">
          <a:xfrm>
            <a:off x="495300" y="1292363"/>
            <a:ext cx="8153400" cy="5432255"/>
          </a:xfrm>
          <a:prstGeom prst="rect">
            <a:avLst/>
          </a:prstGeom>
          <a:noFill/>
          <a:ln w="9525">
            <a:noFill/>
            <a:miter lim="800000"/>
            <a:headEnd/>
            <a:tailEnd/>
          </a:ln>
          <a:effectLst/>
        </p:spPr>
        <p:txBody>
          <a:bodyPr>
            <a:spAutoFit/>
          </a:bodyPr>
          <a:lstStyle/>
          <a:p>
            <a:pPr marL="452438" indent="-452438">
              <a:spcAft>
                <a:spcPts val="600"/>
              </a:spcAft>
              <a:buClr>
                <a:schemeClr val="hlink"/>
              </a:buClr>
              <a:tabLst>
                <a:tab pos="452438" algn="l"/>
              </a:tabLst>
            </a:pPr>
            <a:r>
              <a:rPr lang="en-US" sz="2400" b="1" i="1" dirty="0">
                <a:solidFill>
                  <a:schemeClr val="bg2"/>
                </a:solidFill>
              </a:rPr>
              <a:t>♣ </a:t>
            </a:r>
            <a:r>
              <a:rPr lang="en-US" sz="2400" b="1" i="1" dirty="0">
                <a:solidFill>
                  <a:srgbClr val="FF0000"/>
                </a:solidFill>
              </a:rPr>
              <a:t>	</a:t>
            </a:r>
            <a:r>
              <a:rPr lang="en-US" sz="2400" b="1" dirty="0" smtClean="0">
                <a:solidFill>
                  <a:srgbClr val="0000FF"/>
                </a:solidFill>
              </a:rPr>
              <a:t>Annular modes in </a:t>
            </a:r>
            <a:r>
              <a:rPr lang="en-US" sz="2400" b="1" dirty="0" err="1" smtClean="0">
                <a:solidFill>
                  <a:srgbClr val="0000FF"/>
                </a:solidFill>
              </a:rPr>
              <a:t>reanalyses</a:t>
            </a:r>
            <a:r>
              <a:rPr lang="en-US" sz="2400" b="1" dirty="0" smtClean="0">
                <a:solidFill>
                  <a:srgbClr val="0000FF"/>
                </a:solidFill>
              </a:rPr>
              <a:t> and CMIP5 simulations</a:t>
            </a:r>
            <a:endParaRPr lang="en-US" sz="2400" b="1" dirty="0">
              <a:solidFill>
                <a:srgbClr val="0000FF"/>
              </a:solidFill>
            </a:endParaRPr>
          </a:p>
          <a:p>
            <a:pPr marL="452438" lvl="1"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rPr>
              <a:t>Polar Annular Mode impacts regional surface weather</a:t>
            </a:r>
            <a:endParaRPr lang="en-US" sz="2400" b="1" i="1" dirty="0">
              <a:solidFill>
                <a:schemeClr val="bg2"/>
              </a:solidFill>
            </a:endParaRPr>
          </a:p>
          <a:p>
            <a:pPr marL="452438" lvl="2"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Stratospheric variability too weak in “low-top” models</a:t>
            </a:r>
          </a:p>
          <a:p>
            <a:pPr marL="452438" lvl="2" indent="-452438">
              <a:spcAft>
                <a:spcPts val="0"/>
              </a:spcAft>
              <a:buClr>
                <a:schemeClr val="hlink"/>
              </a:buClr>
              <a:tabLst>
                <a:tab pos="452438" algn="l"/>
              </a:tabLst>
            </a:pPr>
            <a:r>
              <a:rPr lang="en-US" sz="2400" b="1" i="1" dirty="0" smtClean="0">
                <a:solidFill>
                  <a:schemeClr val="bg2"/>
                </a:solidFill>
                <a:cs typeface="Times New Roman" pitchFamily="18" charset="0"/>
                <a:sym typeface="Symbol" pitchFamily="18" charset="2"/>
              </a:rPr>
              <a:t>	</a:t>
            </a:r>
            <a:r>
              <a:rPr lang="en-US" sz="2400" b="1" i="1" dirty="0" smtClean="0">
                <a:solidFill>
                  <a:srgbClr val="FF0000"/>
                </a:solidFill>
                <a:cs typeface="Times New Roman" pitchFamily="18" charset="0"/>
                <a:sym typeface="Symbol" pitchFamily="18" charset="2"/>
              </a:rPr>
              <a:t>➙ </a:t>
            </a:r>
            <a:r>
              <a:rPr lang="en-US" sz="2400" b="1" i="1" dirty="0" smtClean="0">
                <a:solidFill>
                  <a:schemeClr val="bg2"/>
                </a:solidFill>
              </a:rPr>
              <a:t>Stratospheric NAM (</a:t>
            </a:r>
            <a:r>
              <a:rPr lang="en-US" sz="2400" b="1" i="1" dirty="0" smtClean="0">
                <a:solidFill>
                  <a:srgbClr val="FF0000"/>
                </a:solidFill>
              </a:rPr>
              <a:t>SNAM</a:t>
            </a:r>
            <a:r>
              <a:rPr lang="en-US" sz="2400" b="1" i="1" dirty="0" smtClean="0">
                <a:solidFill>
                  <a:schemeClr val="bg2"/>
                </a:solidFill>
              </a:rPr>
              <a:t>) too weak in low-top models</a:t>
            </a:r>
          </a:p>
          <a:p>
            <a:pPr marL="452438" lvl="2" indent="-452438">
              <a:spcAft>
                <a:spcPts val="1200"/>
              </a:spcAft>
              <a:buClr>
                <a:schemeClr val="hlink"/>
              </a:buClr>
              <a:tabLst>
                <a:tab pos="452438" algn="l"/>
              </a:tabLst>
            </a:pPr>
            <a:r>
              <a:rPr lang="en-US" sz="2400" b="1" i="1" dirty="0" smtClean="0">
                <a:solidFill>
                  <a:schemeClr val="bg2"/>
                </a:solidFill>
              </a:rPr>
              <a:t>	</a:t>
            </a:r>
            <a:r>
              <a:rPr lang="en-US" sz="2400" b="1" i="1" dirty="0" smtClean="0">
                <a:solidFill>
                  <a:srgbClr val="FF0000"/>
                </a:solidFill>
                <a:cs typeface="Times New Roman" pitchFamily="18" charset="0"/>
                <a:sym typeface="Symbol" pitchFamily="18" charset="2"/>
              </a:rPr>
              <a:t>➙ </a:t>
            </a:r>
            <a:r>
              <a:rPr lang="en-US" sz="2400" b="1" i="1" dirty="0" smtClean="0">
                <a:solidFill>
                  <a:schemeClr val="bg2"/>
                </a:solidFill>
                <a:sym typeface="Symbol" pitchFamily="18" charset="2"/>
              </a:rPr>
              <a:t>Uncertainty in future Arctic SLP change is significantly 	impacted by uncertainty in stratospheric polar vortex</a:t>
            </a:r>
          </a:p>
          <a:p>
            <a:pPr marL="452438" lvl="2" indent="-452438">
              <a:spcAft>
                <a:spcPts val="0"/>
              </a:spcAft>
              <a:buClr>
                <a:schemeClr val="hlink"/>
              </a:buClr>
              <a:tabLst>
                <a:tab pos="452438" algn="l"/>
              </a:tabLst>
            </a:pPr>
            <a:r>
              <a:rPr lang="en-US" sz="2400" b="1" i="1" dirty="0">
                <a:solidFill>
                  <a:schemeClr val="bg2"/>
                </a:solidFill>
                <a:sym typeface="Symbol" pitchFamily="18" charset="2"/>
              </a:rPr>
              <a:t>	</a:t>
            </a:r>
            <a:r>
              <a:rPr lang="en-US" sz="2400" b="1" i="1" dirty="0">
                <a:solidFill>
                  <a:schemeClr val="bg2"/>
                </a:solidFill>
              </a:rPr>
              <a:t>	</a:t>
            </a:r>
            <a:r>
              <a:rPr lang="en-US" sz="2400" b="1" i="1" dirty="0" smtClean="0">
                <a:solidFill>
                  <a:schemeClr val="bg2"/>
                </a:solidFill>
              </a:rPr>
              <a:t>(</a:t>
            </a:r>
            <a:r>
              <a:rPr lang="fr-FR" sz="2400" b="1" i="1" dirty="0" smtClean="0">
                <a:solidFill>
                  <a:srgbClr val="FF0000"/>
                </a:solidFill>
              </a:rPr>
              <a:t>Black et </a:t>
            </a:r>
            <a:r>
              <a:rPr lang="fr-FR" sz="2400" b="1" i="1" dirty="0">
                <a:solidFill>
                  <a:srgbClr val="FF0000"/>
                </a:solidFill>
              </a:rPr>
              <a:t>al. </a:t>
            </a:r>
            <a:r>
              <a:rPr lang="fr-FR" sz="2400" b="1" i="1" dirty="0" smtClean="0">
                <a:solidFill>
                  <a:srgbClr val="FF0000"/>
                </a:solidFill>
              </a:rPr>
              <a:t>2012, Charlton-Perez et al. 2013, </a:t>
            </a:r>
          </a:p>
          <a:p>
            <a:pPr marL="452438" lvl="2" indent="-452438">
              <a:spcAft>
                <a:spcPts val="1200"/>
              </a:spcAft>
              <a:buClr>
                <a:schemeClr val="hlink"/>
              </a:buClr>
              <a:tabLst>
                <a:tab pos="452438" algn="l"/>
              </a:tabLst>
            </a:pPr>
            <a:r>
              <a:rPr lang="fr-FR" sz="2400" b="1" i="1" dirty="0">
                <a:solidFill>
                  <a:srgbClr val="FF0000"/>
                </a:solidFill>
              </a:rPr>
              <a:t>	</a:t>
            </a:r>
            <a:r>
              <a:rPr lang="fr-FR" sz="2400" b="1" i="1" dirty="0" smtClean="0">
                <a:solidFill>
                  <a:srgbClr val="FF0000"/>
                </a:solidFill>
              </a:rPr>
              <a:t>	 Lee and Black 2014, </a:t>
            </a:r>
            <a:r>
              <a:rPr lang="fr-FR" sz="2400" b="1" i="1" dirty="0" err="1" smtClean="0">
                <a:solidFill>
                  <a:srgbClr val="FF0000"/>
                </a:solidFill>
              </a:rPr>
              <a:t>Manzini</a:t>
            </a:r>
            <a:r>
              <a:rPr lang="fr-FR" sz="2400" b="1" i="1" dirty="0" smtClean="0">
                <a:solidFill>
                  <a:srgbClr val="FF0000"/>
                </a:solidFill>
              </a:rPr>
              <a:t> et al. 2014</a:t>
            </a:r>
            <a:r>
              <a:rPr lang="fr-FR" sz="2400" b="1" i="1" dirty="0" smtClean="0">
                <a:solidFill>
                  <a:schemeClr val="bg2"/>
                </a:solidFill>
              </a:rPr>
              <a:t>)</a:t>
            </a:r>
            <a:endParaRPr lang="en-US" sz="2400" b="1" i="1" dirty="0" smtClean="0">
              <a:solidFill>
                <a:schemeClr val="bg2"/>
              </a:solidFill>
            </a:endParaRPr>
          </a:p>
          <a:p>
            <a:pPr marL="452438" indent="-452438">
              <a:spcAft>
                <a:spcPts val="1200"/>
              </a:spcAft>
              <a:buClr>
                <a:schemeClr val="hlink"/>
              </a:buClr>
              <a:tabLst>
                <a:tab pos="452438" algn="l"/>
              </a:tabLst>
            </a:pPr>
            <a:r>
              <a:rPr lang="en-US" sz="2400" b="1" i="1" dirty="0">
                <a:solidFill>
                  <a:srgbClr val="FF0000"/>
                </a:solidFill>
              </a:rPr>
              <a:t>♦ </a:t>
            </a:r>
            <a:r>
              <a:rPr lang="en-US" sz="2400" b="1" i="1" dirty="0" smtClean="0">
                <a:solidFill>
                  <a:srgbClr val="FF0000"/>
                </a:solidFill>
              </a:rPr>
              <a:t>	</a:t>
            </a:r>
            <a:r>
              <a:rPr lang="en-US" sz="2400" b="1" dirty="0" smtClean="0">
                <a:solidFill>
                  <a:srgbClr val="0000FF"/>
                </a:solidFill>
              </a:rPr>
              <a:t>Key general conclusion relevant to Breakout Session:</a:t>
            </a:r>
          </a:p>
          <a:p>
            <a:pPr marL="452438" lvl="1" indent="-452438">
              <a:spcAft>
                <a:spcPts val="0"/>
              </a:spcAft>
              <a:buClr>
                <a:schemeClr val="hlink"/>
              </a:buClr>
              <a:tabLst>
                <a:tab pos="452438" algn="l"/>
              </a:tabLst>
            </a:pPr>
            <a:r>
              <a:rPr lang="en-US" sz="2400" b="1" i="1" dirty="0">
                <a:solidFill>
                  <a:schemeClr val="bg2"/>
                </a:solidFill>
              </a:rPr>
              <a:t>	</a:t>
            </a:r>
            <a:r>
              <a:rPr lang="en-US" sz="2400" b="1" i="1" dirty="0">
                <a:solidFill>
                  <a:srgbClr val="FF0000"/>
                </a:solidFill>
                <a:cs typeface="Times New Roman" pitchFamily="18" charset="0"/>
                <a:sym typeface="Symbol" pitchFamily="18" charset="2"/>
              </a:rPr>
              <a:t>➙ </a:t>
            </a:r>
            <a:r>
              <a:rPr lang="en-US" sz="2400" b="1" i="1" dirty="0" smtClean="0">
                <a:solidFill>
                  <a:schemeClr val="bg2"/>
                </a:solidFill>
              </a:rPr>
              <a:t>Model deficiencies in representing PCM behavior carry 	over to deficiencies in representing regional weather 	conditions including EWEs</a:t>
            </a:r>
            <a:endParaRPr lang="en-US" sz="2400" b="1" i="1" dirty="0">
              <a:solidFill>
                <a:schemeClr val="bg2"/>
              </a:solidFill>
            </a:endParaRPr>
          </a:p>
          <a:p>
            <a:pPr marL="463550" indent="-463550">
              <a:spcAft>
                <a:spcPct val="100000"/>
              </a:spcAft>
              <a:buClr>
                <a:schemeClr val="hlink"/>
              </a:buClr>
              <a:buFont typeface="Wingdings" pitchFamily="2" charset="2"/>
              <a:buNone/>
            </a:pPr>
            <a:endParaRPr lang="en-US" sz="2400" b="1" i="1" dirty="0">
              <a:solidFill>
                <a:schemeClr val="bg2"/>
              </a:solidFill>
            </a:endParaRPr>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Tree>
    <p:extLst>
      <p:ext uri="{BB962C8B-B14F-4D97-AF65-F5344CB8AC3E}">
        <p14:creationId xmlns:p14="http://schemas.microsoft.com/office/powerpoint/2010/main" val="378599484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a:t>
            </a:r>
            <a:br>
              <a:rPr lang="en-US" sz="2400" b="1" i="1" u="sng" dirty="0" smtClean="0">
                <a:solidFill>
                  <a:schemeClr val="bg2"/>
                </a:solidFill>
              </a:rPr>
            </a:br>
            <a:r>
              <a:rPr lang="en-US" sz="2400" b="1" i="1" u="sng" dirty="0" smtClean="0">
                <a:solidFill>
                  <a:schemeClr val="bg2"/>
                </a:solidFill>
              </a:rPr>
              <a:t>Much More than Planetary Climate Modes at Work!</a:t>
            </a:r>
            <a:r>
              <a:rPr lang="en-US" sz="800" b="1" i="1" dirty="0"/>
              <a:t/>
            </a:r>
            <a:br>
              <a:rPr lang="en-US" sz="800" b="1" i="1" dirty="0"/>
            </a:br>
            <a:endParaRPr lang="en-US" sz="2000" b="1" i="1" dirty="0"/>
          </a:p>
        </p:txBody>
      </p:sp>
      <p:sp>
        <p:nvSpPr>
          <p:cNvPr id="413721" name="Rectangle 25"/>
          <p:cNvSpPr>
            <a:spLocks noChangeArrowheads="1"/>
          </p:cNvSpPr>
          <p:nvPr/>
        </p:nvSpPr>
        <p:spPr bwMode="auto">
          <a:xfrm>
            <a:off x="495300" y="1292363"/>
            <a:ext cx="8153400" cy="4170372"/>
          </a:xfrm>
          <a:prstGeom prst="rect">
            <a:avLst/>
          </a:prstGeom>
          <a:noFill/>
          <a:ln w="9525">
            <a:noFill/>
            <a:miter lim="800000"/>
            <a:headEnd/>
            <a:tailEnd/>
          </a:ln>
          <a:effectLst/>
        </p:spPr>
        <p:txBody>
          <a:bodyPr>
            <a:spAutoFit/>
          </a:bodyPr>
          <a:lstStyle/>
          <a:p>
            <a:pPr marL="452438" indent="-452438">
              <a:spcAft>
                <a:spcPts val="1200"/>
              </a:spcAft>
              <a:buClr>
                <a:schemeClr val="hlink"/>
              </a:buClr>
              <a:tabLst>
                <a:tab pos="452438" algn="l"/>
              </a:tabLst>
            </a:pPr>
            <a:r>
              <a:rPr lang="en-US" sz="2400" b="1" i="1" dirty="0">
                <a:solidFill>
                  <a:schemeClr val="bg2"/>
                </a:solidFill>
              </a:rPr>
              <a:t>♠</a:t>
            </a:r>
            <a:r>
              <a:rPr lang="en-US" sz="2400" b="1" i="1" dirty="0" smtClean="0">
                <a:solidFill>
                  <a:schemeClr val="bg2"/>
                </a:solidFill>
              </a:rPr>
              <a:t> </a:t>
            </a:r>
            <a:r>
              <a:rPr lang="en-US" sz="2400" b="1" i="1" dirty="0">
                <a:solidFill>
                  <a:srgbClr val="FF0000"/>
                </a:solidFill>
              </a:rPr>
              <a:t>	</a:t>
            </a:r>
            <a:r>
              <a:rPr lang="en-US" sz="2400" b="1" i="1" dirty="0" smtClean="0">
                <a:solidFill>
                  <a:schemeClr val="bg2"/>
                </a:solidFill>
              </a:rPr>
              <a:t>Although PCMs can modulate EWE behavior, </a:t>
            </a:r>
            <a:r>
              <a:rPr lang="en-US" sz="2400" b="1" i="1" dirty="0" smtClean="0">
                <a:solidFill>
                  <a:srgbClr val="0000FF"/>
                </a:solidFill>
              </a:rPr>
              <a:t>they are insufficient </a:t>
            </a:r>
            <a:r>
              <a:rPr lang="en-US" sz="2400" b="1" i="1" dirty="0" smtClean="0">
                <a:solidFill>
                  <a:schemeClr val="bg2"/>
                </a:solidFill>
              </a:rPr>
              <a:t>and intermediary large-scale meteorological patterns (</a:t>
            </a:r>
            <a:r>
              <a:rPr lang="en-US" sz="2400" b="1" i="1" dirty="0" smtClean="0">
                <a:solidFill>
                  <a:srgbClr val="FF0000"/>
                </a:solidFill>
              </a:rPr>
              <a:t>LMPs</a:t>
            </a:r>
            <a:r>
              <a:rPr lang="en-US" sz="2400" b="1" i="1" dirty="0" smtClean="0">
                <a:solidFill>
                  <a:schemeClr val="bg2"/>
                </a:solidFill>
              </a:rPr>
              <a:t>) such as cyclones, blocks or other forms   of </a:t>
            </a:r>
            <a:r>
              <a:rPr lang="en-US" sz="2400" b="1" i="1" dirty="0" err="1" smtClean="0">
                <a:solidFill>
                  <a:schemeClr val="bg2"/>
                </a:solidFill>
              </a:rPr>
              <a:t>intraseasonal</a:t>
            </a:r>
            <a:r>
              <a:rPr lang="en-US" sz="2400" b="1" i="1" dirty="0" smtClean="0">
                <a:solidFill>
                  <a:schemeClr val="bg2"/>
                </a:solidFill>
              </a:rPr>
              <a:t> variability are additionally </a:t>
            </a:r>
            <a:r>
              <a:rPr lang="en-US" sz="2400" b="1" i="1" dirty="0" smtClean="0">
                <a:solidFill>
                  <a:srgbClr val="0000FF"/>
                </a:solidFill>
              </a:rPr>
              <a:t>required</a:t>
            </a:r>
            <a:endParaRPr lang="en-US" sz="2400" b="1" i="1" dirty="0">
              <a:solidFill>
                <a:srgbClr val="0000FF"/>
              </a:solidFill>
            </a:endParaRPr>
          </a:p>
          <a:p>
            <a:pPr marL="452438" indent="-452438">
              <a:spcAft>
                <a:spcPts val="1200"/>
              </a:spcAft>
              <a:buClr>
                <a:schemeClr val="hlink"/>
              </a:buClr>
              <a:tabLst>
                <a:tab pos="452438" algn="l"/>
              </a:tabLst>
            </a:pPr>
            <a:r>
              <a:rPr lang="en-US" sz="2400" b="1" i="1" dirty="0">
                <a:solidFill>
                  <a:srgbClr val="FF0000"/>
                </a:solidFill>
              </a:rPr>
              <a:t>♥</a:t>
            </a:r>
            <a:r>
              <a:rPr lang="en-US" sz="2400" b="1" i="1" dirty="0" smtClean="0">
                <a:solidFill>
                  <a:srgbClr val="FF0000"/>
                </a:solidFill>
              </a:rPr>
              <a:t> 	</a:t>
            </a:r>
            <a:r>
              <a:rPr lang="en-US" sz="2400" b="1" i="1" dirty="0" smtClean="0">
                <a:solidFill>
                  <a:srgbClr val="000000"/>
                </a:solidFill>
              </a:rPr>
              <a:t>Furthermore, the nature of such LMPs must be </a:t>
            </a:r>
            <a:r>
              <a:rPr lang="en-US" sz="2400" b="1" i="1" dirty="0" smtClean="0">
                <a:solidFill>
                  <a:srgbClr val="0000FF"/>
                </a:solidFill>
              </a:rPr>
              <a:t>unusual   or distinct </a:t>
            </a:r>
            <a:r>
              <a:rPr lang="en-US" sz="2400" b="1" i="1" dirty="0" smtClean="0">
                <a:solidFill>
                  <a:srgbClr val="000000"/>
                </a:solidFill>
              </a:rPr>
              <a:t>as EWEs are, by definition, infrequent events</a:t>
            </a:r>
          </a:p>
          <a:p>
            <a:pPr marL="452438" indent="-452438">
              <a:spcAft>
                <a:spcPts val="600"/>
              </a:spcAft>
              <a:buClr>
                <a:schemeClr val="hlink"/>
              </a:buClr>
              <a:tabLst>
                <a:tab pos="452438" algn="l"/>
              </a:tabLst>
            </a:pPr>
            <a:r>
              <a:rPr lang="en-US" sz="2400" b="1" i="1" dirty="0">
                <a:solidFill>
                  <a:schemeClr val="bg2"/>
                </a:solidFill>
              </a:rPr>
              <a:t>♣ </a:t>
            </a:r>
            <a:r>
              <a:rPr lang="en-US" sz="2400" b="1" i="1" dirty="0">
                <a:solidFill>
                  <a:srgbClr val="FF0000"/>
                </a:solidFill>
              </a:rPr>
              <a:t>	</a:t>
            </a:r>
            <a:r>
              <a:rPr lang="en-US" sz="2400" b="1" i="1" dirty="0" smtClean="0">
                <a:solidFill>
                  <a:srgbClr val="000000"/>
                </a:solidFill>
              </a:rPr>
              <a:t>LMPs linked to EWEs represent a </a:t>
            </a:r>
            <a:r>
              <a:rPr lang="en-US" sz="2400" b="1" i="1" dirty="0" smtClean="0">
                <a:solidFill>
                  <a:srgbClr val="0000FF"/>
                </a:solidFill>
              </a:rPr>
              <a:t>phenomenological bridge </a:t>
            </a:r>
            <a:r>
              <a:rPr lang="en-US" sz="2400" b="1" i="1" dirty="0" smtClean="0">
                <a:solidFill>
                  <a:srgbClr val="000000"/>
                </a:solidFill>
              </a:rPr>
              <a:t>between global climate and regional weather</a:t>
            </a:r>
            <a:endParaRPr lang="en-US" sz="2400" b="1" i="1" dirty="0">
              <a:solidFill>
                <a:srgbClr val="000000"/>
              </a:solidFill>
            </a:endParaRPr>
          </a:p>
          <a:p>
            <a:pPr marL="452438" lvl="1" indent="-452438">
              <a:spcAft>
                <a:spcPts val="0"/>
              </a:spcAft>
              <a:buClr>
                <a:schemeClr val="hlink"/>
              </a:buClr>
              <a:tabLst>
                <a:tab pos="452438" algn="l"/>
              </a:tabLst>
            </a:pPr>
            <a:endParaRPr lang="en-US" sz="2400" b="1" i="1" dirty="0" smtClean="0">
              <a:solidFill>
                <a:schemeClr val="bg2"/>
              </a:solidFill>
            </a:endParaRPr>
          </a:p>
          <a:p>
            <a:pPr marL="463550" indent="-463550" algn="ctr">
              <a:spcAft>
                <a:spcPct val="100000"/>
              </a:spcAft>
              <a:buClr>
                <a:schemeClr val="hlink"/>
              </a:buClr>
              <a:buFont typeface="Wingdings" pitchFamily="2" charset="2"/>
              <a:buNone/>
            </a:pPr>
            <a:r>
              <a:rPr lang="en-US" sz="2400" b="1" dirty="0" smtClean="0">
                <a:solidFill>
                  <a:srgbClr val="0000FF"/>
                </a:solidFill>
              </a:rPr>
              <a:t>PCMs</a:t>
            </a:r>
            <a:r>
              <a:rPr lang="en-US" sz="2400" b="1" dirty="0" smtClean="0">
                <a:solidFill>
                  <a:schemeClr val="bg2"/>
                </a:solidFill>
              </a:rPr>
              <a:t>		</a:t>
            </a:r>
            <a:r>
              <a:rPr lang="en-US" sz="2400" b="1" dirty="0" smtClean="0">
                <a:solidFill>
                  <a:srgbClr val="0000FF"/>
                </a:solidFill>
              </a:rPr>
              <a:t>LMPs</a:t>
            </a:r>
            <a:r>
              <a:rPr lang="en-US" sz="2400" b="1" dirty="0" smtClean="0">
                <a:solidFill>
                  <a:schemeClr val="bg2"/>
                </a:solidFill>
              </a:rPr>
              <a:t>		</a:t>
            </a:r>
            <a:r>
              <a:rPr lang="en-US" sz="2400" b="1" dirty="0" smtClean="0">
                <a:solidFill>
                  <a:srgbClr val="0000FF"/>
                </a:solidFill>
              </a:rPr>
              <a:t>EWEs</a:t>
            </a:r>
            <a:r>
              <a:rPr lang="en-US" sz="2400" b="1" dirty="0" smtClean="0">
                <a:solidFill>
                  <a:schemeClr val="bg2"/>
                </a:solidFill>
              </a:rPr>
              <a:t>	</a:t>
            </a:r>
            <a:endParaRPr lang="en-US" sz="2400" b="1" dirty="0">
              <a:solidFill>
                <a:schemeClr val="bg2"/>
              </a:solidFill>
            </a:endParaRPr>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
        <p:nvSpPr>
          <p:cNvPr id="3" name="Left-Right Arrow 2"/>
          <p:cNvSpPr/>
          <p:nvPr/>
        </p:nvSpPr>
        <p:spPr bwMode="auto">
          <a:xfrm>
            <a:off x="3289610" y="5062651"/>
            <a:ext cx="617034" cy="285967"/>
          </a:xfrm>
          <a:prstGeom prst="leftRightArrow">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
        <p:nvSpPr>
          <p:cNvPr id="14" name="Left-Right Arrow 13"/>
          <p:cNvSpPr/>
          <p:nvPr/>
        </p:nvSpPr>
        <p:spPr bwMode="auto">
          <a:xfrm>
            <a:off x="5159298" y="5062651"/>
            <a:ext cx="617034" cy="285967"/>
          </a:xfrm>
          <a:prstGeom prst="leftRightArrow">
            <a:avLst/>
          </a:prstGeom>
          <a:solidFill>
            <a:srgbClr val="C00000"/>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Tree>
    <p:extLst>
      <p:ext uri="{BB962C8B-B14F-4D97-AF65-F5344CB8AC3E}">
        <p14:creationId xmlns:p14="http://schemas.microsoft.com/office/powerpoint/2010/main" val="283400593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60000"/>
          </a:blip>
          <a:stretch>
            <a:fillRect/>
          </a:stretch>
        </a:blipFill>
        <a:effectLst/>
      </p:bgPr>
    </p:bg>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1139" y="1065943"/>
            <a:ext cx="9140825" cy="1143000"/>
          </a:xfrm>
          <a:noFill/>
          <a:ln/>
        </p:spPr>
        <p:txBody>
          <a:bodyPr/>
          <a:lstStyle/>
          <a:p>
            <a:r>
              <a:rPr lang="en-US" sz="2400" b="1" i="1" u="sng" dirty="0" smtClean="0">
                <a:solidFill>
                  <a:schemeClr val="bg2"/>
                </a:solidFill>
              </a:rPr>
              <a:t>US CLIVAR Workshop on Analyses, Dynamics and  Modeling </a:t>
            </a:r>
            <a:br>
              <a:rPr lang="en-US" sz="2400" b="1" i="1" u="sng" dirty="0" smtClean="0">
                <a:solidFill>
                  <a:schemeClr val="bg2"/>
                </a:solidFill>
              </a:rPr>
            </a:br>
            <a:r>
              <a:rPr lang="en-US" sz="2400" b="1" i="1" u="sng" dirty="0" smtClean="0">
                <a:solidFill>
                  <a:schemeClr val="bg2"/>
                </a:solidFill>
              </a:rPr>
              <a:t>of Large-Scale Meteorological Patterns Associated with </a:t>
            </a:r>
            <a:br>
              <a:rPr lang="en-US" sz="2400" b="1" i="1" u="sng" dirty="0" smtClean="0">
                <a:solidFill>
                  <a:schemeClr val="bg2"/>
                </a:solidFill>
              </a:rPr>
            </a:br>
            <a:r>
              <a:rPr lang="en-US" sz="2400" b="1" i="1" u="sng" dirty="0" smtClean="0">
                <a:solidFill>
                  <a:schemeClr val="bg2"/>
                </a:solidFill>
              </a:rPr>
              <a:t>Extreme Temperature and Precipitation Events</a:t>
            </a:r>
            <a:br>
              <a:rPr lang="en-US" sz="2400" b="1" i="1" u="sng" dirty="0" smtClean="0">
                <a:solidFill>
                  <a:schemeClr val="bg2"/>
                </a:solidFill>
              </a:rPr>
            </a:br>
            <a:r>
              <a:rPr lang="en-US" sz="2400" b="1" i="1" u="sng" dirty="0" smtClean="0">
                <a:solidFill>
                  <a:srgbClr val="FF0000"/>
                </a:solidFill>
              </a:rPr>
              <a:t>August 20-23, 2013</a:t>
            </a:r>
            <a:br>
              <a:rPr lang="en-US" sz="2400" b="1" i="1" u="sng" dirty="0" smtClean="0">
                <a:solidFill>
                  <a:srgbClr val="FF0000"/>
                </a:solidFill>
              </a:rPr>
            </a:br>
            <a:r>
              <a:rPr lang="en-US" sz="2400" b="1" i="1" u="sng" dirty="0" smtClean="0">
                <a:solidFill>
                  <a:srgbClr val="FF0000"/>
                </a:solidFill>
              </a:rPr>
              <a:t>Lawrence Berkeley National Laboratory</a:t>
            </a:r>
            <a:r>
              <a:rPr lang="en-US" sz="800" b="1" i="1" dirty="0">
                <a:solidFill>
                  <a:srgbClr val="000066"/>
                </a:solidFill>
              </a:rPr>
              <a:t/>
            </a:r>
            <a:br>
              <a:rPr lang="en-US" sz="800" b="1" i="1" dirty="0">
                <a:solidFill>
                  <a:srgbClr val="000066"/>
                </a:solidFill>
              </a:rPr>
            </a:br>
            <a:endParaRPr lang="en-US" sz="2000" b="1" i="1" dirty="0">
              <a:solidFill>
                <a:srgbClr val="000066"/>
              </a:solidFill>
            </a:endParaRPr>
          </a:p>
        </p:txBody>
      </p:sp>
      <p:pic>
        <p:nvPicPr>
          <p:cNvPr id="20" name="Picture 19" descr="wallpaper10"/>
          <p:cNvPicPr>
            <a:picLocks noChangeAspect="1" noChangeArrowheads="1"/>
          </p:cNvPicPr>
          <p:nvPr/>
        </p:nvPicPr>
        <p:blipFill>
          <a:blip r:embed="rId4"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4"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5"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5" cstate="print"/>
          <a:stretch>
            <a:fillRect/>
          </a:stretch>
        </p:blipFill>
        <p:spPr bwMode="auto">
          <a:xfrm>
            <a:off x="-1139" y="0"/>
            <a:ext cx="429768" cy="429768"/>
          </a:xfrm>
          <a:prstGeom prst="rect">
            <a:avLst/>
          </a:prstGeom>
          <a:noFill/>
        </p:spPr>
      </p:pic>
      <p:sp>
        <p:nvSpPr>
          <p:cNvPr id="3" name="Rectangle 2"/>
          <p:cNvSpPr/>
          <p:nvPr/>
        </p:nvSpPr>
        <p:spPr>
          <a:xfrm>
            <a:off x="-1139" y="2595115"/>
            <a:ext cx="9152562" cy="2246769"/>
          </a:xfrm>
          <a:prstGeom prst="rect">
            <a:avLst/>
          </a:prstGeom>
        </p:spPr>
        <p:txBody>
          <a:bodyPr wrap="square">
            <a:spAutoFit/>
          </a:bodyPr>
          <a:lstStyle/>
          <a:p>
            <a:r>
              <a:rPr lang="en-US" b="1" i="1" dirty="0" smtClean="0">
                <a:solidFill>
                  <a:schemeClr val="bg2"/>
                </a:solidFill>
                <a:sym typeface="Symbol" pitchFamily="18" charset="2"/>
              </a:rPr>
              <a:t> </a:t>
            </a:r>
            <a:r>
              <a:rPr lang="en-US" b="1" i="1" dirty="0" smtClean="0">
                <a:solidFill>
                  <a:srgbClr val="0000FF"/>
                </a:solidFill>
                <a:sym typeface="Symbol" pitchFamily="18" charset="2"/>
              </a:rPr>
              <a:t>Statisticians!     </a:t>
            </a:r>
            <a:r>
              <a:rPr lang="en-US" b="1" i="1" dirty="0" err="1" smtClean="0">
                <a:solidFill>
                  <a:srgbClr val="0000FF"/>
                </a:solidFill>
                <a:sym typeface="Symbol" pitchFamily="18" charset="2"/>
              </a:rPr>
              <a:t>Dynamicists</a:t>
            </a:r>
            <a:r>
              <a:rPr lang="en-US" b="1" i="1" dirty="0" smtClean="0">
                <a:solidFill>
                  <a:srgbClr val="0000FF"/>
                </a:solidFill>
                <a:sym typeface="Symbol" pitchFamily="18" charset="2"/>
              </a:rPr>
              <a:t>!     </a:t>
            </a:r>
            <a:r>
              <a:rPr lang="en-US" b="1" i="1" dirty="0" err="1" smtClean="0">
                <a:solidFill>
                  <a:srgbClr val="0000FF"/>
                </a:solidFill>
                <a:sym typeface="Symbol" pitchFamily="18" charset="2"/>
              </a:rPr>
              <a:t>Synopticians</a:t>
            </a:r>
            <a:r>
              <a:rPr lang="en-US" b="1" i="1" dirty="0" smtClean="0">
                <a:solidFill>
                  <a:srgbClr val="0000FF"/>
                </a:solidFill>
                <a:sym typeface="Symbol" pitchFamily="18" charset="2"/>
              </a:rPr>
              <a:t>!     Modelers</a:t>
            </a:r>
            <a:r>
              <a:rPr lang="en-US" b="1" i="1" dirty="0" smtClean="0">
                <a:solidFill>
                  <a:schemeClr val="bg1">
                    <a:lumMod val="60000"/>
                    <a:lumOff val="40000"/>
                  </a:schemeClr>
                </a:solidFill>
                <a:sym typeface="Symbol" pitchFamily="18" charset="2"/>
              </a:rPr>
              <a:t>!</a:t>
            </a:r>
          </a:p>
          <a:p>
            <a:endParaRPr lang="en-US" b="1" i="1" dirty="0">
              <a:solidFill>
                <a:schemeClr val="bg1">
                  <a:lumMod val="60000"/>
                  <a:lumOff val="40000"/>
                </a:schemeClr>
              </a:solidFill>
              <a:sym typeface="Symbol" pitchFamily="18" charset="2"/>
            </a:endParaRPr>
          </a:p>
          <a:p>
            <a:endParaRPr lang="en-US" b="1" i="1" dirty="0" smtClean="0">
              <a:solidFill>
                <a:schemeClr val="bg1">
                  <a:lumMod val="60000"/>
                  <a:lumOff val="40000"/>
                </a:schemeClr>
              </a:solidFill>
              <a:sym typeface="Symbol" pitchFamily="18" charset="2"/>
            </a:endParaRPr>
          </a:p>
          <a:p>
            <a:endParaRPr lang="en-US" b="1" i="1" dirty="0">
              <a:solidFill>
                <a:schemeClr val="bg1">
                  <a:lumMod val="60000"/>
                  <a:lumOff val="40000"/>
                </a:schemeClr>
              </a:solidFill>
              <a:sym typeface="Symbol" pitchFamily="18" charset="2"/>
            </a:endParaRPr>
          </a:p>
          <a:p>
            <a:r>
              <a:rPr lang="en-US" dirty="0" smtClean="0">
                <a:solidFill>
                  <a:schemeClr val="bg1">
                    <a:lumMod val="60000"/>
                    <a:lumOff val="40000"/>
                  </a:schemeClr>
                </a:solidFill>
              </a:rPr>
              <a:t>	</a:t>
            </a:r>
            <a:endParaRPr lang="en-US" b="1" dirty="0">
              <a:solidFill>
                <a:schemeClr val="bg1">
                  <a:lumMod val="60000"/>
                  <a:lumOff val="40000"/>
                </a:schemeClr>
              </a:solidFill>
            </a:endParaRPr>
          </a:p>
        </p:txBody>
      </p:sp>
      <p:sp>
        <p:nvSpPr>
          <p:cNvPr id="5" name="Rectangle 4"/>
          <p:cNvSpPr/>
          <p:nvPr/>
        </p:nvSpPr>
        <p:spPr>
          <a:xfrm>
            <a:off x="512064" y="4880558"/>
            <a:ext cx="8127295" cy="1200329"/>
          </a:xfrm>
          <a:prstGeom prst="rect">
            <a:avLst/>
          </a:prstGeom>
          <a:solidFill>
            <a:schemeClr val="tx1">
              <a:lumMod val="75000"/>
            </a:schemeClr>
          </a:solidFill>
        </p:spPr>
        <p:txBody>
          <a:bodyPr wrap="square">
            <a:spAutoFit/>
          </a:bodyPr>
          <a:lstStyle/>
          <a:p>
            <a:r>
              <a:rPr lang="en-US" sz="2400" b="1" dirty="0" smtClean="0">
                <a:solidFill>
                  <a:srgbClr val="FF0000"/>
                </a:solidFill>
              </a:rPr>
              <a:t>Conclusion</a:t>
            </a:r>
            <a:r>
              <a:rPr lang="en-US" sz="2400" b="1" dirty="0">
                <a:solidFill>
                  <a:srgbClr val="FF0000"/>
                </a:solidFill>
              </a:rPr>
              <a:t>:  </a:t>
            </a:r>
            <a:r>
              <a:rPr lang="en-US" sz="2400" b="1" dirty="0" smtClean="0">
                <a:solidFill>
                  <a:srgbClr val="FF0000"/>
                </a:solidFill>
              </a:rPr>
              <a:t>Great scientific </a:t>
            </a:r>
            <a:r>
              <a:rPr lang="en-US" sz="2400" b="1" dirty="0">
                <a:solidFill>
                  <a:srgbClr val="FF0000"/>
                </a:solidFill>
              </a:rPr>
              <a:t>need </a:t>
            </a:r>
            <a:r>
              <a:rPr lang="en-US" sz="2400" b="1" dirty="0" smtClean="0">
                <a:solidFill>
                  <a:srgbClr val="FF0000"/>
                </a:solidFill>
              </a:rPr>
              <a:t>for the coordinated </a:t>
            </a:r>
            <a:r>
              <a:rPr lang="en-US" sz="2400" b="1" dirty="0">
                <a:solidFill>
                  <a:srgbClr val="FF0000"/>
                </a:solidFill>
              </a:rPr>
              <a:t>study of the behavior &amp; </a:t>
            </a:r>
            <a:r>
              <a:rPr lang="en-US" sz="2400" b="1" dirty="0" smtClean="0">
                <a:solidFill>
                  <a:srgbClr val="FF0000"/>
                </a:solidFill>
              </a:rPr>
              <a:t>dynamics of </a:t>
            </a:r>
            <a:r>
              <a:rPr lang="en-US" sz="2400" b="1" dirty="0">
                <a:solidFill>
                  <a:srgbClr val="FF0000"/>
                </a:solidFill>
              </a:rPr>
              <a:t>those LMPs related to EWEs, including </a:t>
            </a:r>
            <a:r>
              <a:rPr lang="en-US" sz="2400" b="1" dirty="0" smtClean="0">
                <a:solidFill>
                  <a:srgbClr val="FF0000"/>
                </a:solidFill>
              </a:rPr>
              <a:t>study </a:t>
            </a:r>
            <a:r>
              <a:rPr lang="en-US" sz="2400" b="1" dirty="0">
                <a:solidFill>
                  <a:srgbClr val="FF0000"/>
                </a:solidFill>
              </a:rPr>
              <a:t>of LMPs </a:t>
            </a:r>
            <a:r>
              <a:rPr lang="en-US" sz="2400" b="1" dirty="0" smtClean="0">
                <a:solidFill>
                  <a:srgbClr val="FF0000"/>
                </a:solidFill>
              </a:rPr>
              <a:t>and EWE linkages in </a:t>
            </a:r>
            <a:r>
              <a:rPr lang="en-US" sz="2400" b="1" dirty="0">
                <a:solidFill>
                  <a:srgbClr val="FF0000"/>
                </a:solidFill>
              </a:rPr>
              <a:t>global models</a:t>
            </a:r>
            <a:endParaRPr lang="en-US" sz="2400" dirty="0">
              <a:solidFill>
                <a:srgbClr val="FF0000"/>
              </a:solidFill>
            </a:endParaRPr>
          </a:p>
        </p:txBody>
      </p:sp>
    </p:spTree>
    <p:extLst>
      <p:ext uri="{BB962C8B-B14F-4D97-AF65-F5344CB8AC3E}">
        <p14:creationId xmlns:p14="http://schemas.microsoft.com/office/powerpoint/2010/main" val="352964106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a:t>
            </a:r>
            <a:br>
              <a:rPr lang="en-US" sz="2400" b="1" i="1" u="sng" dirty="0" smtClean="0">
                <a:solidFill>
                  <a:schemeClr val="bg2"/>
                </a:solidFill>
              </a:rPr>
            </a:br>
            <a:r>
              <a:rPr lang="en-US" sz="2400" b="1" i="1" u="sng" dirty="0" smtClean="0">
                <a:solidFill>
                  <a:schemeClr val="bg2"/>
                </a:solidFill>
              </a:rPr>
              <a:t>Practical Motivation and Suggested Scientific Path Forward</a:t>
            </a:r>
            <a:r>
              <a:rPr lang="en-US" sz="800" b="1" i="1" dirty="0"/>
              <a:t/>
            </a:r>
            <a:br>
              <a:rPr lang="en-US" sz="800" b="1" i="1" dirty="0"/>
            </a:br>
            <a:endParaRPr lang="en-US" sz="2000" b="1" i="1" dirty="0"/>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
        <p:nvSpPr>
          <p:cNvPr id="16" name="Rectangle 3"/>
          <p:cNvSpPr>
            <a:spLocks noGrp="1" noChangeArrowheads="1"/>
          </p:cNvSpPr>
          <p:nvPr>
            <p:ph idx="1"/>
          </p:nvPr>
        </p:nvSpPr>
        <p:spPr>
          <a:xfrm>
            <a:off x="241300" y="1046471"/>
            <a:ext cx="8683625" cy="5815806"/>
          </a:xfrm>
          <a:noFill/>
          <a:ln/>
        </p:spPr>
        <p:txBody>
          <a:bodyPr/>
          <a:lstStyle/>
          <a:p>
            <a:pPr marL="688975" lvl="1" indent="-574675">
              <a:spcAft>
                <a:spcPts val="600"/>
              </a:spcAft>
              <a:buClr>
                <a:schemeClr val="hlink"/>
              </a:buClr>
              <a:buFont typeface="Wingdings" pitchFamily="2" charset="2"/>
              <a:buNone/>
              <a:tabLst>
                <a:tab pos="1139825" algn="l"/>
              </a:tabLst>
            </a:pPr>
            <a:r>
              <a:rPr lang="en-US" sz="2400" dirty="0">
                <a:solidFill>
                  <a:srgbClr val="FF0000"/>
                </a:solidFill>
                <a:sym typeface="Symbol" pitchFamily="18" charset="2"/>
              </a:rPr>
              <a:t>	</a:t>
            </a:r>
            <a:r>
              <a:rPr lang="en-US" sz="2400" b="1" i="1" dirty="0" smtClean="0">
                <a:solidFill>
                  <a:schemeClr val="bg2"/>
                </a:solidFill>
              </a:rPr>
              <a:t>♠	LMP-EWE linkage provides </a:t>
            </a:r>
            <a:r>
              <a:rPr lang="en-US" sz="2400" b="1" i="1" dirty="0" smtClean="0">
                <a:solidFill>
                  <a:srgbClr val="0000FF"/>
                </a:solidFill>
              </a:rPr>
              <a:t>unique framework </a:t>
            </a:r>
            <a:r>
              <a:rPr lang="en-US" sz="2400" b="1" i="1" dirty="0" smtClean="0">
                <a:solidFill>
                  <a:schemeClr val="bg2"/>
                </a:solidFill>
              </a:rPr>
              <a:t>to study	weather-climate nexus in a climate model setting since, 	 	in principle, LMPs can be resolved by modern CGCMs </a:t>
            </a:r>
            <a:endParaRPr lang="el-GR" sz="2400" b="1" i="1" dirty="0">
              <a:solidFill>
                <a:schemeClr val="hlink"/>
              </a:solidFill>
              <a:cs typeface="Times New Roman" pitchFamily="18" charset="0"/>
            </a:endParaRPr>
          </a:p>
          <a:p>
            <a:pPr marL="688975" lvl="1" indent="-574675">
              <a:spcAft>
                <a:spcPts val="600"/>
              </a:spcAft>
              <a:buClr>
                <a:schemeClr val="hlink"/>
              </a:buClr>
              <a:buNone/>
              <a:tabLst>
                <a:tab pos="1139825" algn="l"/>
              </a:tabLst>
            </a:pPr>
            <a:r>
              <a:rPr lang="en-US" sz="2400" dirty="0">
                <a:solidFill>
                  <a:schemeClr val="bg2"/>
                </a:solidFill>
                <a:sym typeface="Symbol" pitchFamily="18" charset="2"/>
              </a:rPr>
              <a:t>	</a:t>
            </a:r>
            <a:r>
              <a:rPr lang="en-US" sz="2400" b="1" i="1" dirty="0">
                <a:solidFill>
                  <a:srgbClr val="FF0000"/>
                </a:solidFill>
              </a:rPr>
              <a:t>♥</a:t>
            </a:r>
            <a:r>
              <a:rPr lang="en-US" sz="2400" dirty="0" smtClean="0">
                <a:solidFill>
                  <a:schemeClr val="bg2"/>
                </a:solidFill>
              </a:rPr>
              <a:t> </a:t>
            </a:r>
            <a:r>
              <a:rPr lang="en-US" sz="2400" dirty="0">
                <a:solidFill>
                  <a:schemeClr val="bg2"/>
                </a:solidFill>
              </a:rPr>
              <a:t>	</a:t>
            </a:r>
            <a:r>
              <a:rPr lang="en-US" sz="2400" b="1" i="1" dirty="0" smtClean="0">
                <a:solidFill>
                  <a:schemeClr val="bg2"/>
                </a:solidFill>
              </a:rPr>
              <a:t>A more complete understanding of such LMPs and their 	representation in CGCMs is of </a:t>
            </a:r>
            <a:r>
              <a:rPr lang="en-US" sz="2400" b="1" i="1" dirty="0" smtClean="0">
                <a:solidFill>
                  <a:srgbClr val="0000FF"/>
                </a:solidFill>
              </a:rPr>
              <a:t>fundamental importance  </a:t>
            </a:r>
            <a:r>
              <a:rPr lang="en-US" sz="2400" b="1" i="1" dirty="0" smtClean="0">
                <a:solidFill>
                  <a:schemeClr val="bg2"/>
                </a:solidFill>
              </a:rPr>
              <a:t>	in any attempt to predict likely future behavior of EWEs</a:t>
            </a:r>
          </a:p>
          <a:p>
            <a:pPr marL="688975" lvl="1" indent="-574675">
              <a:spcAft>
                <a:spcPts val="800"/>
              </a:spcAft>
              <a:buClr>
                <a:schemeClr val="hlink"/>
              </a:buClr>
              <a:buFont typeface="Wingdings" pitchFamily="2" charset="2"/>
              <a:buNone/>
              <a:tabLst>
                <a:tab pos="1139825" algn="l"/>
              </a:tabLst>
            </a:pPr>
            <a:r>
              <a:rPr lang="en-US" sz="2400" b="1" i="1" dirty="0">
                <a:solidFill>
                  <a:schemeClr val="bg2"/>
                </a:solidFill>
              </a:rPr>
              <a:t>	♣</a:t>
            </a:r>
            <a:r>
              <a:rPr lang="en-US" sz="2400" dirty="0">
                <a:solidFill>
                  <a:schemeClr val="hlink"/>
                </a:solidFill>
              </a:rPr>
              <a:t> </a:t>
            </a:r>
            <a:r>
              <a:rPr lang="en-US" sz="2400" b="1" i="1" dirty="0" smtClean="0">
                <a:solidFill>
                  <a:schemeClr val="bg2"/>
                </a:solidFill>
              </a:rPr>
              <a:t>	Key scientific needs for LMPs &amp; LMP-EWE linkages:</a:t>
            </a:r>
          </a:p>
          <a:p>
            <a:pPr marL="0" lvl="1" indent="0">
              <a:spcAft>
                <a:spcPts val="0"/>
              </a:spcAft>
              <a:buClr>
                <a:schemeClr val="hlink"/>
              </a:buClr>
              <a:buNone/>
              <a:tabLst>
                <a:tab pos="915988" algn="l"/>
              </a:tabLst>
            </a:pPr>
            <a:r>
              <a:rPr lang="en-US" sz="2400" dirty="0">
                <a:solidFill>
                  <a:schemeClr val="bg2"/>
                </a:solidFill>
              </a:rPr>
              <a:t>	</a:t>
            </a:r>
            <a:r>
              <a:rPr lang="en-US" sz="2400" b="1" i="1" dirty="0" smtClean="0">
                <a:solidFill>
                  <a:srgbClr val="FF0000"/>
                </a:solidFill>
                <a:cs typeface="Times New Roman" pitchFamily="18" charset="0"/>
                <a:sym typeface="Symbol" pitchFamily="18" charset="2"/>
              </a:rPr>
              <a:t>➙ </a:t>
            </a:r>
            <a:r>
              <a:rPr lang="en-US" sz="2400" b="1" i="1" dirty="0" smtClean="0">
                <a:solidFill>
                  <a:schemeClr val="bg2"/>
                </a:solidFill>
                <a:cs typeface="Times New Roman" pitchFamily="18" charset="0"/>
                <a:sym typeface="Symbol" pitchFamily="18" charset="2"/>
              </a:rPr>
              <a:t>Fully </a:t>
            </a:r>
            <a:r>
              <a:rPr lang="en-US" sz="2400" b="1" i="1" dirty="0" smtClean="0">
                <a:solidFill>
                  <a:srgbClr val="FF0000"/>
                </a:solidFill>
                <a:cs typeface="Times New Roman" pitchFamily="18" charset="0"/>
                <a:sym typeface="Symbol" pitchFamily="18" charset="2"/>
              </a:rPr>
              <a:t>c</a:t>
            </a:r>
            <a:r>
              <a:rPr lang="en-US" sz="2400" b="1" i="1" dirty="0" smtClean="0">
                <a:solidFill>
                  <a:srgbClr val="FF0000"/>
                </a:solidFill>
              </a:rPr>
              <a:t>haracterize LMPs</a:t>
            </a:r>
            <a:r>
              <a:rPr lang="en-US" sz="2400" b="1" i="1" dirty="0" smtClean="0">
                <a:solidFill>
                  <a:schemeClr val="bg2"/>
                </a:solidFill>
              </a:rPr>
              <a:t> for different classes of EWEs</a:t>
            </a:r>
            <a:endParaRPr lang="en-US" sz="2400" b="1" i="1" dirty="0">
              <a:solidFill>
                <a:schemeClr val="bg2"/>
              </a:solidFill>
            </a:endParaRPr>
          </a:p>
          <a:p>
            <a:pPr marL="0" lvl="2" indent="0">
              <a:spcAft>
                <a:spcPts val="0"/>
              </a:spcAft>
              <a:buClr>
                <a:schemeClr val="hlink"/>
              </a:buClr>
              <a:buNone/>
              <a:tabLst>
                <a:tab pos="452438" algn="l"/>
              </a:tabLst>
            </a:pPr>
            <a:r>
              <a:rPr lang="en-US" b="1" i="1" dirty="0">
                <a:solidFill>
                  <a:schemeClr val="bg2"/>
                </a:solidFill>
              </a:rPr>
              <a:t>	</a:t>
            </a:r>
            <a:r>
              <a:rPr lang="en-US" b="1" i="1" dirty="0" smtClean="0">
                <a:solidFill>
                  <a:schemeClr val="bg2"/>
                </a:solidFill>
              </a:rPr>
              <a:t>	</a:t>
            </a:r>
            <a:r>
              <a:rPr lang="en-US" b="1" i="1" dirty="0" smtClean="0">
                <a:solidFill>
                  <a:srgbClr val="FF0000"/>
                </a:solidFill>
                <a:cs typeface="Times New Roman" pitchFamily="18" charset="0"/>
                <a:sym typeface="Symbol" pitchFamily="18" charset="2"/>
              </a:rPr>
              <a:t>➙ </a:t>
            </a:r>
            <a:r>
              <a:rPr lang="en-US" b="1" i="1" dirty="0" smtClean="0">
                <a:solidFill>
                  <a:schemeClr val="bg2"/>
                </a:solidFill>
                <a:sym typeface="Symbol" pitchFamily="18" charset="2"/>
              </a:rPr>
              <a:t>Delineate </a:t>
            </a:r>
            <a:r>
              <a:rPr lang="en-US" b="1" i="1" dirty="0" smtClean="0">
                <a:solidFill>
                  <a:srgbClr val="FF0000"/>
                </a:solidFill>
                <a:sym typeface="Symbol" pitchFamily="18" charset="2"/>
              </a:rPr>
              <a:t>physical mechanisms </a:t>
            </a:r>
            <a:r>
              <a:rPr lang="en-US" b="1" i="1" dirty="0" smtClean="0">
                <a:solidFill>
                  <a:schemeClr val="bg2"/>
                </a:solidFill>
                <a:sym typeface="Symbol" pitchFamily="18" charset="2"/>
              </a:rPr>
              <a:t>for (a) LMP life cycles 			     and (b) linkages among LMPs, EWEs &amp; PCMs</a:t>
            </a:r>
            <a:endParaRPr lang="en-US" b="1" i="1" dirty="0">
              <a:solidFill>
                <a:schemeClr val="bg2"/>
              </a:solidFill>
              <a:sym typeface="Symbol" pitchFamily="18" charset="2"/>
            </a:endParaRPr>
          </a:p>
          <a:p>
            <a:pPr marL="0" lvl="2" indent="0">
              <a:spcAft>
                <a:spcPts val="0"/>
              </a:spcAft>
              <a:buClr>
                <a:schemeClr val="hlink"/>
              </a:buClr>
              <a:buNone/>
              <a:tabLst>
                <a:tab pos="452438" algn="l"/>
              </a:tabLst>
            </a:pPr>
            <a:r>
              <a:rPr lang="en-US" b="1" i="1" dirty="0">
                <a:solidFill>
                  <a:schemeClr val="bg2"/>
                </a:solidFill>
                <a:cs typeface="Times New Roman" pitchFamily="18" charset="0"/>
                <a:sym typeface="Symbol" pitchFamily="18" charset="2"/>
              </a:rPr>
              <a:t>	</a:t>
            </a:r>
            <a:r>
              <a:rPr lang="en-US" b="1" i="1" dirty="0" smtClean="0">
                <a:solidFill>
                  <a:schemeClr val="bg2"/>
                </a:solidFill>
                <a:cs typeface="Times New Roman" pitchFamily="18" charset="0"/>
                <a:sym typeface="Symbol" pitchFamily="18" charset="2"/>
              </a:rPr>
              <a:t>	</a:t>
            </a:r>
            <a:r>
              <a:rPr lang="en-US" b="1" i="1" dirty="0" smtClean="0">
                <a:solidFill>
                  <a:srgbClr val="FF0000"/>
                </a:solidFill>
                <a:cs typeface="Times New Roman" pitchFamily="18" charset="0"/>
                <a:sym typeface="Symbol" pitchFamily="18" charset="2"/>
              </a:rPr>
              <a:t>➙ </a:t>
            </a:r>
            <a:r>
              <a:rPr lang="en-US" b="1" i="1" dirty="0" smtClean="0">
                <a:solidFill>
                  <a:schemeClr val="bg2"/>
                </a:solidFill>
              </a:rPr>
              <a:t>Develop </a:t>
            </a:r>
            <a:r>
              <a:rPr lang="en-US" b="1" i="1" dirty="0" smtClean="0">
                <a:solidFill>
                  <a:srgbClr val="FF0000"/>
                </a:solidFill>
              </a:rPr>
              <a:t>simple &amp; robust metrics </a:t>
            </a:r>
            <a:r>
              <a:rPr lang="en-US" b="1" i="1" dirty="0" smtClean="0">
                <a:solidFill>
                  <a:schemeClr val="bg2"/>
                </a:solidFill>
              </a:rPr>
              <a:t>of LMP behavior</a:t>
            </a:r>
            <a:endParaRPr lang="en-US" b="1" i="1" dirty="0">
              <a:solidFill>
                <a:schemeClr val="bg2"/>
              </a:solidFill>
            </a:endParaRPr>
          </a:p>
          <a:p>
            <a:pPr marL="0" lvl="2" indent="0">
              <a:spcAft>
                <a:spcPts val="1200"/>
              </a:spcAft>
              <a:buClr>
                <a:schemeClr val="hlink"/>
              </a:buClr>
              <a:buNone/>
              <a:tabLst>
                <a:tab pos="452438" algn="l"/>
              </a:tabLst>
            </a:pPr>
            <a:r>
              <a:rPr lang="en-US" b="1" i="1" dirty="0">
                <a:solidFill>
                  <a:schemeClr val="bg2"/>
                </a:solidFill>
              </a:rPr>
              <a:t>	</a:t>
            </a:r>
            <a:r>
              <a:rPr lang="en-US" b="1" i="1" dirty="0" smtClean="0">
                <a:solidFill>
                  <a:schemeClr val="bg2"/>
                </a:solidFill>
              </a:rPr>
              <a:t>	</a:t>
            </a:r>
            <a:r>
              <a:rPr lang="en-US" b="1" i="1" dirty="0" smtClean="0">
                <a:solidFill>
                  <a:srgbClr val="FF0000"/>
                </a:solidFill>
                <a:cs typeface="Times New Roman" pitchFamily="18" charset="0"/>
                <a:sym typeface="Symbol" pitchFamily="18" charset="2"/>
              </a:rPr>
              <a:t>➙ </a:t>
            </a:r>
            <a:r>
              <a:rPr lang="en-US" b="1" i="1" dirty="0" smtClean="0">
                <a:solidFill>
                  <a:schemeClr val="bg2"/>
                </a:solidFill>
                <a:sym typeface="Symbol" pitchFamily="18" charset="2"/>
              </a:rPr>
              <a:t>Pursue </a:t>
            </a:r>
            <a:r>
              <a:rPr lang="en-US" b="1" i="1" dirty="0" smtClean="0">
                <a:solidFill>
                  <a:srgbClr val="FF0000"/>
                </a:solidFill>
                <a:sym typeface="Symbol" pitchFamily="18" charset="2"/>
              </a:rPr>
              <a:t>systematic</a:t>
            </a:r>
            <a:r>
              <a:rPr lang="en-US" b="1" i="1" dirty="0" smtClean="0">
                <a:solidFill>
                  <a:schemeClr val="bg2"/>
                </a:solidFill>
                <a:sym typeface="Symbol" pitchFamily="18" charset="2"/>
              </a:rPr>
              <a:t> </a:t>
            </a:r>
            <a:r>
              <a:rPr lang="en-US" b="1" i="1" dirty="0" smtClean="0">
                <a:solidFill>
                  <a:srgbClr val="FF0000"/>
                </a:solidFill>
                <a:sym typeface="Symbol" pitchFamily="18" charset="2"/>
              </a:rPr>
              <a:t>assessment</a:t>
            </a:r>
            <a:r>
              <a:rPr lang="en-US" b="1" i="1" dirty="0" smtClean="0">
                <a:solidFill>
                  <a:schemeClr val="bg2"/>
                </a:solidFill>
                <a:sym typeface="Symbol" pitchFamily="18" charset="2"/>
              </a:rPr>
              <a:t> of LMP behavior and 			     physics (&amp; PCM-LMP-EWE links) in global models</a:t>
            </a:r>
            <a:endParaRPr lang="en-US" b="1" i="1" dirty="0">
              <a:solidFill>
                <a:schemeClr val="bg2"/>
              </a:solidFill>
              <a:sym typeface="Symbol" pitchFamily="18" charset="2"/>
            </a:endParaRPr>
          </a:p>
          <a:p>
            <a:pPr marL="688975" lvl="1" indent="-574675">
              <a:spcAft>
                <a:spcPts val="800"/>
              </a:spcAft>
              <a:buClr>
                <a:schemeClr val="hlink"/>
              </a:buClr>
              <a:buFont typeface="Wingdings" pitchFamily="2" charset="2"/>
              <a:buNone/>
              <a:tabLst>
                <a:tab pos="1139825" algn="l"/>
              </a:tabLst>
            </a:pPr>
            <a:endParaRPr lang="en-US" sz="2400" b="1" i="1" dirty="0" smtClean="0">
              <a:solidFill>
                <a:schemeClr val="bg2"/>
              </a:solidFill>
              <a:sym typeface="Symbol" pitchFamily="18" charset="2"/>
            </a:endParaRPr>
          </a:p>
          <a:p>
            <a:pPr marL="688975" lvl="1" indent="-574675">
              <a:spcAft>
                <a:spcPts val="800"/>
              </a:spcAft>
              <a:buClr>
                <a:schemeClr val="hlink"/>
              </a:buClr>
              <a:buNone/>
              <a:tabLst>
                <a:tab pos="1139825" algn="l"/>
              </a:tabLst>
            </a:pPr>
            <a:r>
              <a:rPr lang="en-US" sz="2400" b="1" i="1" dirty="0" smtClean="0">
                <a:solidFill>
                  <a:srgbClr val="FF0000"/>
                </a:solidFill>
              </a:rPr>
              <a:t>	</a:t>
            </a:r>
            <a:endParaRPr lang="en-US" sz="2400" b="1" i="1" dirty="0">
              <a:solidFill>
                <a:schemeClr val="bg1"/>
              </a:solidFill>
            </a:endParaRPr>
          </a:p>
        </p:txBody>
      </p:sp>
    </p:spTree>
    <p:extLst>
      <p:ext uri="{BB962C8B-B14F-4D97-AF65-F5344CB8AC3E}">
        <p14:creationId xmlns:p14="http://schemas.microsoft.com/office/powerpoint/2010/main" val="3603241116"/>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7024556" y="1968824"/>
            <a:ext cx="2118998" cy="4793621"/>
          </a:xfrm>
          <a:prstGeom prst="rect">
            <a:avLst/>
          </a:prstGeom>
        </p:spPr>
        <p:txBody>
          <a:bodyPr wrap="square">
            <a:spAutoFit/>
          </a:bodyPr>
          <a:lstStyle/>
          <a:p>
            <a:pPr marL="0" lvl="1">
              <a:spcAft>
                <a:spcPts val="700"/>
              </a:spcAft>
              <a:buClr>
                <a:schemeClr val="hlink"/>
              </a:buClr>
              <a:buFont typeface="Wingdings" pitchFamily="2" charset="2"/>
              <a:buNone/>
              <a:tabLst>
                <a:tab pos="1139825" algn="l"/>
              </a:tabLst>
            </a:pPr>
            <a:r>
              <a:rPr lang="en-US" sz="1800" b="1" i="1" dirty="0" smtClean="0">
                <a:solidFill>
                  <a:srgbClr val="FF0000"/>
                </a:solidFill>
                <a:cs typeface="Times New Roman" pitchFamily="18" charset="0"/>
                <a:sym typeface="Symbol" pitchFamily="18" charset="2"/>
              </a:rPr>
              <a:t>- </a:t>
            </a:r>
            <a:r>
              <a:rPr lang="en-US" sz="1800" b="1" i="1" dirty="0" smtClean="0">
                <a:solidFill>
                  <a:schemeClr val="bg2"/>
                </a:solidFill>
                <a:sym typeface="Symbol" pitchFamily="18" charset="2"/>
              </a:rPr>
              <a:t>Co</a:t>
            </a:r>
            <a:r>
              <a:rPr lang="en-US" sz="1800" b="1" i="1" dirty="0" smtClean="0">
                <a:solidFill>
                  <a:schemeClr val="bg2"/>
                </a:solidFill>
              </a:rPr>
              <a:t>herent large-scale circulation anomaly pattern forms over Pacific</a:t>
            </a:r>
          </a:p>
          <a:p>
            <a:pPr marL="0" lvl="1">
              <a:spcAft>
                <a:spcPts val="700"/>
              </a:spcAft>
              <a:buClr>
                <a:schemeClr val="hlink"/>
              </a:buClr>
              <a:tabLst>
                <a:tab pos="1139825" algn="l"/>
              </a:tabLst>
            </a:pPr>
            <a:r>
              <a:rPr lang="en-US" sz="1800" b="1" i="1" dirty="0" smtClean="0">
                <a:solidFill>
                  <a:srgbClr val="FF0000"/>
                </a:solidFill>
                <a:cs typeface="Times New Roman" pitchFamily="18" charset="0"/>
                <a:sym typeface="Symbol" pitchFamily="18" charset="2"/>
              </a:rPr>
              <a:t>- </a:t>
            </a:r>
            <a:r>
              <a:rPr lang="en-US" sz="1800" b="1" i="1" dirty="0" smtClean="0">
                <a:solidFill>
                  <a:schemeClr val="bg2"/>
                </a:solidFill>
              </a:rPr>
              <a:t>Cyclonic anomaly over east Pacific organizes narrow channel of water vapor flux into   west coast region</a:t>
            </a:r>
          </a:p>
          <a:p>
            <a:pPr marL="0" lvl="1">
              <a:spcAft>
                <a:spcPts val="700"/>
              </a:spcAft>
              <a:buClr>
                <a:schemeClr val="hlink"/>
              </a:buClr>
              <a:tabLst>
                <a:tab pos="1139825" algn="l"/>
              </a:tabLst>
            </a:pPr>
            <a:r>
              <a:rPr lang="en-US" sz="1800" b="1" i="1" dirty="0">
                <a:solidFill>
                  <a:srgbClr val="FF0000"/>
                </a:solidFill>
                <a:cs typeface="Times New Roman" pitchFamily="18" charset="0"/>
                <a:sym typeface="Symbol" pitchFamily="18" charset="2"/>
              </a:rPr>
              <a:t>- </a:t>
            </a:r>
            <a:r>
              <a:rPr lang="en-US" sz="1800" b="1" i="1" dirty="0" smtClean="0">
                <a:solidFill>
                  <a:schemeClr val="bg2"/>
                </a:solidFill>
                <a:sym typeface="Symbol" pitchFamily="18" charset="2"/>
              </a:rPr>
              <a:t>Onshore directed a</a:t>
            </a:r>
            <a:r>
              <a:rPr lang="en-US" sz="1800" b="1" i="1" dirty="0" smtClean="0">
                <a:solidFill>
                  <a:schemeClr val="bg2"/>
                </a:solidFill>
              </a:rPr>
              <a:t>tmospheric river provides regional enhancement of precipitation</a:t>
            </a:r>
            <a:endParaRPr lang="en-US" sz="1800" b="1" i="1" dirty="0">
              <a:solidFill>
                <a:schemeClr val="bg2"/>
              </a:solidFill>
            </a:endParaRPr>
          </a:p>
          <a:p>
            <a:pPr marL="0" lvl="1">
              <a:spcAft>
                <a:spcPts val="700"/>
              </a:spcAft>
              <a:buClr>
                <a:schemeClr val="hlink"/>
              </a:buClr>
              <a:buFont typeface="Wingdings" pitchFamily="2" charset="2"/>
              <a:buNone/>
              <a:tabLst>
                <a:tab pos="1139825" algn="l"/>
              </a:tabLst>
            </a:pPr>
            <a:endParaRPr lang="en-US" sz="1800" b="1" i="1" dirty="0" smtClean="0">
              <a:solidFill>
                <a:schemeClr val="bg2"/>
              </a:solidFill>
            </a:endParaRPr>
          </a:p>
        </p:txBody>
      </p:sp>
      <p:grpSp>
        <p:nvGrpSpPr>
          <p:cNvPr id="25" name="Group 24"/>
          <p:cNvGrpSpPr/>
          <p:nvPr/>
        </p:nvGrpSpPr>
        <p:grpSpPr>
          <a:xfrm>
            <a:off x="689764" y="4089971"/>
            <a:ext cx="2971800" cy="1732509"/>
            <a:chOff x="3944069" y="2092857"/>
            <a:chExt cx="2971800" cy="1732509"/>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4069" y="2092857"/>
              <a:ext cx="2971800" cy="1732509"/>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88595" y="1922101"/>
              <a:ext cx="247645" cy="665213"/>
            </a:xfrm>
            <a:prstGeom prst="rect">
              <a:avLst/>
            </a:prstGeom>
          </p:spPr>
        </p:pic>
      </p:grpSp>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  Example #1:</a:t>
            </a:r>
            <a:br>
              <a:rPr lang="en-US" sz="2400" b="1" i="1" u="sng" dirty="0" smtClean="0">
                <a:solidFill>
                  <a:schemeClr val="bg2"/>
                </a:solidFill>
              </a:rPr>
            </a:br>
            <a:r>
              <a:rPr lang="en-US" sz="2400" b="1" i="1" u="sng" dirty="0" smtClean="0">
                <a:solidFill>
                  <a:schemeClr val="bg2"/>
                </a:solidFill>
              </a:rPr>
              <a:t>LMP bridging East Asian Cold Surge &amp; Western US Precipitation</a:t>
            </a:r>
            <a:endParaRPr lang="en-US" sz="2000" b="1" i="1" dirty="0"/>
          </a:p>
        </p:txBody>
      </p:sp>
      <p:pic>
        <p:nvPicPr>
          <p:cNvPr id="20" name="Picture 19" descr="wallpaper10"/>
          <p:cNvPicPr>
            <a:picLocks noChangeAspect="1" noChangeArrowheads="1"/>
          </p:cNvPicPr>
          <p:nvPr/>
        </p:nvPicPr>
        <p:blipFill>
          <a:blip r:embed="rId5"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5"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6"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6" cstate="print"/>
          <a:stretch>
            <a:fillRect/>
          </a:stretch>
        </p:blipFill>
        <p:spPr bwMode="auto">
          <a:xfrm>
            <a:off x="-1139" y="0"/>
            <a:ext cx="429768" cy="429768"/>
          </a:xfrm>
          <a:prstGeom prst="rect">
            <a:avLst/>
          </a:prstGeom>
          <a:noFill/>
        </p:spPr>
      </p:pic>
      <p:sp>
        <p:nvSpPr>
          <p:cNvPr id="8" name="Rectangle 7"/>
          <p:cNvSpPr/>
          <p:nvPr/>
        </p:nvSpPr>
        <p:spPr>
          <a:xfrm>
            <a:off x="985023" y="6297483"/>
            <a:ext cx="7173953" cy="461665"/>
          </a:xfrm>
          <a:prstGeom prst="rect">
            <a:avLst/>
          </a:prstGeom>
        </p:spPr>
        <p:txBody>
          <a:bodyPr wrap="square">
            <a:spAutoFit/>
          </a:bodyPr>
          <a:lstStyle/>
          <a:p>
            <a:pPr marL="452438" lvl="0" indent="-452438">
              <a:spcAft>
                <a:spcPts val="1200"/>
              </a:spcAft>
              <a:buClr>
                <a:srgbClr val="FF0000"/>
              </a:buClr>
              <a:tabLst>
                <a:tab pos="452438" algn="l"/>
              </a:tabLst>
            </a:pPr>
            <a:r>
              <a:rPr lang="en-US" sz="2400" b="1" i="1" dirty="0" smtClean="0">
                <a:solidFill>
                  <a:srgbClr val="000000"/>
                </a:solidFill>
              </a:rPr>
              <a:t>(</a:t>
            </a:r>
            <a:r>
              <a:rPr lang="fr-FR" sz="2400" b="1" i="1" dirty="0" smtClean="0">
                <a:solidFill>
                  <a:srgbClr val="FF0000"/>
                </a:solidFill>
              </a:rPr>
              <a:t>Jiang, Evans, Deng &amp; Dong 2014; JGR-</a:t>
            </a:r>
            <a:r>
              <a:rPr lang="fr-FR" sz="2400" b="1" i="1" dirty="0" err="1" smtClean="0">
                <a:solidFill>
                  <a:srgbClr val="FF0000"/>
                </a:solidFill>
              </a:rPr>
              <a:t>Atmospheres</a:t>
            </a:r>
            <a:r>
              <a:rPr lang="fr-FR" sz="2400" b="1" i="1" dirty="0" smtClean="0">
                <a:solidFill>
                  <a:srgbClr val="000000"/>
                </a:solidFill>
              </a:rPr>
              <a:t>)</a:t>
            </a:r>
            <a:endParaRPr lang="en-US" sz="2400" b="1" i="1" dirty="0">
              <a:solidFill>
                <a:srgbClr val="0000FF"/>
              </a:solidFill>
            </a:endParaRPr>
          </a:p>
        </p:txBody>
      </p:sp>
      <p:sp>
        <p:nvSpPr>
          <p:cNvPr id="15" name="Rectangle 14"/>
          <p:cNvSpPr/>
          <p:nvPr/>
        </p:nvSpPr>
        <p:spPr>
          <a:xfrm>
            <a:off x="428628" y="1133877"/>
            <a:ext cx="8285157" cy="830997"/>
          </a:xfrm>
          <a:prstGeom prst="rect">
            <a:avLst/>
          </a:prstGeom>
        </p:spPr>
        <p:txBody>
          <a:bodyPr wrap="square">
            <a:spAutoFit/>
          </a:bodyPr>
          <a:lstStyle/>
          <a:p>
            <a:pPr algn="ctr"/>
            <a:r>
              <a:rPr lang="en-US" sz="2400" b="1" dirty="0" smtClean="0">
                <a:solidFill>
                  <a:srgbClr val="0000FF"/>
                </a:solidFill>
              </a:rPr>
              <a:t>Anomalies composited with respect to East Asian Cold Surges</a:t>
            </a:r>
          </a:p>
          <a:p>
            <a:pPr algn="ctr"/>
            <a:r>
              <a:rPr lang="en-US" sz="2400" b="1" dirty="0" smtClean="0">
                <a:solidFill>
                  <a:srgbClr val="0000FF"/>
                </a:solidFill>
              </a:rPr>
              <a:t>500 </a:t>
            </a:r>
            <a:r>
              <a:rPr lang="en-US" sz="2400" b="1" dirty="0" err="1" smtClean="0">
                <a:solidFill>
                  <a:srgbClr val="0000FF"/>
                </a:solidFill>
              </a:rPr>
              <a:t>hPa</a:t>
            </a:r>
            <a:r>
              <a:rPr lang="en-US" sz="2400" b="1" dirty="0" smtClean="0">
                <a:solidFill>
                  <a:srgbClr val="0000FF"/>
                </a:solidFill>
              </a:rPr>
              <a:t> </a:t>
            </a:r>
            <a:r>
              <a:rPr lang="en-US" sz="2400" b="1" dirty="0" err="1" smtClean="0">
                <a:solidFill>
                  <a:srgbClr val="0000FF"/>
                </a:solidFill>
              </a:rPr>
              <a:t>geopotential</a:t>
            </a:r>
            <a:r>
              <a:rPr lang="en-US" sz="2400" b="1" dirty="0" smtClean="0">
                <a:solidFill>
                  <a:srgbClr val="0000FF"/>
                </a:solidFill>
              </a:rPr>
              <a:t> height; 850 </a:t>
            </a:r>
            <a:r>
              <a:rPr lang="en-US" sz="2400" b="1" dirty="0" err="1" smtClean="0">
                <a:solidFill>
                  <a:srgbClr val="0000FF"/>
                </a:solidFill>
              </a:rPr>
              <a:t>hPa</a:t>
            </a:r>
            <a:r>
              <a:rPr lang="en-US" sz="2400" b="1" dirty="0" smtClean="0">
                <a:solidFill>
                  <a:srgbClr val="0000FF"/>
                </a:solidFill>
              </a:rPr>
              <a:t> water vapor transport</a:t>
            </a:r>
            <a:endParaRPr lang="en-US" dirty="0">
              <a:solidFill>
                <a:srgbClr val="0000FF"/>
              </a:solidFill>
            </a:endParaRPr>
          </a:p>
        </p:txBody>
      </p:sp>
      <p:grpSp>
        <p:nvGrpSpPr>
          <p:cNvPr id="31" name="Group 30"/>
          <p:cNvGrpSpPr/>
          <p:nvPr/>
        </p:nvGrpSpPr>
        <p:grpSpPr>
          <a:xfrm>
            <a:off x="687094" y="2086848"/>
            <a:ext cx="2971800" cy="1735631"/>
            <a:chOff x="687094" y="2086848"/>
            <a:chExt cx="2971800" cy="1735631"/>
          </a:xfrm>
        </p:grpSpPr>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094" y="2086848"/>
              <a:ext cx="2971800" cy="1735631"/>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29045" y="1911917"/>
              <a:ext cx="247645" cy="658355"/>
            </a:xfrm>
            <a:prstGeom prst="rect">
              <a:avLst/>
            </a:prstGeom>
          </p:spPr>
        </p:pic>
      </p:grpSp>
      <p:grpSp>
        <p:nvGrpSpPr>
          <p:cNvPr id="26" name="Group 25"/>
          <p:cNvGrpSpPr/>
          <p:nvPr/>
        </p:nvGrpSpPr>
        <p:grpSpPr>
          <a:xfrm>
            <a:off x="3968354" y="2101094"/>
            <a:ext cx="2971800" cy="1736929"/>
            <a:chOff x="687094" y="4089971"/>
            <a:chExt cx="2971800" cy="1736929"/>
          </a:xfrm>
        </p:grpSpPr>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7094" y="4089971"/>
              <a:ext cx="2971800" cy="1736929"/>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933836" y="3923330"/>
              <a:ext cx="247645" cy="658355"/>
            </a:xfrm>
            <a:prstGeom prst="rect">
              <a:avLst/>
            </a:prstGeom>
          </p:spPr>
        </p:pic>
      </p:grpSp>
      <p:grpSp>
        <p:nvGrpSpPr>
          <p:cNvPr id="30" name="Group 29"/>
          <p:cNvGrpSpPr/>
          <p:nvPr/>
        </p:nvGrpSpPr>
        <p:grpSpPr>
          <a:xfrm>
            <a:off x="3944069" y="4089971"/>
            <a:ext cx="2971800" cy="1929172"/>
            <a:chOff x="3944069" y="4089971"/>
            <a:chExt cx="2971800" cy="1929172"/>
          </a:xfrm>
        </p:grpSpPr>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4069" y="4089971"/>
              <a:ext cx="2971800" cy="1929172"/>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4196452" y="3915166"/>
              <a:ext cx="247645" cy="669023"/>
            </a:xfrm>
            <a:prstGeom prst="rect">
              <a:avLst/>
            </a:prstGeom>
          </p:spPr>
        </p:pic>
      </p:gr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919" y="2065009"/>
            <a:ext cx="285175" cy="1783080"/>
          </a:xfrm>
          <a:prstGeom prst="rect">
            <a:avLst/>
          </a:prstGeom>
        </p:spPr>
      </p:pic>
      <p:pic>
        <p:nvPicPr>
          <p:cNvPr id="23" name="Picture 2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9764" y="5902152"/>
            <a:ext cx="3077937" cy="365760"/>
          </a:xfrm>
          <a:prstGeom prst="rect">
            <a:avLst/>
          </a:prstGeom>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62608" y="6018788"/>
            <a:ext cx="897772" cy="365760"/>
          </a:xfrm>
          <a:prstGeom prst="rect">
            <a:avLst/>
          </a:prstGeom>
        </p:spPr>
      </p:pic>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1918" y="4067669"/>
            <a:ext cx="285175" cy="1783080"/>
          </a:xfrm>
          <a:prstGeom prst="rect">
            <a:avLst/>
          </a:prstGeom>
        </p:spPr>
      </p:pic>
      <p:sp>
        <p:nvSpPr>
          <p:cNvPr id="413696" name="Oval 413695"/>
          <p:cNvSpPr/>
          <p:nvPr/>
        </p:nvSpPr>
        <p:spPr bwMode="auto">
          <a:xfrm rot="1673382">
            <a:off x="5987714" y="2750638"/>
            <a:ext cx="527825" cy="899532"/>
          </a:xfrm>
          <a:prstGeom prst="ellipse">
            <a:avLst/>
          </a:prstGeom>
          <a:solidFill>
            <a:srgbClr val="FF0000">
              <a:alpha val="25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
        <p:nvSpPr>
          <p:cNvPr id="37" name="Oval 36"/>
          <p:cNvSpPr/>
          <p:nvPr/>
        </p:nvSpPr>
        <p:spPr bwMode="auto">
          <a:xfrm rot="1673382">
            <a:off x="6140114" y="4791311"/>
            <a:ext cx="527825" cy="899532"/>
          </a:xfrm>
          <a:prstGeom prst="ellipse">
            <a:avLst/>
          </a:prstGeom>
          <a:solidFill>
            <a:srgbClr val="FF0000">
              <a:alpha val="25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
        <p:nvSpPr>
          <p:cNvPr id="38" name="Oval 37"/>
          <p:cNvSpPr/>
          <p:nvPr/>
        </p:nvSpPr>
        <p:spPr bwMode="auto">
          <a:xfrm rot="1673382">
            <a:off x="2850504" y="4728120"/>
            <a:ext cx="527825" cy="899532"/>
          </a:xfrm>
          <a:prstGeom prst="ellipse">
            <a:avLst/>
          </a:prstGeom>
          <a:solidFill>
            <a:srgbClr val="FF0000">
              <a:alpha val="25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Tree>
    <p:extLst>
      <p:ext uri="{BB962C8B-B14F-4D97-AF65-F5344CB8AC3E}">
        <p14:creationId xmlns:p14="http://schemas.microsoft.com/office/powerpoint/2010/main" val="3474761059"/>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3696"/>
                                        </p:tgtEl>
                                        <p:attrNameLst>
                                          <p:attrName>style.visibility</p:attrName>
                                        </p:attrNameLst>
                                      </p:cBhvr>
                                      <p:to>
                                        <p:strVal val="visible"/>
                                      </p:to>
                                    </p:set>
                                    <p:anim calcmode="lin" valueType="num">
                                      <p:cBhvr>
                                        <p:cTn id="7" dur="500" fill="hold"/>
                                        <p:tgtEl>
                                          <p:spTgt spid="413696"/>
                                        </p:tgtEl>
                                        <p:attrNameLst>
                                          <p:attrName>ppt_w</p:attrName>
                                        </p:attrNameLst>
                                      </p:cBhvr>
                                      <p:tavLst>
                                        <p:tav tm="0">
                                          <p:val>
                                            <p:fltVal val="0"/>
                                          </p:val>
                                        </p:tav>
                                        <p:tav tm="100000">
                                          <p:val>
                                            <p:strVal val="#ppt_w"/>
                                          </p:val>
                                        </p:tav>
                                      </p:tavLst>
                                    </p:anim>
                                    <p:anim calcmode="lin" valueType="num">
                                      <p:cBhvr>
                                        <p:cTn id="8" dur="500" fill="hold"/>
                                        <p:tgtEl>
                                          <p:spTgt spid="413696"/>
                                        </p:tgtEl>
                                        <p:attrNameLst>
                                          <p:attrName>ppt_h</p:attrName>
                                        </p:attrNameLst>
                                      </p:cBhvr>
                                      <p:tavLst>
                                        <p:tav tm="0">
                                          <p:val>
                                            <p:fltVal val="0"/>
                                          </p:val>
                                        </p:tav>
                                        <p:tav tm="100000">
                                          <p:val>
                                            <p:strVal val="#ppt_h"/>
                                          </p:val>
                                        </p:tav>
                                      </p:tavLst>
                                    </p:anim>
                                    <p:animEffect transition="in" filter="fade">
                                      <p:cBhvr>
                                        <p:cTn id="9" dur="500"/>
                                        <p:tgtEl>
                                          <p:spTgt spid="41369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500"/>
                            </p:stCondLst>
                            <p:childTnLst>
                              <p:par>
                                <p:cTn id="21" presetID="26" presetClass="emph" presetSubtype="0" repeatCount="indefinite" fill="hold" grpId="1" nodeType="afterEffect">
                                  <p:stCondLst>
                                    <p:cond delay="0"/>
                                  </p:stCondLst>
                                  <p:childTnLst>
                                    <p:animEffect transition="out" filter="fade">
                                      <p:cBhvr>
                                        <p:cTn id="22" dur="2000" tmFilter="0, 0; .2, .5; .8, .5; 1, 0"/>
                                        <p:tgtEl>
                                          <p:spTgt spid="413696"/>
                                        </p:tgtEl>
                                      </p:cBhvr>
                                    </p:animEffect>
                                    <p:animScale>
                                      <p:cBhvr>
                                        <p:cTn id="23" dur="1000" autoRev="1" fill="hold"/>
                                        <p:tgtEl>
                                          <p:spTgt spid="413696"/>
                                        </p:tgtEl>
                                      </p:cBhvr>
                                      <p:by x="105000" y="105000"/>
                                    </p:animScale>
                                  </p:childTnLst>
                                </p:cTn>
                              </p:par>
                              <p:par>
                                <p:cTn id="24" presetID="26" presetClass="emph" presetSubtype="0" repeatCount="indefinite" fill="hold" grpId="1" nodeType="withEffect">
                                  <p:stCondLst>
                                    <p:cond delay="0"/>
                                  </p:stCondLst>
                                  <p:childTnLst>
                                    <p:animEffect transition="out" filter="fade">
                                      <p:cBhvr>
                                        <p:cTn id="25" dur="2000" tmFilter="0, 0; .2, .5; .8, .5; 1, 0"/>
                                        <p:tgtEl>
                                          <p:spTgt spid="38"/>
                                        </p:tgtEl>
                                      </p:cBhvr>
                                    </p:animEffect>
                                    <p:animScale>
                                      <p:cBhvr>
                                        <p:cTn id="26" dur="1000" autoRev="1" fill="hold"/>
                                        <p:tgtEl>
                                          <p:spTgt spid="38"/>
                                        </p:tgtEl>
                                      </p:cBhvr>
                                      <p:by x="105000" y="105000"/>
                                    </p:animScale>
                                  </p:childTnLst>
                                </p:cTn>
                              </p:par>
                              <p:par>
                                <p:cTn id="27" presetID="26" presetClass="emph" presetSubtype="0" repeatCount="indefinite" fill="hold" grpId="1" nodeType="withEffect">
                                  <p:stCondLst>
                                    <p:cond delay="0"/>
                                  </p:stCondLst>
                                  <p:childTnLst>
                                    <p:animEffect transition="out" filter="fade">
                                      <p:cBhvr>
                                        <p:cTn id="28" dur="2000" tmFilter="0, 0; .2, .5; .8, .5; 1, 0"/>
                                        <p:tgtEl>
                                          <p:spTgt spid="37"/>
                                        </p:tgtEl>
                                      </p:cBhvr>
                                    </p:animEffect>
                                    <p:animScale>
                                      <p:cBhvr>
                                        <p:cTn id="29" dur="100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6" grpId="0" animBg="1"/>
      <p:bldP spid="413696" grpId="1" animBg="1"/>
      <p:bldP spid="37" grpId="0" animBg="1"/>
      <p:bldP spid="37" grpId="1" animBg="1"/>
      <p:bldP spid="38" grpId="0" animBg="1"/>
      <p:bldP spid="3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  Example #2:</a:t>
            </a:r>
            <a:br>
              <a:rPr lang="en-US" sz="2400" b="1" i="1" u="sng" dirty="0" smtClean="0">
                <a:solidFill>
                  <a:schemeClr val="bg2"/>
                </a:solidFill>
              </a:rPr>
            </a:br>
            <a:r>
              <a:rPr lang="en-US" sz="2400" b="1" i="1" u="sng" dirty="0" smtClean="0">
                <a:solidFill>
                  <a:schemeClr val="bg2"/>
                </a:solidFill>
              </a:rPr>
              <a:t>Temperature &amp; Precipitation Extremes during January 2014</a:t>
            </a:r>
            <a:endParaRPr lang="en-US" sz="2000" b="1" i="1" dirty="0"/>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
        <p:nvSpPr>
          <p:cNvPr id="15" name="Rectangle 14"/>
          <p:cNvSpPr/>
          <p:nvPr/>
        </p:nvSpPr>
        <p:spPr>
          <a:xfrm>
            <a:off x="115888" y="1133877"/>
            <a:ext cx="8912225" cy="830997"/>
          </a:xfrm>
          <a:prstGeom prst="rect">
            <a:avLst/>
          </a:prstGeom>
        </p:spPr>
        <p:txBody>
          <a:bodyPr wrap="square">
            <a:spAutoFit/>
          </a:bodyPr>
          <a:lstStyle/>
          <a:p>
            <a:pPr algn="ctr"/>
            <a:r>
              <a:rPr lang="en-US" sz="2400" b="1" dirty="0" smtClean="0">
                <a:solidFill>
                  <a:srgbClr val="0000FF"/>
                </a:solidFill>
              </a:rPr>
              <a:t>Observed anomaly </a:t>
            </a:r>
            <a:r>
              <a:rPr lang="en-US" sz="2400" b="1" dirty="0">
                <a:solidFill>
                  <a:srgbClr val="0000FF"/>
                </a:solidFill>
              </a:rPr>
              <a:t>fields for January </a:t>
            </a:r>
            <a:r>
              <a:rPr lang="en-US" sz="2400" b="1" dirty="0" smtClean="0">
                <a:solidFill>
                  <a:srgbClr val="0000FF"/>
                </a:solidFill>
              </a:rPr>
              <a:t>2014:</a:t>
            </a:r>
            <a:r>
              <a:rPr lang="en-US" sz="2400" dirty="0" smtClean="0">
                <a:solidFill>
                  <a:srgbClr val="0000FF"/>
                </a:solidFill>
              </a:rPr>
              <a:t> </a:t>
            </a:r>
            <a:r>
              <a:rPr lang="en-US" sz="2400" b="1" dirty="0" smtClean="0">
                <a:solidFill>
                  <a:srgbClr val="0000FF"/>
                </a:solidFill>
              </a:rPr>
              <a:t>Alaskan warm </a:t>
            </a:r>
            <a:r>
              <a:rPr lang="en-US" sz="2400" b="1" dirty="0">
                <a:solidFill>
                  <a:srgbClr val="0000FF"/>
                </a:solidFill>
              </a:rPr>
              <a:t>w</a:t>
            </a:r>
            <a:r>
              <a:rPr lang="en-US" sz="2400" b="1" dirty="0" smtClean="0">
                <a:solidFill>
                  <a:srgbClr val="0000FF"/>
                </a:solidFill>
              </a:rPr>
              <a:t>ave; Eastern US cold </a:t>
            </a:r>
            <a:r>
              <a:rPr lang="en-US" sz="2400" b="1" dirty="0">
                <a:solidFill>
                  <a:srgbClr val="0000FF"/>
                </a:solidFill>
              </a:rPr>
              <a:t>a</a:t>
            </a:r>
            <a:r>
              <a:rPr lang="en-US" sz="2400" b="1" dirty="0" smtClean="0">
                <a:solidFill>
                  <a:srgbClr val="0000FF"/>
                </a:solidFill>
              </a:rPr>
              <a:t>ir </a:t>
            </a:r>
            <a:r>
              <a:rPr lang="en-US" sz="2400" b="1" dirty="0">
                <a:solidFill>
                  <a:srgbClr val="0000FF"/>
                </a:solidFill>
              </a:rPr>
              <a:t>o</a:t>
            </a:r>
            <a:r>
              <a:rPr lang="en-US" sz="2400" b="1" dirty="0" smtClean="0">
                <a:solidFill>
                  <a:srgbClr val="0000FF"/>
                </a:solidFill>
              </a:rPr>
              <a:t>utbreaks; West coast </a:t>
            </a:r>
            <a:r>
              <a:rPr lang="en-US" sz="2400" b="1" dirty="0">
                <a:solidFill>
                  <a:srgbClr val="0000FF"/>
                </a:solidFill>
              </a:rPr>
              <a:t>d</a:t>
            </a:r>
            <a:r>
              <a:rPr lang="en-US" sz="2400" b="1" dirty="0" smtClean="0">
                <a:solidFill>
                  <a:srgbClr val="0000FF"/>
                </a:solidFill>
              </a:rPr>
              <a:t>rought </a:t>
            </a:r>
            <a:r>
              <a:rPr lang="en-US" sz="2400" b="1" dirty="0">
                <a:solidFill>
                  <a:srgbClr val="0000FF"/>
                </a:solidFill>
              </a:rPr>
              <a:t>c</a:t>
            </a:r>
            <a:r>
              <a:rPr lang="en-US" sz="2400" b="1" dirty="0" smtClean="0">
                <a:solidFill>
                  <a:srgbClr val="0000FF"/>
                </a:solidFill>
              </a:rPr>
              <a:t>onditions</a:t>
            </a:r>
          </a:p>
        </p:txBody>
      </p:sp>
      <p:pic>
        <p:nvPicPr>
          <p:cNvPr id="3" name="Picture 2" descr="01.Z300_JAN201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368" y="2169489"/>
            <a:ext cx="4055444" cy="1828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134" y="2169489"/>
            <a:ext cx="3930315" cy="1828800"/>
          </a:xfrm>
          <a:prstGeom prst="rect">
            <a:avLst/>
          </a:prstGeom>
        </p:spPr>
      </p:pic>
      <p:pic>
        <p:nvPicPr>
          <p:cNvPr id="14" name="Picture 13" descr="11.Prate_JAN2014.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9134" y="4318390"/>
            <a:ext cx="4008781" cy="1828800"/>
          </a:xfrm>
          <a:prstGeom prst="rect">
            <a:avLst/>
          </a:prstGeom>
        </p:spPr>
      </p:pic>
      <p:pic>
        <p:nvPicPr>
          <p:cNvPr id="27" name="Picture 26" descr="09.SST_JAN2014.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368" y="4318390"/>
            <a:ext cx="4028706" cy="1828800"/>
          </a:xfrm>
          <a:prstGeom prst="rect">
            <a:avLst/>
          </a:prstGeom>
        </p:spPr>
      </p:pic>
      <p:sp>
        <p:nvSpPr>
          <p:cNvPr id="36" name="Rectangle 35"/>
          <p:cNvSpPr/>
          <p:nvPr/>
        </p:nvSpPr>
        <p:spPr>
          <a:xfrm>
            <a:off x="573983" y="6187584"/>
            <a:ext cx="7979892" cy="461665"/>
          </a:xfrm>
          <a:prstGeom prst="rect">
            <a:avLst/>
          </a:prstGeom>
        </p:spPr>
        <p:txBody>
          <a:bodyPr wrap="square">
            <a:spAutoFit/>
          </a:bodyPr>
          <a:lstStyle/>
          <a:p>
            <a:pPr marL="452438" lvl="0" indent="-452438">
              <a:spcAft>
                <a:spcPts val="1200"/>
              </a:spcAft>
              <a:buClr>
                <a:srgbClr val="FF0000"/>
              </a:buClr>
              <a:tabLst>
                <a:tab pos="452438" algn="l"/>
              </a:tabLst>
            </a:pPr>
            <a:r>
              <a:rPr lang="fr-FR" sz="2400" b="1" i="1" dirty="0" smtClean="0">
                <a:solidFill>
                  <a:srgbClr val="C00000"/>
                </a:solidFill>
              </a:rPr>
              <a:t>  </a:t>
            </a:r>
            <a:r>
              <a:rPr lang="fr-FR" sz="2400" b="1" i="1" dirty="0" smtClean="0">
                <a:solidFill>
                  <a:srgbClr val="FF0000"/>
                </a:solidFill>
              </a:rPr>
              <a:t>Key LMP structure:  Persistent </a:t>
            </a:r>
            <a:r>
              <a:rPr lang="fr-FR" sz="2400" b="1" i="1" dirty="0" err="1" smtClean="0">
                <a:solidFill>
                  <a:srgbClr val="FF0000"/>
                </a:solidFill>
              </a:rPr>
              <a:t>west</a:t>
            </a:r>
            <a:r>
              <a:rPr lang="fr-FR" sz="2400" b="1" i="1" dirty="0" smtClean="0">
                <a:solidFill>
                  <a:srgbClr val="FF0000"/>
                </a:solidFill>
              </a:rPr>
              <a:t> </a:t>
            </a:r>
            <a:r>
              <a:rPr lang="fr-FR" sz="2400" b="1" i="1" dirty="0" err="1" smtClean="0">
                <a:solidFill>
                  <a:srgbClr val="FF0000"/>
                </a:solidFill>
              </a:rPr>
              <a:t>coast</a:t>
            </a:r>
            <a:r>
              <a:rPr lang="fr-FR" sz="2400" b="1" i="1" dirty="0" smtClean="0">
                <a:solidFill>
                  <a:srgbClr val="FF0000"/>
                </a:solidFill>
              </a:rPr>
              <a:t> </a:t>
            </a:r>
            <a:r>
              <a:rPr lang="fr-FR" sz="2400" b="1" i="1" dirty="0" err="1" smtClean="0">
                <a:solidFill>
                  <a:srgbClr val="FF0000"/>
                </a:solidFill>
              </a:rPr>
              <a:t>anomalous</a:t>
            </a:r>
            <a:r>
              <a:rPr lang="fr-FR" sz="2400" b="1" i="1" dirty="0" smtClean="0">
                <a:solidFill>
                  <a:srgbClr val="FF0000"/>
                </a:solidFill>
              </a:rPr>
              <a:t> </a:t>
            </a:r>
            <a:r>
              <a:rPr lang="fr-FR" sz="2400" b="1" i="1" dirty="0" err="1" smtClean="0">
                <a:solidFill>
                  <a:srgbClr val="FF0000"/>
                </a:solidFill>
              </a:rPr>
              <a:t>ridge</a:t>
            </a:r>
            <a:endParaRPr lang="en-US" sz="2400" b="1" i="1" dirty="0">
              <a:solidFill>
                <a:srgbClr val="FF0000"/>
              </a:solidFill>
            </a:endParaRPr>
          </a:p>
        </p:txBody>
      </p:sp>
      <p:sp>
        <p:nvSpPr>
          <p:cNvPr id="39" name="Oval 38"/>
          <p:cNvSpPr/>
          <p:nvPr/>
        </p:nvSpPr>
        <p:spPr bwMode="auto">
          <a:xfrm rot="5400000">
            <a:off x="5890852" y="2259323"/>
            <a:ext cx="527825" cy="899532"/>
          </a:xfrm>
          <a:prstGeom prst="ellipse">
            <a:avLst/>
          </a:prstGeom>
          <a:solidFill>
            <a:schemeClr val="accent6">
              <a:lumMod val="20000"/>
              <a:lumOff val="80000"/>
              <a:alpha val="2500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3366FF"/>
              </a:solidFill>
              <a:effectLst/>
              <a:latin typeface="Times New Roman" pitchFamily="18" charset="0"/>
            </a:endParaRPr>
          </a:p>
        </p:txBody>
      </p:sp>
      <p:sp>
        <p:nvSpPr>
          <p:cNvPr id="40" name="Oval 39"/>
          <p:cNvSpPr/>
          <p:nvPr/>
        </p:nvSpPr>
        <p:spPr bwMode="auto">
          <a:xfrm>
            <a:off x="6340618" y="4875352"/>
            <a:ext cx="527825" cy="899532"/>
          </a:xfrm>
          <a:prstGeom prst="ellipse">
            <a:avLst/>
          </a:prstGeom>
          <a:solidFill>
            <a:srgbClr val="FF0000">
              <a:alpha val="25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
        <p:nvSpPr>
          <p:cNvPr id="41" name="Oval 40"/>
          <p:cNvSpPr/>
          <p:nvPr/>
        </p:nvSpPr>
        <p:spPr bwMode="auto">
          <a:xfrm rot="1673382">
            <a:off x="7048177" y="2775063"/>
            <a:ext cx="527825" cy="899532"/>
          </a:xfrm>
          <a:prstGeom prst="ellipse">
            <a:avLst/>
          </a:prstGeom>
          <a:solidFill>
            <a:srgbClr val="FF0000">
              <a:alpha val="25000"/>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hlink"/>
              </a:solidFill>
              <a:effectLst/>
              <a:latin typeface="Times New Roman" pitchFamily="18" charset="0"/>
            </a:endParaRPr>
          </a:p>
        </p:txBody>
      </p:sp>
      <p:sp>
        <p:nvSpPr>
          <p:cNvPr id="28" name="Rectangle 27"/>
          <p:cNvSpPr/>
          <p:nvPr/>
        </p:nvSpPr>
        <p:spPr>
          <a:xfrm>
            <a:off x="414369" y="2033292"/>
            <a:ext cx="4055444"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a:solidFill>
                  <a:schemeClr val="bg2"/>
                </a:solidFill>
              </a:rPr>
              <a:t> </a:t>
            </a:r>
            <a:r>
              <a:rPr lang="en-US" sz="2000" b="1" dirty="0" err="1" smtClean="0">
                <a:solidFill>
                  <a:schemeClr val="bg2"/>
                </a:solidFill>
              </a:rPr>
              <a:t>geopotential</a:t>
            </a:r>
            <a:r>
              <a:rPr lang="en-US" sz="2000" b="1" dirty="0" smtClean="0">
                <a:solidFill>
                  <a:schemeClr val="bg2"/>
                </a:solidFill>
              </a:rPr>
              <a:t> height (m)</a:t>
            </a:r>
            <a:endParaRPr lang="en-US" sz="2000" dirty="0">
              <a:solidFill>
                <a:schemeClr val="bg2"/>
              </a:solidFill>
            </a:endParaRPr>
          </a:p>
        </p:txBody>
      </p:sp>
      <p:sp>
        <p:nvSpPr>
          <p:cNvPr id="42" name="Rectangle 41"/>
          <p:cNvSpPr/>
          <p:nvPr/>
        </p:nvSpPr>
        <p:spPr>
          <a:xfrm>
            <a:off x="414369" y="4186231"/>
            <a:ext cx="4028706"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Sea Surface Temperature (K)</a:t>
            </a:r>
            <a:endParaRPr lang="en-US" sz="2000" dirty="0">
              <a:solidFill>
                <a:schemeClr val="bg2"/>
              </a:solidFill>
            </a:endParaRPr>
          </a:p>
        </p:txBody>
      </p:sp>
      <p:sp>
        <p:nvSpPr>
          <p:cNvPr id="43" name="Rectangle 42"/>
          <p:cNvSpPr/>
          <p:nvPr/>
        </p:nvSpPr>
        <p:spPr>
          <a:xfrm>
            <a:off x="4829135" y="4190865"/>
            <a:ext cx="4008780"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Precipitation rate (mm/day)</a:t>
            </a:r>
            <a:endParaRPr lang="en-US" sz="2000" dirty="0">
              <a:solidFill>
                <a:schemeClr val="bg2"/>
              </a:solidFill>
            </a:endParaRPr>
          </a:p>
        </p:txBody>
      </p:sp>
      <p:sp>
        <p:nvSpPr>
          <p:cNvPr id="44" name="Rectangle 43"/>
          <p:cNvSpPr/>
          <p:nvPr/>
        </p:nvSpPr>
        <p:spPr>
          <a:xfrm>
            <a:off x="4829134" y="2036057"/>
            <a:ext cx="3930315"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Surface Air Temperature (K)</a:t>
            </a:r>
            <a:endParaRPr lang="en-US" sz="2000" dirty="0">
              <a:solidFill>
                <a:schemeClr val="bg2"/>
              </a:solidFill>
            </a:endParaRPr>
          </a:p>
        </p:txBody>
      </p:sp>
      <p:cxnSp>
        <p:nvCxnSpPr>
          <p:cNvPr id="34" name="Straight Arrow Connector 33"/>
          <p:cNvCxnSpPr/>
          <p:nvPr/>
        </p:nvCxnSpPr>
        <p:spPr bwMode="auto">
          <a:xfrm flipV="1">
            <a:off x="1768097" y="2876438"/>
            <a:ext cx="298836" cy="2328546"/>
          </a:xfrm>
          <a:prstGeom prst="straightConnector1">
            <a:avLst/>
          </a:prstGeom>
          <a:ln>
            <a:solidFill>
              <a:srgbClr val="0000FF"/>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50" name="Rectangle 49"/>
          <p:cNvSpPr/>
          <p:nvPr/>
        </p:nvSpPr>
        <p:spPr>
          <a:xfrm>
            <a:off x="1957025" y="3795170"/>
            <a:ext cx="364202" cy="523220"/>
          </a:xfrm>
          <a:prstGeom prst="rect">
            <a:avLst/>
          </a:prstGeom>
        </p:spPr>
        <p:txBody>
          <a:bodyPr wrap="none">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07179343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Effect transition="in" filter="fade">
                                      <p:cBhvr>
                                        <p:cTn id="9" dur="1000"/>
                                        <p:tgtEl>
                                          <p:spTgt spid="39"/>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1000" fill="hold"/>
                                        <p:tgtEl>
                                          <p:spTgt spid="41"/>
                                        </p:tgtEl>
                                        <p:attrNameLst>
                                          <p:attrName>ppt_w</p:attrName>
                                        </p:attrNameLst>
                                      </p:cBhvr>
                                      <p:tavLst>
                                        <p:tav tm="0">
                                          <p:val>
                                            <p:fltVal val="0"/>
                                          </p:val>
                                        </p:tav>
                                        <p:tav tm="100000">
                                          <p:val>
                                            <p:strVal val="#ppt_w"/>
                                          </p:val>
                                        </p:tav>
                                      </p:tavLst>
                                    </p:anim>
                                    <p:anim calcmode="lin" valueType="num">
                                      <p:cBhvr>
                                        <p:cTn id="14" dur="1000" fill="hold"/>
                                        <p:tgtEl>
                                          <p:spTgt spid="41"/>
                                        </p:tgtEl>
                                        <p:attrNameLst>
                                          <p:attrName>ppt_h</p:attrName>
                                        </p:attrNameLst>
                                      </p:cBhvr>
                                      <p:tavLst>
                                        <p:tav tm="0">
                                          <p:val>
                                            <p:fltVal val="0"/>
                                          </p:val>
                                        </p:tav>
                                        <p:tav tm="100000">
                                          <p:val>
                                            <p:strVal val="#ppt_h"/>
                                          </p:val>
                                        </p:tav>
                                      </p:tavLst>
                                    </p:anim>
                                    <p:animEffect transition="in" filter="fade">
                                      <p:cBhvr>
                                        <p:cTn id="15" dur="1000"/>
                                        <p:tgtEl>
                                          <p:spTgt spid="41"/>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Effect transition="in" filter="fade">
                                      <p:cBhvr>
                                        <p:cTn id="21" dur="1000"/>
                                        <p:tgtEl>
                                          <p:spTgt spid="40"/>
                                        </p:tgtEl>
                                      </p:cBhvr>
                                    </p:animEffect>
                                  </p:childTnLst>
                                </p:cTn>
                              </p:par>
                            </p:childTnLst>
                          </p:cTn>
                        </p:par>
                        <p:par>
                          <p:cTn id="22" fill="hold">
                            <p:stCondLst>
                              <p:cond delay="3000"/>
                            </p:stCondLst>
                            <p:childTnLst>
                              <p:par>
                                <p:cTn id="23" presetID="26" presetClass="emph" presetSubtype="0" repeatCount="indefinite" fill="hold" grpId="1" nodeType="afterEffect">
                                  <p:stCondLst>
                                    <p:cond delay="0"/>
                                  </p:stCondLst>
                                  <p:childTnLst>
                                    <p:animEffect transition="out" filter="fade">
                                      <p:cBhvr>
                                        <p:cTn id="24" dur="2000" tmFilter="0, 0; .2, .5; .8, .5; 1, 0"/>
                                        <p:tgtEl>
                                          <p:spTgt spid="39"/>
                                        </p:tgtEl>
                                      </p:cBhvr>
                                    </p:animEffect>
                                    <p:animScale>
                                      <p:cBhvr>
                                        <p:cTn id="25" dur="1000" autoRev="1" fill="hold"/>
                                        <p:tgtEl>
                                          <p:spTgt spid="39"/>
                                        </p:tgtEl>
                                      </p:cBhvr>
                                      <p:by x="105000" y="105000"/>
                                    </p:animScale>
                                  </p:childTnLst>
                                </p:cTn>
                              </p:par>
                              <p:par>
                                <p:cTn id="26" presetID="26" presetClass="emph" presetSubtype="0" repeatCount="indefinite" fill="hold" grpId="1" nodeType="withEffect">
                                  <p:stCondLst>
                                    <p:cond delay="0"/>
                                  </p:stCondLst>
                                  <p:childTnLst>
                                    <p:animEffect transition="out" filter="fade">
                                      <p:cBhvr>
                                        <p:cTn id="27" dur="2000" tmFilter="0, 0; .2, .5; .8, .5; 1, 0"/>
                                        <p:tgtEl>
                                          <p:spTgt spid="41"/>
                                        </p:tgtEl>
                                      </p:cBhvr>
                                    </p:animEffect>
                                    <p:animScale>
                                      <p:cBhvr>
                                        <p:cTn id="28" dur="1000" autoRev="1" fill="hold"/>
                                        <p:tgtEl>
                                          <p:spTgt spid="41"/>
                                        </p:tgtEl>
                                      </p:cBhvr>
                                      <p:by x="105000" y="105000"/>
                                    </p:animScale>
                                  </p:childTnLst>
                                </p:cTn>
                              </p:par>
                              <p:par>
                                <p:cTn id="29" presetID="26" presetClass="emph" presetSubtype="0" repeatCount="indefinite" fill="hold" grpId="1" nodeType="withEffect">
                                  <p:stCondLst>
                                    <p:cond delay="0"/>
                                  </p:stCondLst>
                                  <p:childTnLst>
                                    <p:animEffect transition="out" filter="fade">
                                      <p:cBhvr>
                                        <p:cTn id="30" dur="2000" tmFilter="0, 0; .2, .5; .8, .5; 1, 0"/>
                                        <p:tgtEl>
                                          <p:spTgt spid="40"/>
                                        </p:tgtEl>
                                      </p:cBhvr>
                                    </p:animEffect>
                                    <p:animScale>
                                      <p:cBhvr>
                                        <p:cTn id="31" dur="1000" autoRev="1" fill="hold"/>
                                        <p:tgtEl>
                                          <p:spTgt spid="40"/>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2000"/>
                                        <p:tgtEl>
                                          <p:spTgt spid="34"/>
                                        </p:tgtEl>
                                      </p:cBhvr>
                                    </p:animEffect>
                                  </p:childTnLst>
                                </p:cTn>
                              </p:par>
                            </p:childTnLst>
                          </p:cTn>
                        </p:par>
                        <p:par>
                          <p:cTn id="37" fill="hold">
                            <p:stCondLst>
                              <p:cond delay="2000"/>
                            </p:stCondLst>
                            <p:childTnLst>
                              <p:par>
                                <p:cTn id="38" presetID="26" presetClass="emph" presetSubtype="0" fill="hold" nodeType="afterEffect">
                                  <p:stCondLst>
                                    <p:cond delay="0"/>
                                  </p:stCondLst>
                                  <p:childTnLst>
                                    <p:animEffect transition="out" filter="fade">
                                      <p:cBhvr>
                                        <p:cTn id="39" dur="2000" tmFilter="0, 0; .2, .5; .8, .5; 1, 0"/>
                                        <p:tgtEl>
                                          <p:spTgt spid="34"/>
                                        </p:tgtEl>
                                      </p:cBhvr>
                                    </p:animEffect>
                                    <p:animScale>
                                      <p:cBhvr>
                                        <p:cTn id="40" dur="1000" autoRev="1" fill="hold"/>
                                        <p:tgtEl>
                                          <p:spTgt spid="34"/>
                                        </p:tgtEl>
                                      </p:cBhvr>
                                      <p:by x="105000" y="105000"/>
                                    </p:animScale>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3" name="Rectangle 7"/>
          <p:cNvSpPr>
            <a:spLocks noGrp="1" noChangeArrowheads="1"/>
          </p:cNvSpPr>
          <p:nvPr>
            <p:ph type="title"/>
          </p:nvPr>
        </p:nvSpPr>
        <p:spPr>
          <a:xfrm>
            <a:off x="3175" y="132195"/>
            <a:ext cx="9140825" cy="1143000"/>
          </a:xfrm>
          <a:noFill/>
          <a:ln/>
        </p:spPr>
        <p:txBody>
          <a:bodyPr/>
          <a:lstStyle/>
          <a:p>
            <a:r>
              <a:rPr lang="en-US" sz="2400" b="1" i="1" u="sng" dirty="0" smtClean="0">
                <a:solidFill>
                  <a:schemeClr val="bg2"/>
                </a:solidFill>
              </a:rPr>
              <a:t>Large-Scale Organization of Extreme Events.  Example #2:</a:t>
            </a:r>
            <a:br>
              <a:rPr lang="en-US" sz="2400" b="1" i="1" u="sng" dirty="0" smtClean="0">
                <a:solidFill>
                  <a:schemeClr val="bg2"/>
                </a:solidFill>
              </a:rPr>
            </a:br>
            <a:r>
              <a:rPr lang="en-US" sz="2400" b="1" i="1" u="sng" dirty="0" smtClean="0">
                <a:solidFill>
                  <a:schemeClr val="bg2"/>
                </a:solidFill>
              </a:rPr>
              <a:t>Temperature &amp; Precipitation Extremes during January 2014</a:t>
            </a:r>
            <a:endParaRPr lang="en-US" sz="2000" b="1" i="1" dirty="0"/>
          </a:p>
        </p:txBody>
      </p:sp>
      <p:pic>
        <p:nvPicPr>
          <p:cNvPr id="20" name="Picture 19" descr="wallpaper10"/>
          <p:cNvPicPr>
            <a:picLocks noChangeAspect="1" noChangeArrowheads="1"/>
          </p:cNvPicPr>
          <p:nvPr/>
        </p:nvPicPr>
        <p:blipFill>
          <a:blip r:embed="rId3" cstate="print"/>
          <a:stretch>
            <a:fillRect/>
          </a:stretch>
        </p:blipFill>
        <p:spPr bwMode="auto">
          <a:xfrm>
            <a:off x="1" y="6479935"/>
            <a:ext cx="512063" cy="384048"/>
          </a:xfrm>
          <a:prstGeom prst="rect">
            <a:avLst/>
          </a:prstGeom>
          <a:noFill/>
          <a:ln w="9525">
            <a:noFill/>
            <a:miter lim="800000"/>
            <a:headEnd/>
            <a:tailEnd/>
          </a:ln>
        </p:spPr>
      </p:pic>
      <p:pic>
        <p:nvPicPr>
          <p:cNvPr id="21" name="Picture 19" descr="wallpaper10"/>
          <p:cNvPicPr>
            <a:picLocks noChangeAspect="1" noChangeArrowheads="1"/>
          </p:cNvPicPr>
          <p:nvPr/>
        </p:nvPicPr>
        <p:blipFill>
          <a:blip r:embed="rId3" cstate="print"/>
          <a:stretch>
            <a:fillRect/>
          </a:stretch>
        </p:blipFill>
        <p:spPr bwMode="auto">
          <a:xfrm>
            <a:off x="8639359" y="-1079"/>
            <a:ext cx="512064" cy="384048"/>
          </a:xfrm>
          <a:prstGeom prst="rect">
            <a:avLst/>
          </a:prstGeom>
          <a:noFill/>
          <a:ln w="9525">
            <a:noFill/>
            <a:miter lim="800000"/>
            <a:headEnd/>
            <a:tailEnd/>
          </a:ln>
        </p:spPr>
      </p:pic>
      <p:sp>
        <p:nvSpPr>
          <p:cNvPr id="12" name="AutoShape 17"/>
          <p:cNvSpPr>
            <a:spLocks noChangeArrowheads="1"/>
          </p:cNvSpPr>
          <p:nvPr/>
        </p:nvSpPr>
        <p:spPr bwMode="auto">
          <a:xfrm>
            <a:off x="115888" y="115094"/>
            <a:ext cx="8912225" cy="6627812"/>
          </a:xfrm>
          <a:prstGeom prst="roundRect">
            <a:avLst>
              <a:gd name="adj" fmla="val 16667"/>
            </a:avLst>
          </a:prstGeom>
          <a:noFill/>
          <a:ln w="22225">
            <a:solidFill>
              <a:schemeClr val="bg1"/>
            </a:solidFill>
            <a:round/>
            <a:headEnd/>
            <a:tailEnd/>
          </a:ln>
          <a:effectLst/>
        </p:spPr>
        <p:txBody>
          <a:bodyPr wrap="none" anchor="ctr"/>
          <a:lstStyle/>
          <a:p>
            <a:endParaRPr lang="en-US"/>
          </a:p>
        </p:txBody>
      </p:sp>
      <p:sp>
        <p:nvSpPr>
          <p:cNvPr id="2" name="TextBox 1"/>
          <p:cNvSpPr txBox="1"/>
          <p:nvPr/>
        </p:nvSpPr>
        <p:spPr>
          <a:xfrm>
            <a:off x="-2346476" y="1947333"/>
            <a:ext cx="184666" cy="523220"/>
          </a:xfrm>
          <a:prstGeom prst="rect">
            <a:avLst/>
          </a:prstGeom>
          <a:noFill/>
        </p:spPr>
        <p:txBody>
          <a:bodyPr wrap="none" rtlCol="0">
            <a:spAutoFit/>
          </a:bodyPr>
          <a:lstStyle/>
          <a:p>
            <a:endParaRPr lang="en-US" dirty="0"/>
          </a:p>
        </p:txBody>
      </p:sp>
      <p:pic>
        <p:nvPicPr>
          <p:cNvPr id="11" name="Picture 27" descr="http://phys.educ.ksu.edu/images/logo/nsf_logo_1.jpg"/>
          <p:cNvPicPr>
            <a:picLocks noChangeAspect="1" noChangeArrowheads="1"/>
          </p:cNvPicPr>
          <p:nvPr/>
        </p:nvPicPr>
        <p:blipFill>
          <a:blip r:embed="rId4" cstate="print"/>
          <a:stretch>
            <a:fillRect/>
          </a:stretch>
        </p:blipFill>
        <p:spPr bwMode="auto">
          <a:xfrm>
            <a:off x="8713786" y="6427596"/>
            <a:ext cx="429768" cy="429768"/>
          </a:xfrm>
          <a:prstGeom prst="rect">
            <a:avLst/>
          </a:prstGeom>
          <a:noFill/>
        </p:spPr>
      </p:pic>
      <p:pic>
        <p:nvPicPr>
          <p:cNvPr id="13" name="Picture 27" descr="http://phys.educ.ksu.edu/images/logo/nsf_logo_1.jpg"/>
          <p:cNvPicPr>
            <a:picLocks noChangeAspect="1" noChangeArrowheads="1"/>
          </p:cNvPicPr>
          <p:nvPr/>
        </p:nvPicPr>
        <p:blipFill>
          <a:blip r:embed="rId4" cstate="print"/>
          <a:stretch>
            <a:fillRect/>
          </a:stretch>
        </p:blipFill>
        <p:spPr bwMode="auto">
          <a:xfrm>
            <a:off x="-1139" y="0"/>
            <a:ext cx="429768" cy="429768"/>
          </a:xfrm>
          <a:prstGeom prst="rect">
            <a:avLst/>
          </a:prstGeom>
          <a:noFill/>
        </p:spPr>
      </p:pic>
      <p:sp>
        <p:nvSpPr>
          <p:cNvPr id="15" name="Rectangle 14"/>
          <p:cNvSpPr/>
          <p:nvPr/>
        </p:nvSpPr>
        <p:spPr>
          <a:xfrm>
            <a:off x="428628" y="1133877"/>
            <a:ext cx="8285157" cy="830997"/>
          </a:xfrm>
          <a:prstGeom prst="rect">
            <a:avLst/>
          </a:prstGeom>
        </p:spPr>
        <p:txBody>
          <a:bodyPr wrap="square">
            <a:spAutoFit/>
          </a:bodyPr>
          <a:lstStyle/>
          <a:p>
            <a:pPr algn="ctr"/>
            <a:r>
              <a:rPr lang="en-US" sz="2400" b="1" dirty="0" err="1" smtClean="0">
                <a:solidFill>
                  <a:srgbClr val="0000FF"/>
                </a:solidFill>
              </a:rPr>
              <a:t>Geopotential</a:t>
            </a:r>
            <a:r>
              <a:rPr lang="en-US" sz="2400" b="1" dirty="0" smtClean="0">
                <a:solidFill>
                  <a:srgbClr val="0000FF"/>
                </a:solidFill>
              </a:rPr>
              <a:t> height anomaly </a:t>
            </a:r>
            <a:r>
              <a:rPr lang="en-US" sz="2400" b="1" dirty="0">
                <a:solidFill>
                  <a:srgbClr val="0000FF"/>
                </a:solidFill>
              </a:rPr>
              <a:t>fields </a:t>
            </a:r>
            <a:r>
              <a:rPr lang="en-US" sz="2400" b="1" dirty="0" smtClean="0">
                <a:solidFill>
                  <a:srgbClr val="0000FF"/>
                </a:solidFill>
              </a:rPr>
              <a:t>(</a:t>
            </a:r>
            <a:r>
              <a:rPr lang="en-US" sz="2400" b="1" dirty="0" smtClean="0">
                <a:solidFill>
                  <a:srgbClr val="FF0000"/>
                </a:solidFill>
              </a:rPr>
              <a:t>Z’</a:t>
            </a:r>
            <a:r>
              <a:rPr lang="en-US" sz="2400" b="1" dirty="0">
                <a:solidFill>
                  <a:srgbClr val="0000FF"/>
                </a:solidFill>
              </a:rPr>
              <a:t>;</a:t>
            </a:r>
            <a:r>
              <a:rPr lang="en-US" sz="2400" b="1" dirty="0" smtClean="0">
                <a:solidFill>
                  <a:srgbClr val="0000FF"/>
                </a:solidFill>
              </a:rPr>
              <a:t> m) for </a:t>
            </a:r>
            <a:r>
              <a:rPr lang="en-US" sz="2400" b="1" dirty="0">
                <a:solidFill>
                  <a:srgbClr val="0000FF"/>
                </a:solidFill>
              </a:rPr>
              <a:t>January </a:t>
            </a:r>
            <a:r>
              <a:rPr lang="en-US" sz="2400" b="1" dirty="0" smtClean="0">
                <a:solidFill>
                  <a:srgbClr val="0000FF"/>
                </a:solidFill>
              </a:rPr>
              <a:t>2014:</a:t>
            </a:r>
            <a:r>
              <a:rPr lang="en-US" sz="2400" dirty="0" smtClean="0">
                <a:solidFill>
                  <a:srgbClr val="0000FF"/>
                </a:solidFill>
              </a:rPr>
              <a:t> </a:t>
            </a:r>
          </a:p>
          <a:p>
            <a:pPr algn="ctr"/>
            <a:r>
              <a:rPr lang="en-US" sz="2400" b="1" dirty="0" smtClean="0">
                <a:solidFill>
                  <a:srgbClr val="0000FF"/>
                </a:solidFill>
              </a:rPr>
              <a:t>Contribution of PNA (PCM) pattern toward LMP structure </a:t>
            </a:r>
          </a:p>
        </p:txBody>
      </p:sp>
      <p:pic>
        <p:nvPicPr>
          <p:cNvPr id="3" name="Picture 2" descr="01.Z300_JAN201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368" y="2169489"/>
            <a:ext cx="4055444" cy="18288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9134" y="2183817"/>
            <a:ext cx="3930315" cy="1800144"/>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7085" y="4318390"/>
            <a:ext cx="3992879" cy="182880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368" y="4319904"/>
            <a:ext cx="4028706" cy="1825772"/>
          </a:xfrm>
          <a:prstGeom prst="rect">
            <a:avLst/>
          </a:prstGeom>
        </p:spPr>
      </p:pic>
      <p:sp>
        <p:nvSpPr>
          <p:cNvPr id="36" name="Rectangle 35"/>
          <p:cNvSpPr/>
          <p:nvPr/>
        </p:nvSpPr>
        <p:spPr>
          <a:xfrm>
            <a:off x="573983" y="6187584"/>
            <a:ext cx="7979892" cy="461665"/>
          </a:xfrm>
          <a:prstGeom prst="rect">
            <a:avLst/>
          </a:prstGeom>
        </p:spPr>
        <p:txBody>
          <a:bodyPr wrap="square">
            <a:spAutoFit/>
          </a:bodyPr>
          <a:lstStyle/>
          <a:p>
            <a:pPr marL="452438" lvl="0" indent="-452438" algn="ctr">
              <a:spcAft>
                <a:spcPts val="1200"/>
              </a:spcAft>
              <a:buClr>
                <a:srgbClr val="FF0000"/>
              </a:buClr>
              <a:tabLst>
                <a:tab pos="452438" algn="l"/>
              </a:tabLst>
            </a:pPr>
            <a:r>
              <a:rPr lang="fr-FR" sz="2400" b="1" i="1" dirty="0" smtClean="0">
                <a:solidFill>
                  <a:srgbClr val="C00000"/>
                </a:solidFill>
              </a:rPr>
              <a:t>  </a:t>
            </a:r>
            <a:r>
              <a:rPr lang="fr-FR" sz="2400" b="1" i="1" dirty="0" err="1" smtClean="0">
                <a:solidFill>
                  <a:srgbClr val="FF0000"/>
                </a:solidFill>
              </a:rPr>
              <a:t>Mean</a:t>
            </a:r>
            <a:r>
              <a:rPr lang="fr-FR" sz="2400" b="1" i="1" dirty="0" smtClean="0">
                <a:solidFill>
                  <a:srgbClr val="FF0000"/>
                </a:solidFill>
              </a:rPr>
              <a:t> PNA index ~ +1σ; Modest contribution to LMP</a:t>
            </a:r>
            <a:endParaRPr lang="en-US" sz="2400" b="1" i="1" dirty="0">
              <a:solidFill>
                <a:srgbClr val="FF0000"/>
              </a:solidFill>
            </a:endParaRPr>
          </a:p>
        </p:txBody>
      </p:sp>
      <p:sp>
        <p:nvSpPr>
          <p:cNvPr id="28" name="Rectangle 27"/>
          <p:cNvSpPr/>
          <p:nvPr/>
        </p:nvSpPr>
        <p:spPr>
          <a:xfrm>
            <a:off x="414369" y="2033292"/>
            <a:ext cx="4055444"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smtClean="0">
                <a:solidFill>
                  <a:schemeClr val="bg2"/>
                </a:solidFill>
              </a:rPr>
              <a:t> Z’ – Total (m)</a:t>
            </a:r>
            <a:endParaRPr lang="en-US" sz="2000" dirty="0">
              <a:solidFill>
                <a:schemeClr val="bg2"/>
              </a:solidFill>
            </a:endParaRPr>
          </a:p>
        </p:txBody>
      </p:sp>
      <p:sp>
        <p:nvSpPr>
          <p:cNvPr id="42" name="Rectangle 41"/>
          <p:cNvSpPr/>
          <p:nvPr/>
        </p:nvSpPr>
        <p:spPr>
          <a:xfrm>
            <a:off x="414369" y="4186231"/>
            <a:ext cx="4028706"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smtClean="0">
                <a:solidFill>
                  <a:schemeClr val="bg2"/>
                </a:solidFill>
              </a:rPr>
              <a:t> Z’ – Residual (m)</a:t>
            </a:r>
            <a:endParaRPr lang="en-US" sz="2000" dirty="0">
              <a:solidFill>
                <a:schemeClr val="bg2"/>
              </a:solidFill>
            </a:endParaRPr>
          </a:p>
        </p:txBody>
      </p:sp>
      <p:sp>
        <p:nvSpPr>
          <p:cNvPr id="43" name="Rectangle 42"/>
          <p:cNvSpPr/>
          <p:nvPr/>
        </p:nvSpPr>
        <p:spPr>
          <a:xfrm>
            <a:off x="4829135" y="4190865"/>
            <a:ext cx="4008780"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Sea Level Pressure Anomaly (</a:t>
            </a:r>
            <a:r>
              <a:rPr lang="en-US" sz="2000" b="1" dirty="0" err="1" smtClean="0">
                <a:solidFill>
                  <a:schemeClr val="bg2"/>
                </a:solidFill>
              </a:rPr>
              <a:t>hPa</a:t>
            </a:r>
            <a:r>
              <a:rPr lang="en-US" sz="2000" b="1" dirty="0" smtClean="0">
                <a:solidFill>
                  <a:schemeClr val="bg2"/>
                </a:solidFill>
              </a:rPr>
              <a:t>)</a:t>
            </a:r>
            <a:endParaRPr lang="en-US" sz="2000" dirty="0">
              <a:solidFill>
                <a:schemeClr val="bg2"/>
              </a:solidFill>
            </a:endParaRPr>
          </a:p>
        </p:txBody>
      </p:sp>
      <p:sp>
        <p:nvSpPr>
          <p:cNvPr id="44" name="Rectangle 43"/>
          <p:cNvSpPr/>
          <p:nvPr/>
        </p:nvSpPr>
        <p:spPr>
          <a:xfrm>
            <a:off x="4829134" y="2036057"/>
            <a:ext cx="3930315" cy="307777"/>
          </a:xfrm>
          <a:prstGeom prst="rect">
            <a:avLst/>
          </a:prstGeom>
          <a:solidFill>
            <a:schemeClr val="tx1"/>
          </a:solidFill>
        </p:spPr>
        <p:txBody>
          <a:bodyPr wrap="square" lIns="91440" tIns="0" rIns="91440" bIns="0" anchor="ctr" anchorCtr="0">
            <a:spAutoFit/>
          </a:bodyPr>
          <a:lstStyle/>
          <a:p>
            <a:pPr algn="ctr"/>
            <a:r>
              <a:rPr lang="en-US" sz="2000" b="1" dirty="0" smtClean="0">
                <a:solidFill>
                  <a:schemeClr val="bg2"/>
                </a:solidFill>
              </a:rPr>
              <a:t>300 </a:t>
            </a:r>
            <a:r>
              <a:rPr lang="en-US" sz="2000" b="1" dirty="0" err="1" smtClean="0">
                <a:solidFill>
                  <a:schemeClr val="bg2"/>
                </a:solidFill>
              </a:rPr>
              <a:t>hPa</a:t>
            </a:r>
            <a:r>
              <a:rPr lang="en-US" sz="2000" b="1" dirty="0" smtClean="0">
                <a:solidFill>
                  <a:schemeClr val="bg2"/>
                </a:solidFill>
              </a:rPr>
              <a:t> Z’ – PNA Contribution</a:t>
            </a:r>
            <a:endParaRPr lang="en-US" sz="2000" dirty="0">
              <a:solidFill>
                <a:schemeClr val="bg2"/>
              </a:solidFill>
            </a:endParaRPr>
          </a:p>
        </p:txBody>
      </p:sp>
    </p:spTree>
    <p:extLst>
      <p:ext uri="{BB962C8B-B14F-4D97-AF65-F5344CB8AC3E}">
        <p14:creationId xmlns:p14="http://schemas.microsoft.com/office/powerpoint/2010/main" val="394423731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6TGp_window_light_s">
  <a:themeElements>
    <a:clrScheme name="206TGp_window_light_s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fontScheme name="206TGp_window_light_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339933"/>
          </a:solidFill>
          <a:prstDash val="dash"/>
          <a:round/>
          <a:headEnd type="arrow" w="med" len="med"/>
          <a:tailEnd type="arrow"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206TGp_window_light_s 1">
        <a:dk1>
          <a:srgbClr val="000000"/>
        </a:dk1>
        <a:lt1>
          <a:srgbClr val="FFFFFF"/>
        </a:lt1>
        <a:dk2>
          <a:srgbClr val="193583"/>
        </a:dk2>
        <a:lt2>
          <a:srgbClr val="C0C0C0"/>
        </a:lt2>
        <a:accent1>
          <a:srgbClr val="E46C22"/>
        </a:accent1>
        <a:accent2>
          <a:srgbClr val="14CAEE"/>
        </a:accent2>
        <a:accent3>
          <a:srgbClr val="FFFFFF"/>
        </a:accent3>
        <a:accent4>
          <a:srgbClr val="000000"/>
        </a:accent4>
        <a:accent5>
          <a:srgbClr val="EFBAAB"/>
        </a:accent5>
        <a:accent6>
          <a:srgbClr val="11B7D8"/>
        </a:accent6>
        <a:hlink>
          <a:srgbClr val="6A6AE2"/>
        </a:hlink>
        <a:folHlink>
          <a:srgbClr val="66A444"/>
        </a:folHlink>
      </a:clrScheme>
      <a:clrMap bg1="lt1" tx1="dk1" bg2="lt2" tx2="dk2" accent1="accent1" accent2="accent2" accent3="accent3" accent4="accent4" accent5="accent5" accent6="accent6" hlink="hlink" folHlink="folHlink"/>
    </a:extraClrScheme>
    <a:extraClrScheme>
      <a:clrScheme name="206TGp_window_light_s 2">
        <a:dk1>
          <a:srgbClr val="000000"/>
        </a:dk1>
        <a:lt1>
          <a:srgbClr val="FFFFFF"/>
        </a:lt1>
        <a:dk2>
          <a:srgbClr val="003366"/>
        </a:dk2>
        <a:lt2>
          <a:srgbClr val="C0C0C0"/>
        </a:lt2>
        <a:accent1>
          <a:srgbClr val="76CA2A"/>
        </a:accent1>
        <a:accent2>
          <a:srgbClr val="E5772D"/>
        </a:accent2>
        <a:accent3>
          <a:srgbClr val="FFFFFF"/>
        </a:accent3>
        <a:accent4>
          <a:srgbClr val="000000"/>
        </a:accent4>
        <a:accent5>
          <a:srgbClr val="BDE1AC"/>
        </a:accent5>
        <a:accent6>
          <a:srgbClr val="CF6B2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206TGp_window_light_s 3">
        <a:dk1>
          <a:srgbClr val="000000"/>
        </a:dk1>
        <a:lt1>
          <a:srgbClr val="FFFFFF"/>
        </a:lt1>
        <a:dk2>
          <a:srgbClr val="003366"/>
        </a:dk2>
        <a:lt2>
          <a:srgbClr val="C0C0C0"/>
        </a:lt2>
        <a:accent1>
          <a:srgbClr val="4EA7EA"/>
        </a:accent1>
        <a:accent2>
          <a:srgbClr val="93C052"/>
        </a:accent2>
        <a:accent3>
          <a:srgbClr val="FFFFFF"/>
        </a:accent3>
        <a:accent4>
          <a:srgbClr val="000000"/>
        </a:accent4>
        <a:accent5>
          <a:srgbClr val="B2D0F3"/>
        </a:accent5>
        <a:accent6>
          <a:srgbClr val="85AE49"/>
        </a:accent6>
        <a:hlink>
          <a:srgbClr val="9999FF"/>
        </a:hlink>
        <a:folHlink>
          <a:srgbClr val="855AD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30704</TotalTime>
  <Words>1959</Words>
  <Application>Microsoft Macintosh PowerPoint</Application>
  <PresentationFormat>On-screen Show (4:3)</PresentationFormat>
  <Paragraphs>197</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5_Default Design</vt:lpstr>
      <vt:lpstr>206TGp_window_light_s</vt:lpstr>
      <vt:lpstr>The Weather-Climate Nexus: Large-Scale Organization of Extreme Events</vt:lpstr>
      <vt:lpstr>Recent DOE-funded Research on Extreme Weather Events  (EWEs), Planetary Climate Modes (PCMs) and linkages </vt:lpstr>
      <vt:lpstr>Recent DOE-funded Research on Extreme Weather Events  (EWEs), Planetary Climate Modes (PCMs) and linkages </vt:lpstr>
      <vt:lpstr>Large-Scale Organization of Extreme Events: Much More than Planetary Climate Modes at Work! </vt:lpstr>
      <vt:lpstr>US CLIVAR Workshop on Analyses, Dynamics and  Modeling  of Large-Scale Meteorological Patterns Associated with  Extreme Temperature and Precipitation Events August 20-23, 2013 Lawrence Berkeley National Laboratory </vt:lpstr>
      <vt:lpstr>Large-Scale Organization of Extreme Events: Practical Motivation and Suggested Scientific Path Forward </vt:lpstr>
      <vt:lpstr>Large-Scale Organization of Extreme Events.  Example #1: LMP bridging East Asian Cold Surge &amp; Western US Precipitation</vt:lpstr>
      <vt:lpstr>Large-Scale Organization of Extreme Events.  Example #2: Temperature &amp; Precipitation Extremes during January 2014</vt:lpstr>
      <vt:lpstr>Large-Scale Organization of Extreme Events.  Example #2: Temperature &amp; Precipitation Extremes during January 2014</vt:lpstr>
      <vt:lpstr>Large-Scale Organization of Extreme Events.  Example #2: Temperature &amp; Precipitation Extremes during January 2014</vt:lpstr>
      <vt:lpstr>Large-Scale Organization of Extreme Events.  Example #2: Perpetual JAN AGCM study of role of N Pacific SST Anomalies</vt:lpstr>
      <vt:lpstr>Summary Comments for Breakout Session</vt:lpstr>
      <vt:lpstr>       Questions? </vt:lpstr>
      <vt:lpstr>PowerPoint Presentation</vt:lpstr>
    </vt:vector>
  </TitlesOfParts>
  <Manager/>
  <Company>Georgia Institute of Technology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 Presentation</dc:title>
  <dc:subject/>
  <dc:creator>Robert X. Black</dc:creator>
  <cp:keywords/>
  <dc:description/>
  <cp:lastModifiedBy>Rob Black</cp:lastModifiedBy>
  <cp:revision>594</cp:revision>
  <dcterms:created xsi:type="dcterms:W3CDTF">2001-06-03T17:17:11Z</dcterms:created>
  <dcterms:modified xsi:type="dcterms:W3CDTF">2014-05-30T05:10:42Z</dcterms:modified>
  <cp:category/>
</cp:coreProperties>
</file>