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7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78DF-C36F-FC49-AD85-17D11D3AFA37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14E07-22C8-4040-86D7-717C39F4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Huge divergence in land-atmosphere carbon exchange resulting from ambiguous numerical coupling between carbon and nitrogen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Jinyun Tang and William J. Riley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" y="12095"/>
            <a:ext cx="4493260" cy="94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095"/>
            <a:ext cx="4343400" cy="1120140"/>
          </a:xfrm>
          <a:prstGeom prst="rect">
            <a:avLst/>
          </a:prstGeom>
        </p:spPr>
      </p:pic>
      <p:pic>
        <p:nvPicPr>
          <p:cNvPr id="6" name="Picture 5" descr="DOE-Office-of-Scienc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66" y="6178809"/>
            <a:ext cx="3853234" cy="679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" y="5914723"/>
            <a:ext cx="4645660" cy="9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reasons explain the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sensitivity to initial conditions.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three approaches imply </a:t>
            </a:r>
            <a:r>
              <a:rPr lang="en-US" dirty="0" smtClean="0">
                <a:solidFill>
                  <a:srgbClr val="FF0000"/>
                </a:solidFill>
              </a:rPr>
              <a:t>different carbon-nitrogen coupling</a:t>
            </a:r>
            <a:r>
              <a:rPr lang="en-US" dirty="0" smtClean="0"/>
              <a:t> (note C to N ratio is high).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64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sensitivity to initial 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33" y="1887315"/>
            <a:ext cx="4685030" cy="44183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667906" y="3108549"/>
            <a:ext cx="1089982" cy="947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2771" y="4056278"/>
            <a:ext cx="815117" cy="947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7888" y="3838300"/>
            <a:ext cx="192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Differed only in 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734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CN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MNL and NUL decouple nitrogen uptake and nitrogen mineralization (</a:t>
            </a:r>
            <a:r>
              <a:rPr lang="en-US" dirty="0" smtClean="0">
                <a:solidFill>
                  <a:srgbClr val="FF0000"/>
                </a:solidFill>
              </a:rPr>
              <a:t>asynchronous CN coupling: helps retain mineral nitrogen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PNL tightly couples nitrogen uptake and nitrogen mineralization (</a:t>
            </a:r>
            <a:r>
              <a:rPr lang="en-US" dirty="0" smtClean="0">
                <a:solidFill>
                  <a:srgbClr val="FF0000"/>
                </a:solidFill>
              </a:rPr>
              <a:t>synchronous CN coupling: favors NH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nitrification and NO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nitrogen loss</a:t>
            </a:r>
            <a:r>
              <a:rPr lang="en-US" dirty="0" smtClean="0"/>
              <a:t>).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0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91" y="831850"/>
            <a:ext cx="3737610" cy="2754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453"/>
          </a:xfrm>
        </p:spPr>
        <p:txBody>
          <a:bodyPr/>
          <a:lstStyle/>
          <a:p>
            <a:r>
              <a:rPr lang="en-US" dirty="0" smtClean="0"/>
              <a:t>Point simulation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6" y="1039091"/>
            <a:ext cx="3669030" cy="2566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6" y="3524312"/>
            <a:ext cx="3646170" cy="2668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991" y="3586480"/>
            <a:ext cx="4051935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90" y="5998156"/>
            <a:ext cx="3326361" cy="480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926" y="2992928"/>
            <a:ext cx="161036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03"/>
            <a:ext cx="8229600" cy="82743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dependence on different CN coupling is systematic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7435"/>
            <a:ext cx="7585710" cy="5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Ambiguous numerical carbon-nutrient coupling is a large uncertainty source: </a:t>
            </a:r>
            <a:r>
              <a:rPr lang="en-US" dirty="0" smtClean="0">
                <a:solidFill>
                  <a:srgbClr val="FF0000"/>
                </a:solidFill>
              </a:rPr>
              <a:t>different numerical methods imply different ecological coupling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Synchronizing nutrient uptake and production is critical for consistent carbon-nutrient coupling.</a:t>
            </a:r>
          </a:p>
          <a:p>
            <a:r>
              <a:rPr lang="en-US" dirty="0" smtClean="0"/>
              <a:t>ALM should fix this problem in v2 (or even v1, e.g., by using the method from Tang and Riley (2016; </a:t>
            </a:r>
            <a:r>
              <a:rPr lang="en-US" i="1" dirty="0" smtClean="0"/>
              <a:t>Biogeosciences</a:t>
            </a:r>
            <a:r>
              <a:rPr lang="en-US" dirty="0" smtClean="0"/>
              <a:t>)).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Revisit the idea that </a:t>
            </a:r>
            <a:r>
              <a:rPr lang="en-US" dirty="0" smtClean="0">
                <a:solidFill>
                  <a:srgbClr val="FF0000"/>
                </a:solidFill>
              </a:rPr>
              <a:t>land is computationally trivial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Errors in land computation can lead to comparable climate errors as those associated</a:t>
            </a:r>
            <a:r>
              <a:rPr lang="en-US" dirty="0" smtClean="0">
                <a:solidFill>
                  <a:srgbClr val="FF0000"/>
                </a:solidFill>
              </a:rPr>
              <a:t> with clouds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algorithm is more than applied math.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Many more </a:t>
            </a:r>
            <a:r>
              <a:rPr lang="en-US" dirty="0" smtClean="0">
                <a:solidFill>
                  <a:srgbClr val="FF0000"/>
                </a:solidFill>
              </a:rPr>
              <a:t>to reflect 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(e.g., data assimilation, parametric optimization, ecological principles of substrate limitation).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M</a:t>
            </a:r>
            <a:r>
              <a:rPr lang="en-US" dirty="0" smtClean="0"/>
              <a:t>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Ambiguous </a:t>
            </a:r>
            <a:r>
              <a:rPr lang="en-US" dirty="0"/>
              <a:t>numerical coupling between </a:t>
            </a:r>
            <a:r>
              <a:rPr lang="en-US" dirty="0" smtClean="0"/>
              <a:t>C and N dynamics results in </a:t>
            </a:r>
            <a:r>
              <a:rPr lang="en-US" dirty="0" smtClean="0">
                <a:solidFill>
                  <a:srgbClr val="FF0000"/>
                </a:solidFill>
              </a:rPr>
              <a:t>climate prediction uncertainties </a:t>
            </a:r>
            <a:r>
              <a:rPr lang="en-US" dirty="0">
                <a:solidFill>
                  <a:srgbClr val="FF0000"/>
                </a:solidFill>
              </a:rPr>
              <a:t>larger than </a:t>
            </a:r>
            <a:r>
              <a:rPr lang="en-US" dirty="0" smtClean="0">
                <a:solidFill>
                  <a:srgbClr val="FF0000"/>
                </a:solidFill>
              </a:rPr>
              <a:t>those associated with cloud processes.</a:t>
            </a:r>
            <a:endParaRPr lang="en-US" dirty="0"/>
          </a:p>
          <a:p>
            <a:r>
              <a:rPr lang="en-US" dirty="0" smtClean="0"/>
              <a:t>This problem arises because of problems and uncertainties in numerical methods, boundary conditions, initial conditions</a:t>
            </a:r>
            <a:r>
              <a:rPr lang="en-US" dirty="0"/>
              <a:t>, parametric uncertainty, etc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evaluated these large uncertainties in ALMv1-BeTR and suggest model improvements to mitigate them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9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huge spread of land-atmosphere 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exchange predictions from different C&amp;N coupling approaches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9" y="1753297"/>
            <a:ext cx="4800219" cy="46964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50869" y="2340889"/>
            <a:ext cx="1601800" cy="130786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50869" y="3648755"/>
            <a:ext cx="1601800" cy="21039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2668" y="2956257"/>
            <a:ext cx="21704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1900 </a:t>
            </a:r>
            <a:r>
              <a:rPr lang="en-US" sz="2400" dirty="0" err="1" smtClean="0">
                <a:solidFill>
                  <a:srgbClr val="FF0000"/>
                </a:solidFill>
              </a:rPr>
              <a:t>Pg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~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900 </a:t>
            </a:r>
            <a:r>
              <a:rPr lang="en-US" sz="2400" dirty="0" err="1" smtClean="0">
                <a:solidFill>
                  <a:srgbClr val="FF0000"/>
                </a:solidFill>
              </a:rPr>
              <a:t>ppmv</a:t>
            </a:r>
            <a:r>
              <a:rPr lang="en-US" sz="2400" dirty="0" smtClean="0">
                <a:solidFill>
                  <a:srgbClr val="FF0000"/>
                </a:solidFill>
              </a:rPr>
              <a:t>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cause </a:t>
            </a:r>
            <a:r>
              <a:rPr lang="en-US" dirty="0"/>
              <a:t>i</a:t>
            </a:r>
            <a:r>
              <a:rPr lang="en-US" dirty="0" smtClean="0"/>
              <a:t>s simple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29082"/>
              </p:ext>
            </p:extLst>
          </p:nvPr>
        </p:nvGraphicFramePr>
        <p:xfrm>
          <a:off x="3267653" y="1873676"/>
          <a:ext cx="218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3" imgW="1092200" imgH="419100" progId="Equation.DSMT4">
                  <p:embed/>
                </p:oleObj>
              </mc:Choice>
              <mc:Fallback>
                <p:oleObj name="Equation" r:id="rId3" imgW="1092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653" y="1873676"/>
                        <a:ext cx="2184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08335"/>
              </p:ext>
            </p:extLst>
          </p:nvPr>
        </p:nvGraphicFramePr>
        <p:xfrm>
          <a:off x="2481584" y="3359150"/>
          <a:ext cx="4267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5" imgW="2133600" imgH="317500" progId="Equation.DSMT4">
                  <p:embed/>
                </p:oleObj>
              </mc:Choice>
              <mc:Fallback>
                <p:oleObj name="Equation" r:id="rId5" imgW="21336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1584" y="3359150"/>
                        <a:ext cx="42672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08125"/>
              </p:ext>
            </p:extLst>
          </p:nvPr>
        </p:nvGraphicFramePr>
        <p:xfrm>
          <a:off x="3114675" y="4645025"/>
          <a:ext cx="279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1397000" imgH="292100" progId="Equation.DSMT4">
                  <p:embed/>
                </p:oleObj>
              </mc:Choice>
              <mc:Fallback>
                <p:oleObj name="Equation" r:id="rId7" imgW="1397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4675" y="4645025"/>
                        <a:ext cx="2794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6688" y="5708312"/>
            <a:ext cx="62812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I.e., a nutrient constrained condition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370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01003"/>
              </p:ext>
            </p:extLst>
          </p:nvPr>
        </p:nvGraphicFramePr>
        <p:xfrm>
          <a:off x="868109" y="458545"/>
          <a:ext cx="7886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2628900" imgH="292100" progId="Equation.DSMT4">
                  <p:embed/>
                </p:oleObj>
              </mc:Choice>
              <mc:Fallback>
                <p:oleObj name="Equation" r:id="rId3" imgW="2628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109" y="458545"/>
                        <a:ext cx="78867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ecosystems are nutrient limited: </a:t>
            </a:r>
            <a:r>
              <a:rPr lang="en-US" dirty="0" smtClean="0">
                <a:solidFill>
                  <a:srgbClr val="FF0000"/>
                </a:solidFill>
              </a:rPr>
              <a:t>N and P.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Ecosystem C to N and C to P ratios are typically high.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Plants and microbes compete for N and P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Land biogeochemistry could be limited by different substrates under different conditions.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68277"/>
              </p:ext>
            </p:extLst>
          </p:nvPr>
        </p:nvGraphicFramePr>
        <p:xfrm>
          <a:off x="184754" y="270099"/>
          <a:ext cx="8712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" imgW="4356100" imgH="317500" progId="Equation.DSMT4">
                  <p:embed/>
                </p:oleObj>
              </mc:Choice>
              <mc:Fallback>
                <p:oleObj name="Equation" r:id="rId3" imgW="4356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54" y="270099"/>
                        <a:ext cx="87122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29820"/>
              </p:ext>
            </p:extLst>
          </p:nvPr>
        </p:nvGraphicFramePr>
        <p:xfrm>
          <a:off x="746125" y="1785662"/>
          <a:ext cx="464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5" imgW="2324100" imgH="571500" progId="Equation.DSMT4">
                  <p:embed/>
                </p:oleObj>
              </mc:Choice>
              <mc:Fallback>
                <p:oleObj name="Equation" r:id="rId5" imgW="2324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125" y="1785662"/>
                        <a:ext cx="4648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7266" y="2079992"/>
            <a:ext cx="254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ALM, BIOM-BGC, CLM, etc.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579366"/>
              </p:ext>
            </p:extLst>
          </p:nvPr>
        </p:nvGraphicFramePr>
        <p:xfrm>
          <a:off x="746125" y="3176588"/>
          <a:ext cx="5664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7" imgW="2832100" imgH="622300" progId="Equation.DSMT4">
                  <p:embed/>
                </p:oleObj>
              </mc:Choice>
              <mc:Fallback>
                <p:oleObj name="Equation" r:id="rId7" imgW="28321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125" y="3176588"/>
                        <a:ext cx="56642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797773"/>
              </p:ext>
            </p:extLst>
          </p:nvPr>
        </p:nvGraphicFramePr>
        <p:xfrm>
          <a:off x="746125" y="4727419"/>
          <a:ext cx="5232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9" imgW="2616200" imgH="571500" progId="Equation.DSMT4">
                  <p:embed/>
                </p:oleObj>
              </mc:Choice>
              <mc:Fallback>
                <p:oleObj name="Equation" r:id="rId9" imgW="2616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125" y="4727419"/>
                        <a:ext cx="5232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19356" y="5114772"/>
            <a:ext cx="279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ECOSYS, ALMv1-BeTR-CN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9453" y="3638994"/>
            <a:ext cx="208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from MATLAB ode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1121"/>
              </p:ext>
            </p:extLst>
          </p:nvPr>
        </p:nvGraphicFramePr>
        <p:xfrm>
          <a:off x="746125" y="1785662"/>
          <a:ext cx="464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3" imgW="2324100" imgH="571500" progId="Equation.DSMT4">
                  <p:embed/>
                </p:oleObj>
              </mc:Choice>
              <mc:Fallback>
                <p:oleObj name="Equation" r:id="rId3" imgW="2324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25" y="1785662"/>
                        <a:ext cx="4648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09131"/>
              </p:ext>
            </p:extLst>
          </p:nvPr>
        </p:nvGraphicFramePr>
        <p:xfrm>
          <a:off x="746125" y="3176588"/>
          <a:ext cx="5664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5" imgW="2832100" imgH="622300" progId="Equation.DSMT4">
                  <p:embed/>
                </p:oleObj>
              </mc:Choice>
              <mc:Fallback>
                <p:oleObj name="Equation" r:id="rId5" imgW="28321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125" y="3176588"/>
                        <a:ext cx="56642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84286"/>
              </p:ext>
            </p:extLst>
          </p:nvPr>
        </p:nvGraphicFramePr>
        <p:xfrm>
          <a:off x="746125" y="4727419"/>
          <a:ext cx="5232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7" imgW="2616200" imgH="571500" progId="Equation.DSMT4">
                  <p:embed/>
                </p:oleObj>
              </mc:Choice>
              <mc:Fallback>
                <p:oleObj name="Equation" r:id="rId7" imgW="2616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125" y="4727419"/>
                        <a:ext cx="5232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N limitation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900059" y="1785662"/>
            <a:ext cx="815117" cy="4084757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differences in 1990s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4" y="1776407"/>
            <a:ext cx="7649337" cy="4805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43" y="1112785"/>
            <a:ext cx="1270000" cy="1076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1979" y="203761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2237" y="4729165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3413" y="45680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8392" y="4729165"/>
            <a:ext cx="72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9021" y="2037616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LAI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29154" y="2189745"/>
            <a:ext cx="83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LH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3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differences for 2001-2300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9" y="1753297"/>
            <a:ext cx="4800219" cy="46964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50869" y="2340889"/>
            <a:ext cx="1601800" cy="130786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250869" y="3648755"/>
            <a:ext cx="1601800" cy="21039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2668" y="2956257"/>
            <a:ext cx="21704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1900 </a:t>
            </a:r>
            <a:r>
              <a:rPr lang="en-US" sz="2400" dirty="0" err="1" smtClean="0">
                <a:solidFill>
                  <a:srgbClr val="FF0000"/>
                </a:solidFill>
              </a:rPr>
              <a:t>Pg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~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900 </a:t>
            </a:r>
            <a:r>
              <a:rPr lang="en-US" sz="2400" dirty="0" err="1" smtClean="0">
                <a:solidFill>
                  <a:srgbClr val="FF0000"/>
                </a:solidFill>
              </a:rPr>
              <a:t>ppmv</a:t>
            </a:r>
            <a:r>
              <a:rPr lang="en-US" sz="2400" dirty="0" smtClean="0">
                <a:solidFill>
                  <a:srgbClr val="FF0000"/>
                </a:solidFill>
              </a:rPr>
              <a:t>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2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433</Words>
  <Application>Microsoft Macintosh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Huge divergence in land-atmosphere carbon exchange resulting from ambiguous numerical coupling between carbon and nitrogen dynamics</vt:lpstr>
      <vt:lpstr>Take Home Message</vt:lpstr>
      <vt:lpstr>The huge spread of land-atmosphere CO2 exchange predictions from different C&amp;N coupling approaches</vt:lpstr>
      <vt:lpstr>The cause is simple</vt:lpstr>
      <vt:lpstr>PowerPoint Presentation</vt:lpstr>
      <vt:lpstr>PowerPoint Presentation</vt:lpstr>
      <vt:lpstr>Strength of N limitation</vt:lpstr>
      <vt:lpstr>Small differences in 1990s</vt:lpstr>
      <vt:lpstr>Huge differences for 2001-2300</vt:lpstr>
      <vt:lpstr>Two reasons explain the differences</vt:lpstr>
      <vt:lpstr>Strong sensitivity to initial conditions</vt:lpstr>
      <vt:lpstr>Different CN coupling</vt:lpstr>
      <vt:lpstr>Point simulation example</vt:lpstr>
      <vt:lpstr>The dependence on different CN coupling is systematic </vt:lpstr>
      <vt:lpstr>Summary</vt:lpstr>
      <vt:lpstr>Implications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Huge divergence in land-atmosphere carbon exchange resulting from ambiguous numerical coupling between carbon and nitrogen dynamics</dc:title>
  <dc:creator>Jinyun Tang</dc:creator>
  <cp:lastModifiedBy>Jinyun Tang</cp:lastModifiedBy>
  <cp:revision>36</cp:revision>
  <dcterms:created xsi:type="dcterms:W3CDTF">2016-06-01T19:55:32Z</dcterms:created>
  <dcterms:modified xsi:type="dcterms:W3CDTF">2016-06-07T18:57:50Z</dcterms:modified>
</cp:coreProperties>
</file>