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Lst>
  <p:notesMasterIdLst>
    <p:notesMasterId r:id="rId5"/>
  </p:notesMasterIdLst>
  <p:sldIdLst>
    <p:sldId id="256" r:id="rId4"/>
  </p:sldIdLst>
  <p:sldSz cx="38404800" cy="32918400"/>
  <p:notesSz cx="6858000" cy="9144000"/>
  <p:defaultTextStyle>
    <a:defPPr>
      <a:defRPr lang="en-US"/>
    </a:defPPr>
    <a:lvl1pPr algn="l" rtl="0" fontAlgn="base">
      <a:spcBef>
        <a:spcPct val="0"/>
      </a:spcBef>
      <a:spcAft>
        <a:spcPct val="0"/>
      </a:spcAft>
      <a:defRPr sz="2900" kern="1200">
        <a:solidFill>
          <a:schemeClr val="tx1"/>
        </a:solidFill>
        <a:latin typeface="Arial Narrow" charset="0"/>
        <a:ea typeface="ＭＳ Ｐゴシック" charset="0"/>
        <a:cs typeface="ＭＳ Ｐゴシック" charset="0"/>
      </a:defRPr>
    </a:lvl1pPr>
    <a:lvl2pPr marL="457200" algn="l" rtl="0" fontAlgn="base">
      <a:spcBef>
        <a:spcPct val="0"/>
      </a:spcBef>
      <a:spcAft>
        <a:spcPct val="0"/>
      </a:spcAft>
      <a:defRPr sz="2900" kern="1200">
        <a:solidFill>
          <a:schemeClr val="tx1"/>
        </a:solidFill>
        <a:latin typeface="Arial Narrow" charset="0"/>
        <a:ea typeface="ＭＳ Ｐゴシック" charset="0"/>
        <a:cs typeface="ＭＳ Ｐゴシック" charset="0"/>
      </a:defRPr>
    </a:lvl2pPr>
    <a:lvl3pPr marL="914400" algn="l" rtl="0" fontAlgn="base">
      <a:spcBef>
        <a:spcPct val="0"/>
      </a:spcBef>
      <a:spcAft>
        <a:spcPct val="0"/>
      </a:spcAft>
      <a:defRPr sz="2900" kern="1200">
        <a:solidFill>
          <a:schemeClr val="tx1"/>
        </a:solidFill>
        <a:latin typeface="Arial Narrow" charset="0"/>
        <a:ea typeface="ＭＳ Ｐゴシック" charset="0"/>
        <a:cs typeface="ＭＳ Ｐゴシック" charset="0"/>
      </a:defRPr>
    </a:lvl3pPr>
    <a:lvl4pPr marL="1371600" algn="l" rtl="0" fontAlgn="base">
      <a:spcBef>
        <a:spcPct val="0"/>
      </a:spcBef>
      <a:spcAft>
        <a:spcPct val="0"/>
      </a:spcAft>
      <a:defRPr sz="2900" kern="1200">
        <a:solidFill>
          <a:schemeClr val="tx1"/>
        </a:solidFill>
        <a:latin typeface="Arial Narrow" charset="0"/>
        <a:ea typeface="ＭＳ Ｐゴシック" charset="0"/>
        <a:cs typeface="ＭＳ Ｐゴシック" charset="0"/>
      </a:defRPr>
    </a:lvl4pPr>
    <a:lvl5pPr marL="1828800" algn="l" rtl="0" fontAlgn="base">
      <a:spcBef>
        <a:spcPct val="0"/>
      </a:spcBef>
      <a:spcAft>
        <a:spcPct val="0"/>
      </a:spcAft>
      <a:defRPr sz="2900" kern="1200">
        <a:solidFill>
          <a:schemeClr val="tx1"/>
        </a:solidFill>
        <a:latin typeface="Arial Narrow" charset="0"/>
        <a:ea typeface="ＭＳ Ｐゴシック" charset="0"/>
        <a:cs typeface="ＭＳ Ｐゴシック" charset="0"/>
      </a:defRPr>
    </a:lvl5pPr>
    <a:lvl6pPr marL="2286000" algn="l" defTabSz="457200" rtl="0" eaLnBrk="1" latinLnBrk="0" hangingPunct="1">
      <a:defRPr sz="2900" kern="1200">
        <a:solidFill>
          <a:schemeClr val="tx1"/>
        </a:solidFill>
        <a:latin typeface="Arial Narrow" charset="0"/>
        <a:ea typeface="ＭＳ Ｐゴシック" charset="0"/>
        <a:cs typeface="ＭＳ Ｐゴシック" charset="0"/>
      </a:defRPr>
    </a:lvl6pPr>
    <a:lvl7pPr marL="2743200" algn="l" defTabSz="457200" rtl="0" eaLnBrk="1" latinLnBrk="0" hangingPunct="1">
      <a:defRPr sz="2900" kern="1200">
        <a:solidFill>
          <a:schemeClr val="tx1"/>
        </a:solidFill>
        <a:latin typeface="Arial Narrow" charset="0"/>
        <a:ea typeface="ＭＳ Ｐゴシック" charset="0"/>
        <a:cs typeface="ＭＳ Ｐゴシック" charset="0"/>
      </a:defRPr>
    </a:lvl7pPr>
    <a:lvl8pPr marL="3200400" algn="l" defTabSz="457200" rtl="0" eaLnBrk="1" latinLnBrk="0" hangingPunct="1">
      <a:defRPr sz="2900" kern="1200">
        <a:solidFill>
          <a:schemeClr val="tx1"/>
        </a:solidFill>
        <a:latin typeface="Arial Narrow" charset="0"/>
        <a:ea typeface="ＭＳ Ｐゴシック" charset="0"/>
        <a:cs typeface="ＭＳ Ｐゴシック" charset="0"/>
      </a:defRPr>
    </a:lvl8pPr>
    <a:lvl9pPr marL="3657600" algn="l" defTabSz="457200" rtl="0" eaLnBrk="1" latinLnBrk="0" hangingPunct="1">
      <a:defRPr sz="2900" kern="1200">
        <a:solidFill>
          <a:schemeClr val="tx1"/>
        </a:solidFill>
        <a:latin typeface="Arial Narrow"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A7D1FF"/>
    <a:srgbClr val="37FCF9"/>
    <a:srgbClr val="006700"/>
    <a:srgbClr val="3399FF"/>
    <a:srgbClr val="0066FF"/>
    <a:srgbClr val="FF9900"/>
    <a:srgbClr val="CC0000"/>
    <a:srgbClr val="99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465" autoAdjust="0"/>
    <p:restoredTop sz="99279" autoAdjust="0"/>
  </p:normalViewPr>
  <p:slideViewPr>
    <p:cSldViewPr snapToGrid="0" snapToObjects="1">
      <p:cViewPr varScale="1">
        <p:scale>
          <a:sx n="32" d="100"/>
          <a:sy n="32" d="100"/>
        </p:scale>
        <p:origin x="-2120" y="-168"/>
      </p:cViewPr>
      <p:guideLst>
        <p:guide orient="horz" pos="3552"/>
        <p:guide orient="horz" pos="20285"/>
        <p:guide pos="382"/>
        <p:guide pos="5884"/>
        <p:guide pos="6333"/>
        <p:guide pos="11835"/>
        <p:guide pos="12276"/>
        <p:guide pos="17778"/>
        <p:guide pos="18232"/>
        <p:guide pos="2373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428750" y="685800"/>
            <a:ext cx="40005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2254D74-1412-DD4C-B209-70768BDCCF6B}" type="slidenum">
              <a:rPr lang="en-US"/>
              <a:pPr/>
              <a:t>‹#›</a:t>
            </a:fld>
            <a:endParaRPr lang="en-US"/>
          </a:p>
        </p:txBody>
      </p:sp>
    </p:spTree>
    <p:extLst>
      <p:ext uri="{BB962C8B-B14F-4D97-AF65-F5344CB8AC3E}">
        <p14:creationId xmlns:p14="http://schemas.microsoft.com/office/powerpoint/2010/main" val="161596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eaLnBrk="1" hangingPunct="1"/>
            <a:fld id="{81C96E21-FE42-F544-A33C-BE9B1FC94F39}" type="slidenum">
              <a:rPr lang="en-US" sz="1200">
                <a:latin typeface="Arial" charset="0"/>
              </a:rPr>
              <a:pPr eaLnBrk="1" hangingPunct="1"/>
              <a:t>1</a:t>
            </a:fld>
            <a:endParaRPr lang="en-US" sz="1200">
              <a:latin typeface="Arial" charset="0"/>
            </a:endParaRPr>
          </a:p>
        </p:txBody>
      </p:sp>
      <p:sp>
        <p:nvSpPr>
          <p:cNvPr id="39939" name="Rectangle 2"/>
          <p:cNvSpPr>
            <a:spLocks noGrp="1" noRot="1" noChangeAspect="1" noChangeArrowheads="1" noTextEdit="1"/>
          </p:cNvSpPr>
          <p:nvPr>
            <p:ph type="sldImg"/>
          </p:nvPr>
        </p:nvSpPr>
        <p:spPr>
          <a:xfrm>
            <a:off x="1428750" y="685800"/>
            <a:ext cx="4000500" cy="34290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916" y="10226675"/>
            <a:ext cx="32642969"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443" y="18653125"/>
            <a:ext cx="26883916"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016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425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5203" y="1273176"/>
            <a:ext cx="9228931"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021" y="1273176"/>
            <a:ext cx="27554832"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81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916" y="10226675"/>
            <a:ext cx="32642969"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443" y="18653125"/>
            <a:ext cx="26883916"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222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358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439"/>
            <a:ext cx="3264435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435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17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021" y="5638800"/>
            <a:ext cx="429637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6741" y="5638800"/>
            <a:ext cx="4297759"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7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685" y="1317625"/>
            <a:ext cx="3456543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684" y="7369176"/>
            <a:ext cx="169687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19684" y="10439401"/>
            <a:ext cx="169687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384" y="7369176"/>
            <a:ext cx="1697573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384" y="10439401"/>
            <a:ext cx="1697573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834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653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130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684" y="1311275"/>
            <a:ext cx="12634913"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5766" y="1311275"/>
            <a:ext cx="214693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684" y="6888163"/>
            <a:ext cx="12634913"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19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429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331" y="23042564"/>
            <a:ext cx="2304315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331" y="2941639"/>
            <a:ext cx="2304315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527331" y="25763539"/>
            <a:ext cx="2304315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180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611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5203" y="1273176"/>
            <a:ext cx="9228931"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021" y="1273176"/>
            <a:ext cx="27554832"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14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916" y="10226675"/>
            <a:ext cx="32642969"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443" y="18653125"/>
            <a:ext cx="26883916"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9348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13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439"/>
            <a:ext cx="3264435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435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1327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021" y="5638800"/>
            <a:ext cx="18391188"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131559" y="5638800"/>
            <a:ext cx="18392576"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1608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685" y="1317625"/>
            <a:ext cx="3456543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684" y="7369176"/>
            <a:ext cx="169687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19684" y="10439401"/>
            <a:ext cx="169687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384" y="7369176"/>
            <a:ext cx="1697573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384" y="10439401"/>
            <a:ext cx="1697573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200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713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12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1153439"/>
            <a:ext cx="3264435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435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3402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684" y="1311275"/>
            <a:ext cx="12634913"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5766" y="1311275"/>
            <a:ext cx="214693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684" y="6888163"/>
            <a:ext cx="12634913"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9841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331" y="23042564"/>
            <a:ext cx="2304315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331" y="2941639"/>
            <a:ext cx="2304315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527331" y="25763539"/>
            <a:ext cx="2304315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4969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757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5203" y="1273176"/>
            <a:ext cx="9228931"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021" y="1273176"/>
            <a:ext cx="27554832"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81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021" y="5638800"/>
            <a:ext cx="429637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6741" y="5638800"/>
            <a:ext cx="4297759"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96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685" y="1317625"/>
            <a:ext cx="3456543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684" y="7369176"/>
            <a:ext cx="169687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19684" y="10439401"/>
            <a:ext cx="169687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384" y="7369176"/>
            <a:ext cx="1697573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384" y="10439401"/>
            <a:ext cx="1697573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6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1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0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684" y="1311275"/>
            <a:ext cx="12634913"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5766" y="1311275"/>
            <a:ext cx="214693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684" y="6888163"/>
            <a:ext cx="12634913"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596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331" y="23042564"/>
            <a:ext cx="2304315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331" y="2941639"/>
            <a:ext cx="2304315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527331" y="25763539"/>
            <a:ext cx="2304315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04631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38404800" cy="48006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86049" name="Rectangle 33"/>
          <p:cNvSpPr>
            <a:spLocks noChangeArrowheads="1"/>
          </p:cNvSpPr>
          <p:nvPr userDrawn="1"/>
        </p:nvSpPr>
        <p:spPr bwMode="auto">
          <a:xfrm>
            <a:off x="607021" y="5638800"/>
            <a:ext cx="18181438"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86025" name="Rectangle 9"/>
          <p:cNvSpPr>
            <a:spLocks noChangeArrowheads="1"/>
          </p:cNvSpPr>
          <p:nvPr userDrawn="1"/>
        </p:nvSpPr>
        <p:spPr bwMode="auto">
          <a:xfrm>
            <a:off x="0" y="4800601"/>
            <a:ext cx="38404800" cy="130175"/>
          </a:xfrm>
          <a:prstGeom prst="rect">
            <a:avLst/>
          </a:prstGeom>
          <a:solidFill>
            <a:srgbClr val="660000"/>
          </a:solidFill>
          <a:ln w="152400">
            <a:solidFill>
              <a:srgbClr val="FF9900"/>
            </a:solidFill>
            <a:miter lim="800000"/>
            <a:headEnd/>
            <a:tailEnd/>
          </a:ln>
          <a:effectLst/>
        </p:spPr>
        <p:txBody>
          <a:bodyPr wrap="none" anchor="ctr"/>
          <a:lstStyle/>
          <a:p>
            <a:pPr>
              <a:defRPr/>
            </a:pPr>
            <a:endParaRPr lang="en-US">
              <a:ea typeface="+mn-ea"/>
              <a:cs typeface="+mn-cs"/>
            </a:endParaRPr>
          </a:p>
        </p:txBody>
      </p:sp>
      <p:sp>
        <p:nvSpPr>
          <p:cNvPr id="86030" name="Text Box 14"/>
          <p:cNvSpPr txBox="1">
            <a:spLocks noChangeArrowheads="1"/>
          </p:cNvSpPr>
          <p:nvPr userDrawn="1"/>
        </p:nvSpPr>
        <p:spPr bwMode="auto">
          <a:xfrm>
            <a:off x="533400" y="32445326"/>
            <a:ext cx="2200275" cy="328101"/>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ea typeface="+mn-ea"/>
                <a:cs typeface="+mn-cs"/>
              </a:rPr>
              <a:t>TEMPLATE DESIGN © 2008</a:t>
            </a:r>
          </a:p>
          <a:p>
            <a:pPr eaLnBrk="0" hangingPunct="0">
              <a:lnSpc>
                <a:spcPct val="65000"/>
              </a:lnSpc>
              <a:spcBef>
                <a:spcPct val="50000"/>
              </a:spcBef>
              <a:defRPr/>
            </a:pPr>
            <a:r>
              <a:rPr lang="en-US" sz="1000" b="1">
                <a:solidFill>
                  <a:schemeClr val="bg2"/>
                </a:solidFill>
                <a:latin typeface="Arial" charset="0"/>
                <a:ea typeface="+mn-ea"/>
                <a:cs typeface="+mn-cs"/>
              </a:rPr>
              <a:t>www.PosterPresentations.com</a:t>
            </a:r>
          </a:p>
        </p:txBody>
      </p:sp>
      <p:sp>
        <p:nvSpPr>
          <p:cNvPr id="1030" name="Rectangle 15"/>
          <p:cNvSpPr>
            <a:spLocks noGrp="1" noChangeArrowheads="1"/>
          </p:cNvSpPr>
          <p:nvPr>
            <p:ph type="title"/>
          </p:nvPr>
        </p:nvSpPr>
        <p:spPr bwMode="auto">
          <a:xfrm>
            <a:off x="840384" y="1273176"/>
            <a:ext cx="36683751"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67" tIns="45624" rIns="91267" bIns="45624" numCol="1" anchor="ctr" anchorCtr="0" compatLnSpc="1">
            <a:prstTxWarp prst="textNoShape">
              <a:avLst/>
            </a:prstTxWarp>
          </a:bodyPr>
          <a:lstStyle/>
          <a:p>
            <a:pPr lvl="0"/>
            <a:r>
              <a:rPr lang="en-US"/>
              <a:t>Click to edit Master title style</a:t>
            </a:r>
          </a:p>
        </p:txBody>
      </p:sp>
      <p:sp>
        <p:nvSpPr>
          <p:cNvPr id="1031" name="Rectangle 16"/>
          <p:cNvSpPr>
            <a:spLocks noGrp="1" noChangeArrowheads="1"/>
          </p:cNvSpPr>
          <p:nvPr>
            <p:ph type="body" idx="1"/>
          </p:nvPr>
        </p:nvSpPr>
        <p:spPr bwMode="auto">
          <a:xfrm>
            <a:off x="607021" y="5638800"/>
            <a:ext cx="18181438"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6408" tIns="456408" rIns="456408" bIns="456408" numCol="1" anchor="t" anchorCtr="0" compatLnSpc="1">
            <a:prstTxWarp prst="textNoShape">
              <a:avLst/>
            </a:prstTxWarp>
          </a:bodyPr>
          <a:lstStyle/>
          <a:p>
            <a:pPr lvl="0"/>
            <a:r>
              <a:rPr lang="en-US"/>
              <a:t>Click to edit Master text styles</a:t>
            </a:r>
          </a:p>
          <a:p>
            <a:pPr lvl="1"/>
            <a:r>
              <a:rPr lang="en-US"/>
              <a:t>Second level</a:t>
            </a:r>
          </a:p>
        </p:txBody>
      </p:sp>
      <p:sp>
        <p:nvSpPr>
          <p:cNvPr id="86041" name="Rectangle 25"/>
          <p:cNvSpPr>
            <a:spLocks noChangeArrowheads="1"/>
          </p:cNvSpPr>
          <p:nvPr userDrawn="1"/>
        </p:nvSpPr>
        <p:spPr bwMode="auto">
          <a:xfrm>
            <a:off x="0" y="0"/>
            <a:ext cx="38404800" cy="32918400"/>
          </a:xfrm>
          <a:prstGeom prst="rect">
            <a:avLst/>
          </a:prstGeom>
          <a:noFill/>
          <a:ln w="3175">
            <a:solidFill>
              <a:schemeClr val="tx2"/>
            </a:solidFill>
            <a:miter lim="800000"/>
            <a:headEnd/>
            <a:tailEnd/>
          </a:ln>
          <a:effectLst/>
        </p:spPr>
        <p:txBody>
          <a:bodyPr wrap="none" anchor="ctr"/>
          <a:lstStyle/>
          <a:p>
            <a:pPr>
              <a:defRPr/>
            </a:pPr>
            <a:endParaRPr lang="en-US">
              <a:ea typeface="+mn-ea"/>
              <a:cs typeface="+mn-cs"/>
            </a:endParaRPr>
          </a:p>
        </p:txBody>
      </p:sp>
      <p:sp>
        <p:nvSpPr>
          <p:cNvPr id="86050" name="Rectangle 34"/>
          <p:cNvSpPr>
            <a:spLocks noChangeArrowheads="1"/>
          </p:cNvSpPr>
          <p:nvPr userDrawn="1"/>
        </p:nvSpPr>
        <p:spPr bwMode="auto">
          <a:xfrm>
            <a:off x="19488547" y="5638800"/>
            <a:ext cx="18035588"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600">
          <a:solidFill>
            <a:srgbClr val="FFFFFF"/>
          </a:solidFill>
          <a:latin typeface="+mj-lt"/>
          <a:ea typeface="ＭＳ Ｐゴシック" charset="-128"/>
          <a:cs typeface="ＭＳ Ｐゴシック" charset="-128"/>
        </a:defRPr>
      </a:lvl1pPr>
      <a:lvl2pPr algn="ctr" rtl="0" eaLnBrk="0" fontAlgn="base" hangingPunct="0">
        <a:spcBef>
          <a:spcPct val="0"/>
        </a:spcBef>
        <a:spcAft>
          <a:spcPct val="0"/>
        </a:spcAft>
        <a:defRPr sz="8600">
          <a:solidFill>
            <a:srgbClr val="FFFFFF"/>
          </a:solidFill>
          <a:latin typeface="Arial Black" charset="0"/>
          <a:ea typeface="ＭＳ Ｐゴシック" charset="-128"/>
          <a:cs typeface="ＭＳ Ｐゴシック" charset="-128"/>
        </a:defRPr>
      </a:lvl2pPr>
      <a:lvl3pPr algn="ctr" rtl="0" eaLnBrk="0" fontAlgn="base" hangingPunct="0">
        <a:spcBef>
          <a:spcPct val="0"/>
        </a:spcBef>
        <a:spcAft>
          <a:spcPct val="0"/>
        </a:spcAft>
        <a:defRPr sz="8600">
          <a:solidFill>
            <a:srgbClr val="FFFFFF"/>
          </a:solidFill>
          <a:latin typeface="Arial Black" charset="0"/>
          <a:ea typeface="ＭＳ Ｐゴシック" charset="-128"/>
          <a:cs typeface="ＭＳ Ｐゴシック" charset="-128"/>
        </a:defRPr>
      </a:lvl3pPr>
      <a:lvl4pPr algn="ctr" rtl="0" eaLnBrk="0" fontAlgn="base" hangingPunct="0">
        <a:spcBef>
          <a:spcPct val="0"/>
        </a:spcBef>
        <a:spcAft>
          <a:spcPct val="0"/>
        </a:spcAft>
        <a:defRPr sz="8600">
          <a:solidFill>
            <a:srgbClr val="FFFFFF"/>
          </a:solidFill>
          <a:latin typeface="Arial Black" charset="0"/>
          <a:ea typeface="ＭＳ Ｐゴシック" charset="-128"/>
          <a:cs typeface="ＭＳ Ｐゴシック" charset="-128"/>
        </a:defRPr>
      </a:lvl4pPr>
      <a:lvl5pPr algn="ctr" rtl="0" eaLnBrk="0" fontAlgn="base" hangingPunct="0">
        <a:spcBef>
          <a:spcPct val="0"/>
        </a:spcBef>
        <a:spcAft>
          <a:spcPct val="0"/>
        </a:spcAft>
        <a:defRPr sz="8600">
          <a:solidFill>
            <a:srgbClr val="FFFFFF"/>
          </a:solidFill>
          <a:latin typeface="Arial Black" charset="0"/>
          <a:ea typeface="ＭＳ Ｐゴシック" charset="-128"/>
          <a:cs typeface="ＭＳ Ｐゴシック" charset="-128"/>
        </a:defRPr>
      </a:lvl5pPr>
      <a:lvl6pPr marL="457200" algn="ctr" rtl="0" fontAlgn="base">
        <a:spcBef>
          <a:spcPct val="0"/>
        </a:spcBef>
        <a:spcAft>
          <a:spcPct val="0"/>
        </a:spcAft>
        <a:defRPr sz="8600">
          <a:solidFill>
            <a:srgbClr val="FFFFFF"/>
          </a:solidFill>
          <a:latin typeface="Arial Black" charset="0"/>
        </a:defRPr>
      </a:lvl6pPr>
      <a:lvl7pPr marL="914400" algn="ctr" rtl="0" fontAlgn="base">
        <a:spcBef>
          <a:spcPct val="0"/>
        </a:spcBef>
        <a:spcAft>
          <a:spcPct val="0"/>
        </a:spcAft>
        <a:defRPr sz="8600">
          <a:solidFill>
            <a:srgbClr val="FFFFFF"/>
          </a:solidFill>
          <a:latin typeface="Arial Black" charset="0"/>
        </a:defRPr>
      </a:lvl7pPr>
      <a:lvl8pPr marL="1371600" algn="ctr" rtl="0" fontAlgn="base">
        <a:spcBef>
          <a:spcPct val="0"/>
        </a:spcBef>
        <a:spcAft>
          <a:spcPct val="0"/>
        </a:spcAft>
        <a:defRPr sz="8600">
          <a:solidFill>
            <a:srgbClr val="FFFFFF"/>
          </a:solidFill>
          <a:latin typeface="Arial Black" charset="0"/>
        </a:defRPr>
      </a:lvl8pPr>
      <a:lvl9pPr marL="1828800" algn="ctr" rtl="0" fontAlgn="base">
        <a:spcBef>
          <a:spcPct val="0"/>
        </a:spcBef>
        <a:spcAft>
          <a:spcPct val="0"/>
        </a:spcAft>
        <a:defRPr sz="8600">
          <a:solidFill>
            <a:srgbClr val="FFFFFF"/>
          </a:solidFill>
          <a:latin typeface="Arial Black"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charset="-128"/>
        </a:defRPr>
      </a:lvl5pPr>
      <a:lvl6pPr marL="2514600" indent="-228600" algn="l" rtl="0" fontAlgn="base">
        <a:spcBef>
          <a:spcPct val="20000"/>
        </a:spcBef>
        <a:spcAft>
          <a:spcPct val="0"/>
        </a:spcAft>
        <a:buChar char="»"/>
        <a:defRPr sz="1900">
          <a:solidFill>
            <a:schemeClr val="tx1"/>
          </a:solidFill>
          <a:latin typeface="+mn-lt"/>
          <a:ea typeface="ＭＳ Ｐゴシック" charset="-128"/>
        </a:defRPr>
      </a:lvl6pPr>
      <a:lvl7pPr marL="2971800" indent="-228600" algn="l" rtl="0" fontAlgn="base">
        <a:spcBef>
          <a:spcPct val="20000"/>
        </a:spcBef>
        <a:spcAft>
          <a:spcPct val="0"/>
        </a:spcAft>
        <a:buChar char="»"/>
        <a:defRPr sz="1900">
          <a:solidFill>
            <a:schemeClr val="tx1"/>
          </a:solidFill>
          <a:latin typeface="+mn-lt"/>
          <a:ea typeface="ＭＳ Ｐゴシック" charset="-128"/>
        </a:defRPr>
      </a:lvl7pPr>
      <a:lvl8pPr marL="3429000" indent="-228600" algn="l" rtl="0" fontAlgn="base">
        <a:spcBef>
          <a:spcPct val="20000"/>
        </a:spcBef>
        <a:spcAft>
          <a:spcPct val="0"/>
        </a:spcAft>
        <a:buChar char="»"/>
        <a:defRPr sz="1900">
          <a:solidFill>
            <a:schemeClr val="tx1"/>
          </a:solidFill>
          <a:latin typeface="+mn-lt"/>
          <a:ea typeface="ＭＳ Ｐゴシック" charset="-128"/>
        </a:defRPr>
      </a:lvl8pPr>
      <a:lvl9pPr marL="3886200" indent="-228600" algn="l" rtl="0" fontAlgn="base">
        <a:spcBef>
          <a:spcPct val="20000"/>
        </a:spcBef>
        <a:spcAft>
          <a:spcPct val="0"/>
        </a:spcAft>
        <a:buChar char="»"/>
        <a:defRPr sz="19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384048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80227" name="Rectangle 3"/>
          <p:cNvSpPr>
            <a:spLocks noChangeArrowheads="1"/>
          </p:cNvSpPr>
          <p:nvPr userDrawn="1"/>
        </p:nvSpPr>
        <p:spPr bwMode="auto">
          <a:xfrm>
            <a:off x="607021" y="5638800"/>
            <a:ext cx="8727479"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80228" name="Rectangle 4"/>
          <p:cNvSpPr>
            <a:spLocks noChangeArrowheads="1"/>
          </p:cNvSpPr>
          <p:nvPr userDrawn="1"/>
        </p:nvSpPr>
        <p:spPr bwMode="auto">
          <a:xfrm>
            <a:off x="0" y="4800601"/>
            <a:ext cx="38404800" cy="130175"/>
          </a:xfrm>
          <a:prstGeom prst="rect">
            <a:avLst/>
          </a:prstGeom>
          <a:solidFill>
            <a:srgbClr val="660000"/>
          </a:solidFill>
          <a:ln w="9525">
            <a:noFill/>
            <a:miter lim="800000"/>
            <a:headEnd/>
            <a:tailEnd/>
          </a:ln>
          <a:effectLst/>
        </p:spPr>
        <p:txBody>
          <a:bodyPr wrap="none" anchor="ctr"/>
          <a:lstStyle/>
          <a:p>
            <a:pPr>
              <a:defRPr/>
            </a:pPr>
            <a:endParaRPr lang="en-US">
              <a:ea typeface="+mn-ea"/>
              <a:cs typeface="+mn-cs"/>
            </a:endParaRPr>
          </a:p>
        </p:txBody>
      </p:sp>
      <p:sp>
        <p:nvSpPr>
          <p:cNvPr id="180229" name="Text Box 5"/>
          <p:cNvSpPr txBox="1">
            <a:spLocks noChangeArrowheads="1"/>
          </p:cNvSpPr>
          <p:nvPr userDrawn="1"/>
        </p:nvSpPr>
        <p:spPr bwMode="auto">
          <a:xfrm>
            <a:off x="533400" y="32445326"/>
            <a:ext cx="2200275" cy="328101"/>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ea typeface="+mn-ea"/>
                <a:cs typeface="+mn-cs"/>
              </a:rPr>
              <a:t>POSTER TEMPLATE BY:</a:t>
            </a:r>
          </a:p>
          <a:p>
            <a:pPr eaLnBrk="0" hangingPunct="0">
              <a:lnSpc>
                <a:spcPct val="65000"/>
              </a:lnSpc>
              <a:spcBef>
                <a:spcPct val="50000"/>
              </a:spcBef>
              <a:defRPr/>
            </a:pPr>
            <a:r>
              <a:rPr lang="en-US" sz="1000" b="1">
                <a:solidFill>
                  <a:schemeClr val="bg2"/>
                </a:solidFill>
                <a:latin typeface="Arial" charset="0"/>
                <a:ea typeface="+mn-ea"/>
                <a:cs typeface="+mn-cs"/>
              </a:rPr>
              <a:t>www.PosterPresentations.com</a:t>
            </a:r>
          </a:p>
        </p:txBody>
      </p:sp>
      <p:sp>
        <p:nvSpPr>
          <p:cNvPr id="13318" name="Rectangle 6"/>
          <p:cNvSpPr>
            <a:spLocks noGrp="1" noChangeArrowheads="1"/>
          </p:cNvSpPr>
          <p:nvPr>
            <p:ph type="title"/>
          </p:nvPr>
        </p:nvSpPr>
        <p:spPr bwMode="auto">
          <a:xfrm>
            <a:off x="840384" y="1273176"/>
            <a:ext cx="36683751"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67" tIns="45624" rIns="91267" bIns="45624"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607021" y="5638800"/>
            <a:ext cx="8727479"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6408" tIns="456408" rIns="456408" bIns="456408" numCol="1" anchor="t" anchorCtr="0" compatLnSpc="1">
            <a:prstTxWarp prst="textNoShape">
              <a:avLst/>
            </a:prstTxWarp>
          </a:bodyPr>
          <a:lstStyle/>
          <a:p>
            <a:pPr lvl="0"/>
            <a:r>
              <a:rPr lang="en-US"/>
              <a:t>Click to edit Master text styles</a:t>
            </a:r>
          </a:p>
          <a:p>
            <a:pPr lvl="1"/>
            <a:r>
              <a:rPr lang="en-US"/>
              <a:t>Second level</a:t>
            </a:r>
          </a:p>
        </p:txBody>
      </p:sp>
      <p:sp>
        <p:nvSpPr>
          <p:cNvPr id="180232" name="Rectangle 8"/>
          <p:cNvSpPr>
            <a:spLocks noChangeArrowheads="1"/>
          </p:cNvSpPr>
          <p:nvPr userDrawn="1"/>
        </p:nvSpPr>
        <p:spPr bwMode="auto">
          <a:xfrm>
            <a:off x="0" y="0"/>
            <a:ext cx="38404800" cy="32918400"/>
          </a:xfrm>
          <a:prstGeom prst="rect">
            <a:avLst/>
          </a:prstGeom>
          <a:noFill/>
          <a:ln w="3175">
            <a:solidFill>
              <a:schemeClr val="tx2"/>
            </a:solidFill>
            <a:miter lim="800000"/>
            <a:headEnd/>
            <a:tailEnd/>
          </a:ln>
          <a:effectLst/>
        </p:spPr>
        <p:txBody>
          <a:bodyPr wrap="none" anchor="ctr"/>
          <a:lstStyle/>
          <a:p>
            <a:pPr>
              <a:defRPr/>
            </a:pPr>
            <a:endParaRPr lang="en-US">
              <a:ea typeface="+mn-ea"/>
              <a:cs typeface="+mn-cs"/>
            </a:endParaRPr>
          </a:p>
        </p:txBody>
      </p:sp>
      <p:sp>
        <p:nvSpPr>
          <p:cNvPr id="180233" name="Rectangle 9"/>
          <p:cNvSpPr>
            <a:spLocks noChangeArrowheads="1"/>
          </p:cNvSpPr>
          <p:nvPr userDrawn="1"/>
        </p:nvSpPr>
        <p:spPr bwMode="auto">
          <a:xfrm>
            <a:off x="10054034" y="5638800"/>
            <a:ext cx="18168938"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80235" name="Rectangle 11"/>
          <p:cNvSpPr>
            <a:spLocks noChangeArrowheads="1"/>
          </p:cNvSpPr>
          <p:nvPr userDrawn="1"/>
        </p:nvSpPr>
        <p:spPr bwMode="auto">
          <a:xfrm>
            <a:off x="28943896" y="5638800"/>
            <a:ext cx="8734425"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2pPr>
      <a:lvl3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3pPr>
      <a:lvl4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4pPr>
      <a:lvl5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5pPr>
      <a:lvl6pPr marL="457200" algn="ctr" rtl="0" fontAlgn="base">
        <a:spcBef>
          <a:spcPct val="0"/>
        </a:spcBef>
        <a:spcAft>
          <a:spcPct val="0"/>
        </a:spcAft>
        <a:defRPr sz="8600">
          <a:solidFill>
            <a:schemeClr val="tx2"/>
          </a:solidFill>
          <a:latin typeface="Arial Black" charset="0"/>
        </a:defRPr>
      </a:lvl6pPr>
      <a:lvl7pPr marL="914400" algn="ctr" rtl="0" fontAlgn="base">
        <a:spcBef>
          <a:spcPct val="0"/>
        </a:spcBef>
        <a:spcAft>
          <a:spcPct val="0"/>
        </a:spcAft>
        <a:defRPr sz="8600">
          <a:solidFill>
            <a:schemeClr val="tx2"/>
          </a:solidFill>
          <a:latin typeface="Arial Black" charset="0"/>
        </a:defRPr>
      </a:lvl7pPr>
      <a:lvl8pPr marL="1371600" algn="ctr" rtl="0" fontAlgn="base">
        <a:spcBef>
          <a:spcPct val="0"/>
        </a:spcBef>
        <a:spcAft>
          <a:spcPct val="0"/>
        </a:spcAft>
        <a:defRPr sz="8600">
          <a:solidFill>
            <a:schemeClr val="tx2"/>
          </a:solidFill>
          <a:latin typeface="Arial Black" charset="0"/>
        </a:defRPr>
      </a:lvl8pPr>
      <a:lvl9pPr marL="1828800" algn="ctr" rtl="0" fontAlgn="base">
        <a:spcBef>
          <a:spcPct val="0"/>
        </a:spcBef>
        <a:spcAft>
          <a:spcPct val="0"/>
        </a:spcAft>
        <a:defRPr sz="8600">
          <a:solidFill>
            <a:schemeClr val="tx2"/>
          </a:solidFill>
          <a:latin typeface="Arial Black"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charset="-128"/>
        </a:defRPr>
      </a:lvl5pPr>
      <a:lvl6pPr marL="2514600" indent="-228600" algn="l" rtl="0" fontAlgn="base">
        <a:spcBef>
          <a:spcPct val="20000"/>
        </a:spcBef>
        <a:spcAft>
          <a:spcPct val="0"/>
        </a:spcAft>
        <a:buChar char="»"/>
        <a:defRPr sz="1900">
          <a:solidFill>
            <a:schemeClr val="tx1"/>
          </a:solidFill>
          <a:latin typeface="+mn-lt"/>
          <a:ea typeface="ＭＳ Ｐゴシック" charset="-128"/>
        </a:defRPr>
      </a:lvl6pPr>
      <a:lvl7pPr marL="2971800" indent="-228600" algn="l" rtl="0" fontAlgn="base">
        <a:spcBef>
          <a:spcPct val="20000"/>
        </a:spcBef>
        <a:spcAft>
          <a:spcPct val="0"/>
        </a:spcAft>
        <a:buChar char="»"/>
        <a:defRPr sz="1900">
          <a:solidFill>
            <a:schemeClr val="tx1"/>
          </a:solidFill>
          <a:latin typeface="+mn-lt"/>
          <a:ea typeface="ＭＳ Ｐゴシック" charset="-128"/>
        </a:defRPr>
      </a:lvl7pPr>
      <a:lvl8pPr marL="3429000" indent="-228600" algn="l" rtl="0" fontAlgn="base">
        <a:spcBef>
          <a:spcPct val="20000"/>
        </a:spcBef>
        <a:spcAft>
          <a:spcPct val="0"/>
        </a:spcAft>
        <a:buChar char="»"/>
        <a:defRPr sz="1900">
          <a:solidFill>
            <a:schemeClr val="tx1"/>
          </a:solidFill>
          <a:latin typeface="+mn-lt"/>
          <a:ea typeface="ＭＳ Ｐゴシック" charset="-128"/>
        </a:defRPr>
      </a:lvl8pPr>
      <a:lvl9pPr marL="3886200" indent="-228600" algn="l" rtl="0" fontAlgn="base">
        <a:spcBef>
          <a:spcPct val="20000"/>
        </a:spcBef>
        <a:spcAft>
          <a:spcPct val="0"/>
        </a:spcAft>
        <a:buChar char="»"/>
        <a:defRPr sz="19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384048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81251" name="Rectangle 3"/>
          <p:cNvSpPr>
            <a:spLocks noChangeArrowheads="1"/>
          </p:cNvSpPr>
          <p:nvPr userDrawn="1"/>
        </p:nvSpPr>
        <p:spPr bwMode="auto">
          <a:xfrm>
            <a:off x="607021" y="5638800"/>
            <a:ext cx="370713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181252" name="Rectangle 4"/>
          <p:cNvSpPr>
            <a:spLocks noChangeArrowheads="1"/>
          </p:cNvSpPr>
          <p:nvPr userDrawn="1"/>
        </p:nvSpPr>
        <p:spPr bwMode="auto">
          <a:xfrm>
            <a:off x="0" y="4800601"/>
            <a:ext cx="38404800" cy="130175"/>
          </a:xfrm>
          <a:prstGeom prst="rect">
            <a:avLst/>
          </a:prstGeom>
          <a:solidFill>
            <a:srgbClr val="660000"/>
          </a:solidFill>
          <a:ln w="9525">
            <a:noFill/>
            <a:miter lim="800000"/>
            <a:headEnd/>
            <a:tailEnd/>
          </a:ln>
          <a:effectLst/>
        </p:spPr>
        <p:txBody>
          <a:bodyPr wrap="none" anchor="ctr"/>
          <a:lstStyle/>
          <a:p>
            <a:pPr>
              <a:defRPr/>
            </a:pPr>
            <a:endParaRPr lang="en-US">
              <a:ea typeface="+mn-ea"/>
              <a:cs typeface="+mn-cs"/>
            </a:endParaRPr>
          </a:p>
        </p:txBody>
      </p:sp>
      <p:sp>
        <p:nvSpPr>
          <p:cNvPr id="181253" name="Text Box 5"/>
          <p:cNvSpPr txBox="1">
            <a:spLocks noChangeArrowheads="1"/>
          </p:cNvSpPr>
          <p:nvPr userDrawn="1"/>
        </p:nvSpPr>
        <p:spPr bwMode="auto">
          <a:xfrm>
            <a:off x="533400" y="32445326"/>
            <a:ext cx="2200275" cy="328101"/>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ea typeface="+mn-ea"/>
                <a:cs typeface="+mn-cs"/>
              </a:rPr>
              <a:t>POSTER TEMPLATE BY:</a:t>
            </a:r>
          </a:p>
          <a:p>
            <a:pPr eaLnBrk="0" hangingPunct="0">
              <a:lnSpc>
                <a:spcPct val="65000"/>
              </a:lnSpc>
              <a:spcBef>
                <a:spcPct val="50000"/>
              </a:spcBef>
              <a:defRPr/>
            </a:pPr>
            <a:r>
              <a:rPr lang="en-US" sz="1000" b="1">
                <a:solidFill>
                  <a:schemeClr val="bg2"/>
                </a:solidFill>
                <a:latin typeface="Arial" charset="0"/>
                <a:ea typeface="+mn-ea"/>
                <a:cs typeface="+mn-cs"/>
              </a:rPr>
              <a:t>www.PosterPresentations.com</a:t>
            </a:r>
          </a:p>
        </p:txBody>
      </p:sp>
      <p:sp>
        <p:nvSpPr>
          <p:cNvPr id="25606" name="Rectangle 6"/>
          <p:cNvSpPr>
            <a:spLocks noGrp="1" noChangeArrowheads="1"/>
          </p:cNvSpPr>
          <p:nvPr>
            <p:ph type="title"/>
          </p:nvPr>
        </p:nvSpPr>
        <p:spPr bwMode="auto">
          <a:xfrm>
            <a:off x="840384" y="1273176"/>
            <a:ext cx="36683751"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67" tIns="45624" rIns="91267" bIns="45624" numCol="1" anchor="ctr" anchorCtr="0" compatLnSpc="1">
            <a:prstTxWarp prst="textNoShape">
              <a:avLst/>
            </a:prstTxWarp>
          </a:bodyPr>
          <a:lstStyle/>
          <a:p>
            <a:pPr lvl="0"/>
            <a:r>
              <a:rPr lang="en-US"/>
              <a:t>Click to edit Master title style</a:t>
            </a:r>
          </a:p>
        </p:txBody>
      </p:sp>
      <p:sp>
        <p:nvSpPr>
          <p:cNvPr id="25607" name="Rectangle 7"/>
          <p:cNvSpPr>
            <a:spLocks noGrp="1" noChangeArrowheads="1"/>
          </p:cNvSpPr>
          <p:nvPr>
            <p:ph type="body" idx="1"/>
          </p:nvPr>
        </p:nvSpPr>
        <p:spPr bwMode="auto">
          <a:xfrm>
            <a:off x="607021" y="5638800"/>
            <a:ext cx="36917114"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56408" tIns="456408" rIns="456408" bIns="456408" numCol="1" anchor="t" anchorCtr="0" compatLnSpc="1">
            <a:prstTxWarp prst="textNoShape">
              <a:avLst/>
            </a:prstTxWarp>
          </a:bodyPr>
          <a:lstStyle/>
          <a:p>
            <a:pPr lvl="0"/>
            <a:r>
              <a:rPr lang="en-US"/>
              <a:t>Click to edit Master text styles</a:t>
            </a:r>
          </a:p>
          <a:p>
            <a:pPr lvl="1"/>
            <a:r>
              <a:rPr lang="en-US"/>
              <a:t>Second level</a:t>
            </a:r>
          </a:p>
        </p:txBody>
      </p:sp>
      <p:sp>
        <p:nvSpPr>
          <p:cNvPr id="181256" name="Rectangle 8"/>
          <p:cNvSpPr>
            <a:spLocks noChangeArrowheads="1"/>
          </p:cNvSpPr>
          <p:nvPr userDrawn="1"/>
        </p:nvSpPr>
        <p:spPr bwMode="auto">
          <a:xfrm>
            <a:off x="0" y="0"/>
            <a:ext cx="38404800" cy="32918400"/>
          </a:xfrm>
          <a:prstGeom prst="rect">
            <a:avLst/>
          </a:prstGeom>
          <a:noFill/>
          <a:ln w="3175">
            <a:solidFill>
              <a:schemeClr val="tx2"/>
            </a:solidFill>
            <a:miter lim="800000"/>
            <a:headEnd/>
            <a:tailEnd/>
          </a:ln>
          <a:effectLst/>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2pPr>
      <a:lvl3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3pPr>
      <a:lvl4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4pPr>
      <a:lvl5pPr algn="ctr" rtl="0" eaLnBrk="0" fontAlgn="base" hangingPunct="0">
        <a:spcBef>
          <a:spcPct val="0"/>
        </a:spcBef>
        <a:spcAft>
          <a:spcPct val="0"/>
        </a:spcAft>
        <a:defRPr sz="8600">
          <a:solidFill>
            <a:schemeClr val="tx2"/>
          </a:solidFill>
          <a:latin typeface="Arial Black" charset="0"/>
          <a:ea typeface="ＭＳ Ｐゴシック" charset="-128"/>
          <a:cs typeface="ＭＳ Ｐゴシック" charset="-128"/>
        </a:defRPr>
      </a:lvl5pPr>
      <a:lvl6pPr marL="457200" algn="ctr" rtl="0" fontAlgn="base">
        <a:spcBef>
          <a:spcPct val="0"/>
        </a:spcBef>
        <a:spcAft>
          <a:spcPct val="0"/>
        </a:spcAft>
        <a:defRPr sz="8600">
          <a:solidFill>
            <a:schemeClr val="tx2"/>
          </a:solidFill>
          <a:latin typeface="Arial Black" charset="0"/>
        </a:defRPr>
      </a:lvl6pPr>
      <a:lvl7pPr marL="914400" algn="ctr" rtl="0" fontAlgn="base">
        <a:spcBef>
          <a:spcPct val="0"/>
        </a:spcBef>
        <a:spcAft>
          <a:spcPct val="0"/>
        </a:spcAft>
        <a:defRPr sz="8600">
          <a:solidFill>
            <a:schemeClr val="tx2"/>
          </a:solidFill>
          <a:latin typeface="Arial Black" charset="0"/>
        </a:defRPr>
      </a:lvl7pPr>
      <a:lvl8pPr marL="1371600" algn="ctr" rtl="0" fontAlgn="base">
        <a:spcBef>
          <a:spcPct val="0"/>
        </a:spcBef>
        <a:spcAft>
          <a:spcPct val="0"/>
        </a:spcAft>
        <a:defRPr sz="8600">
          <a:solidFill>
            <a:schemeClr val="tx2"/>
          </a:solidFill>
          <a:latin typeface="Arial Black" charset="0"/>
        </a:defRPr>
      </a:lvl8pPr>
      <a:lvl9pPr marL="1828800" algn="ctr" rtl="0" fontAlgn="base">
        <a:spcBef>
          <a:spcPct val="0"/>
        </a:spcBef>
        <a:spcAft>
          <a:spcPct val="0"/>
        </a:spcAft>
        <a:defRPr sz="8600">
          <a:solidFill>
            <a:schemeClr val="tx2"/>
          </a:solidFill>
          <a:latin typeface="Arial Black"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charset="-128"/>
        </a:defRPr>
      </a:lvl5pPr>
      <a:lvl6pPr marL="2514600" indent="-228600" algn="l" rtl="0" fontAlgn="base">
        <a:spcBef>
          <a:spcPct val="20000"/>
        </a:spcBef>
        <a:spcAft>
          <a:spcPct val="0"/>
        </a:spcAft>
        <a:buChar char="»"/>
        <a:defRPr sz="1900">
          <a:solidFill>
            <a:schemeClr val="tx1"/>
          </a:solidFill>
          <a:latin typeface="+mn-lt"/>
          <a:ea typeface="ＭＳ Ｐゴシック" charset="-128"/>
        </a:defRPr>
      </a:lvl6pPr>
      <a:lvl7pPr marL="2971800" indent="-228600" algn="l" rtl="0" fontAlgn="base">
        <a:spcBef>
          <a:spcPct val="20000"/>
        </a:spcBef>
        <a:spcAft>
          <a:spcPct val="0"/>
        </a:spcAft>
        <a:buChar char="»"/>
        <a:defRPr sz="1900">
          <a:solidFill>
            <a:schemeClr val="tx1"/>
          </a:solidFill>
          <a:latin typeface="+mn-lt"/>
          <a:ea typeface="ＭＳ Ｐゴシック" charset="-128"/>
        </a:defRPr>
      </a:lvl7pPr>
      <a:lvl8pPr marL="3429000" indent="-228600" algn="l" rtl="0" fontAlgn="base">
        <a:spcBef>
          <a:spcPct val="20000"/>
        </a:spcBef>
        <a:spcAft>
          <a:spcPct val="0"/>
        </a:spcAft>
        <a:buChar char="»"/>
        <a:defRPr sz="1900">
          <a:solidFill>
            <a:schemeClr val="tx1"/>
          </a:solidFill>
          <a:latin typeface="+mn-lt"/>
          <a:ea typeface="ＭＳ Ｐゴシック" charset="-128"/>
        </a:defRPr>
      </a:lvl8pPr>
      <a:lvl9pPr marL="3886200" indent="-228600" algn="l" rtl="0" fontAlgn="base">
        <a:spcBef>
          <a:spcPct val="20000"/>
        </a:spcBef>
        <a:spcAft>
          <a:spcPct val="0"/>
        </a:spcAft>
        <a:buChar char="»"/>
        <a:defRPr sz="19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e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28296770" y="21416858"/>
            <a:ext cx="5372892" cy="3657600"/>
            <a:chOff x="1940623" y="595726"/>
            <a:chExt cx="5372892" cy="3657600"/>
          </a:xfrm>
        </p:grpSpPr>
        <p:pic>
          <p:nvPicPr>
            <p:cNvPr id="106" name="Picture 105" descr="Cldadjfdbks_parsed_f_process_dots.png"/>
            <p:cNvPicPr>
              <a:picLocks noChangeAspect="1"/>
            </p:cNvPicPr>
            <p:nvPr/>
          </p:nvPicPr>
          <p:blipFill rotWithShape="1">
            <a:blip r:embed="rId3" cstate="print">
              <a:extLst>
                <a:ext uri="{28A0092B-C50C-407E-A947-70E740481C1C}">
                  <a14:useLocalDpi xmlns:a14="http://schemas.microsoft.com/office/drawing/2010/main" val="0"/>
                </a:ext>
              </a:extLst>
            </a:blip>
            <a:srcRect l="6998" r="47227" b="52262"/>
            <a:stretch/>
          </p:blipFill>
          <p:spPr>
            <a:xfrm>
              <a:off x="1940623" y="595726"/>
              <a:ext cx="5262755" cy="3657600"/>
            </a:xfrm>
            <a:prstGeom prst="rect">
              <a:avLst/>
            </a:prstGeom>
          </p:spPr>
        </p:pic>
        <p:sp>
          <p:nvSpPr>
            <p:cNvPr id="107" name="TextBox 106"/>
            <p:cNvSpPr txBox="1"/>
            <p:nvPr/>
          </p:nvSpPr>
          <p:spPr>
            <a:xfrm>
              <a:off x="2933591" y="3853822"/>
              <a:ext cx="4379924" cy="338554"/>
            </a:xfrm>
            <a:prstGeom prst="rect">
              <a:avLst/>
            </a:prstGeom>
            <a:solidFill>
              <a:srgbClr val="FFFFFF"/>
            </a:solidFill>
            <a:ln>
              <a:solidFill>
                <a:srgbClr val="FFFFFF"/>
              </a:solidFill>
            </a:ln>
          </p:spPr>
          <p:txBody>
            <a:bodyPr wrap="square" rtlCol="0">
              <a:spAutoFit/>
            </a:bodyPr>
            <a:lstStyle/>
            <a:p>
              <a:r>
                <a:rPr lang="en-US" sz="1600" dirty="0" smtClean="0"/>
                <a:t>Total    	 Amount   	      Altitude       Optical Depth</a:t>
              </a:r>
              <a:endParaRPr lang="en-US" sz="1600" dirty="0"/>
            </a:p>
          </p:txBody>
        </p:sp>
      </p:grpSp>
      <p:grpSp>
        <p:nvGrpSpPr>
          <p:cNvPr id="18" name="Group 17"/>
          <p:cNvGrpSpPr/>
          <p:nvPr/>
        </p:nvGrpSpPr>
        <p:grpSpPr>
          <a:xfrm>
            <a:off x="29724804" y="6653157"/>
            <a:ext cx="7787612" cy="6926635"/>
            <a:chOff x="28223254" y="7016984"/>
            <a:chExt cx="7787612" cy="6926635"/>
          </a:xfrm>
        </p:grpSpPr>
        <p:grpSp>
          <p:nvGrpSpPr>
            <p:cNvPr id="16" name="Group 15"/>
            <p:cNvGrpSpPr/>
            <p:nvPr/>
          </p:nvGrpSpPr>
          <p:grpSpPr>
            <a:xfrm>
              <a:off x="28296770" y="9234034"/>
              <a:ext cx="7694854" cy="4709585"/>
              <a:chOff x="29737269" y="6404023"/>
              <a:chExt cx="7694854" cy="4709585"/>
            </a:xfrm>
          </p:grpSpPr>
          <p:grpSp>
            <p:nvGrpSpPr>
              <p:cNvPr id="14" name="Group 13"/>
              <p:cNvGrpSpPr/>
              <p:nvPr/>
            </p:nvGrpSpPr>
            <p:grpSpPr>
              <a:xfrm>
                <a:off x="33203358" y="6404023"/>
                <a:ext cx="4228765" cy="4709585"/>
                <a:chOff x="21474167" y="6588144"/>
                <a:chExt cx="4228765" cy="4709585"/>
              </a:xfrm>
            </p:grpSpPr>
            <p:pic>
              <p:nvPicPr>
                <p:cNvPr id="112" name="Picture 111" descr="sstClimAerosol_SWcld_fP2_rev.png"/>
                <p:cNvPicPr>
                  <a:picLocks noChangeAspect="1"/>
                </p:cNvPicPr>
                <p:nvPr/>
              </p:nvPicPr>
              <p:blipFill rotWithShape="1">
                <a:blip r:embed="rId4">
                  <a:extLst>
                    <a:ext uri="{28A0092B-C50C-407E-A947-70E740481C1C}">
                      <a14:useLocalDpi xmlns:a14="http://schemas.microsoft.com/office/drawing/2010/main" val="0"/>
                    </a:ext>
                  </a:extLst>
                </a:blip>
                <a:srcRect l="72252" t="11538" r="1" b="63147"/>
                <a:stretch/>
              </p:blipFill>
              <p:spPr>
                <a:xfrm>
                  <a:off x="21474167" y="6588144"/>
                  <a:ext cx="4228765" cy="2571089"/>
                </a:xfrm>
                <a:prstGeom prst="rect">
                  <a:avLst/>
                </a:prstGeom>
              </p:spPr>
            </p:pic>
            <p:pic>
              <p:nvPicPr>
                <p:cNvPr id="113" name="Picture 112" descr="sstClimAerosol_SWcld_fP2_rev.png"/>
                <p:cNvPicPr>
                  <a:picLocks noChangeAspect="1"/>
                </p:cNvPicPr>
                <p:nvPr/>
              </p:nvPicPr>
              <p:blipFill rotWithShape="1">
                <a:blip r:embed="rId4">
                  <a:extLst>
                    <a:ext uri="{28A0092B-C50C-407E-A947-70E740481C1C}">
                      <a14:useLocalDpi xmlns:a14="http://schemas.microsoft.com/office/drawing/2010/main" val="0"/>
                    </a:ext>
                  </a:extLst>
                </a:blip>
                <a:srcRect l="72252" t="59413" r="1" b="18287"/>
                <a:stretch/>
              </p:blipFill>
              <p:spPr>
                <a:xfrm>
                  <a:off x="21474167" y="9032856"/>
                  <a:ext cx="4228765" cy="2264873"/>
                </a:xfrm>
                <a:prstGeom prst="rect">
                  <a:avLst/>
                </a:prstGeom>
              </p:spPr>
            </p:pic>
          </p:grpSp>
          <p:grpSp>
            <p:nvGrpSpPr>
              <p:cNvPr id="15" name="Group 14"/>
              <p:cNvGrpSpPr/>
              <p:nvPr/>
            </p:nvGrpSpPr>
            <p:grpSpPr>
              <a:xfrm>
                <a:off x="29737269" y="6449223"/>
                <a:ext cx="3408035" cy="4629992"/>
                <a:chOff x="25760658" y="6588144"/>
                <a:chExt cx="3408035" cy="4629992"/>
              </a:xfrm>
            </p:grpSpPr>
            <p:pic>
              <p:nvPicPr>
                <p:cNvPr id="7" name="Picture 6" descr="sstClimAerosol_SWcld_fP2_rev.png"/>
                <p:cNvPicPr>
                  <a:picLocks noChangeAspect="1"/>
                </p:cNvPicPr>
                <p:nvPr/>
              </p:nvPicPr>
              <p:blipFill rotWithShape="1">
                <a:blip r:embed="rId4">
                  <a:extLst>
                    <a:ext uri="{28A0092B-C50C-407E-A947-70E740481C1C}">
                      <a14:useLocalDpi xmlns:a14="http://schemas.microsoft.com/office/drawing/2010/main" val="0"/>
                    </a:ext>
                  </a:extLst>
                </a:blip>
                <a:srcRect l="27332" t="11538" r="50305" b="62890"/>
                <a:stretch/>
              </p:blipFill>
              <p:spPr>
                <a:xfrm>
                  <a:off x="25760658" y="6588144"/>
                  <a:ext cx="3408035" cy="2597112"/>
                </a:xfrm>
                <a:prstGeom prst="rect">
                  <a:avLst/>
                </a:prstGeom>
              </p:spPr>
            </p:pic>
            <p:pic>
              <p:nvPicPr>
                <p:cNvPr id="115" name="Picture 114" descr="sstClimAerosol_SWcld_fP2_rev.png"/>
                <p:cNvPicPr>
                  <a:picLocks noChangeAspect="1"/>
                </p:cNvPicPr>
                <p:nvPr/>
              </p:nvPicPr>
              <p:blipFill rotWithShape="1">
                <a:blip r:embed="rId4">
                  <a:extLst>
                    <a:ext uri="{28A0092B-C50C-407E-A947-70E740481C1C}">
                      <a14:useLocalDpi xmlns:a14="http://schemas.microsoft.com/office/drawing/2010/main" val="0"/>
                    </a:ext>
                  </a:extLst>
                </a:blip>
                <a:srcRect l="27332" t="59968" r="50305" b="18622"/>
                <a:stretch/>
              </p:blipFill>
              <p:spPr>
                <a:xfrm>
                  <a:off x="25760658" y="9043781"/>
                  <a:ext cx="3408035" cy="2174355"/>
                </a:xfrm>
                <a:prstGeom prst="rect">
                  <a:avLst/>
                </a:prstGeom>
              </p:spPr>
            </p:pic>
          </p:grpSp>
        </p:grpSp>
        <p:grpSp>
          <p:nvGrpSpPr>
            <p:cNvPr id="17" name="Group 16"/>
            <p:cNvGrpSpPr/>
            <p:nvPr/>
          </p:nvGrpSpPr>
          <p:grpSpPr>
            <a:xfrm>
              <a:off x="28223254" y="7016984"/>
              <a:ext cx="7787612" cy="2589364"/>
              <a:chOff x="21934038" y="6435745"/>
              <a:chExt cx="7787612" cy="2589364"/>
            </a:xfrm>
          </p:grpSpPr>
          <p:pic>
            <p:nvPicPr>
              <p:cNvPr id="5" name="Picture 4" descr="sstClimAerosol_LWcld_fP2_rev.png"/>
              <p:cNvPicPr>
                <a:picLocks noChangeAspect="1"/>
              </p:cNvPicPr>
              <p:nvPr/>
            </p:nvPicPr>
            <p:blipFill rotWithShape="1">
              <a:blip r:embed="rId5">
                <a:extLst>
                  <a:ext uri="{28A0092B-C50C-407E-A947-70E740481C1C}">
                    <a14:useLocalDpi xmlns:a14="http://schemas.microsoft.com/office/drawing/2010/main" val="0"/>
                  </a:ext>
                </a:extLst>
              </a:blip>
              <a:srcRect l="27292" t="11059" r="50343" b="63635"/>
              <a:stretch/>
            </p:blipFill>
            <p:spPr>
              <a:xfrm>
                <a:off x="21934038" y="6454987"/>
                <a:ext cx="3408470" cy="2570122"/>
              </a:xfrm>
              <a:prstGeom prst="rect">
                <a:avLst/>
              </a:prstGeom>
            </p:spPr>
          </p:pic>
          <p:pic>
            <p:nvPicPr>
              <p:cNvPr id="111" name="Picture 110" descr="sstClimAerosol_LWcld_fP2_rev.png"/>
              <p:cNvPicPr>
                <a:picLocks noChangeAspect="1"/>
              </p:cNvPicPr>
              <p:nvPr/>
            </p:nvPicPr>
            <p:blipFill rotWithShape="1">
              <a:blip r:embed="rId5">
                <a:extLst>
                  <a:ext uri="{28A0092B-C50C-407E-A947-70E740481C1C}">
                    <a14:useLocalDpi xmlns:a14="http://schemas.microsoft.com/office/drawing/2010/main" val="0"/>
                  </a:ext>
                </a:extLst>
              </a:blip>
              <a:srcRect l="71745" t="11059" b="63635"/>
              <a:stretch/>
            </p:blipFill>
            <p:spPr>
              <a:xfrm>
                <a:off x="25415589" y="6435745"/>
                <a:ext cx="4306061" cy="2570122"/>
              </a:xfrm>
              <a:prstGeom prst="rect">
                <a:avLst/>
              </a:prstGeom>
            </p:spPr>
          </p:pic>
        </p:grpSp>
      </p:grpSp>
      <p:sp>
        <p:nvSpPr>
          <p:cNvPr id="19" name="TextBox 18"/>
          <p:cNvSpPr txBox="1"/>
          <p:nvPr/>
        </p:nvSpPr>
        <p:spPr>
          <a:xfrm>
            <a:off x="28030489" y="7466014"/>
            <a:ext cx="1896153" cy="984885"/>
          </a:xfrm>
          <a:prstGeom prst="rect">
            <a:avLst/>
          </a:prstGeom>
          <a:noFill/>
        </p:spPr>
        <p:txBody>
          <a:bodyPr wrap="none" rtlCol="0">
            <a:spAutoFit/>
          </a:bodyPr>
          <a:lstStyle/>
          <a:p>
            <a:pPr algn="ctr"/>
            <a:r>
              <a:rPr lang="en-US" dirty="0" smtClean="0">
                <a:solidFill>
                  <a:srgbClr val="FF0000"/>
                </a:solidFill>
              </a:rPr>
              <a:t>Longwave</a:t>
            </a:r>
            <a:r>
              <a:rPr lang="en-US" dirty="0" smtClean="0"/>
              <a:t/>
            </a:r>
            <a:br>
              <a:rPr lang="en-US" dirty="0" smtClean="0"/>
            </a:br>
            <a:r>
              <a:rPr lang="en-US" b="1" dirty="0" smtClean="0"/>
              <a:t>High</a:t>
            </a:r>
            <a:r>
              <a:rPr lang="en-US" dirty="0" smtClean="0"/>
              <a:t> Clouds</a:t>
            </a:r>
            <a:endParaRPr lang="en-US" dirty="0"/>
          </a:p>
        </p:txBody>
      </p:sp>
      <p:sp>
        <p:nvSpPr>
          <p:cNvPr id="124" name="TextBox 123"/>
          <p:cNvSpPr txBox="1"/>
          <p:nvPr/>
        </p:nvSpPr>
        <p:spPr>
          <a:xfrm>
            <a:off x="28101949" y="9677318"/>
            <a:ext cx="1896153" cy="984885"/>
          </a:xfrm>
          <a:prstGeom prst="rect">
            <a:avLst/>
          </a:prstGeom>
          <a:noFill/>
        </p:spPr>
        <p:txBody>
          <a:bodyPr wrap="none" rtlCol="0">
            <a:spAutoFit/>
          </a:bodyPr>
          <a:lstStyle/>
          <a:p>
            <a:pPr algn="ctr"/>
            <a:r>
              <a:rPr lang="en-US" dirty="0" smtClean="0">
                <a:solidFill>
                  <a:srgbClr val="0000FF"/>
                </a:solidFill>
              </a:rPr>
              <a:t>Shortwave</a:t>
            </a:r>
            <a:r>
              <a:rPr lang="en-US" dirty="0" smtClean="0"/>
              <a:t/>
            </a:r>
            <a:br>
              <a:rPr lang="en-US" dirty="0" smtClean="0"/>
            </a:br>
            <a:r>
              <a:rPr lang="en-US" b="1" dirty="0" smtClean="0"/>
              <a:t>High</a:t>
            </a:r>
            <a:r>
              <a:rPr lang="en-US" dirty="0" smtClean="0"/>
              <a:t> Clouds</a:t>
            </a:r>
            <a:endParaRPr lang="en-US" dirty="0"/>
          </a:p>
        </p:txBody>
      </p:sp>
      <p:sp>
        <p:nvSpPr>
          <p:cNvPr id="125" name="TextBox 124"/>
          <p:cNvSpPr txBox="1"/>
          <p:nvPr/>
        </p:nvSpPr>
        <p:spPr>
          <a:xfrm>
            <a:off x="28101858" y="11830894"/>
            <a:ext cx="1828602" cy="984885"/>
          </a:xfrm>
          <a:prstGeom prst="rect">
            <a:avLst/>
          </a:prstGeom>
          <a:noFill/>
        </p:spPr>
        <p:txBody>
          <a:bodyPr wrap="none" rtlCol="0">
            <a:spAutoFit/>
          </a:bodyPr>
          <a:lstStyle/>
          <a:p>
            <a:pPr algn="ctr"/>
            <a:r>
              <a:rPr lang="en-US" dirty="0" smtClean="0">
                <a:solidFill>
                  <a:srgbClr val="0000FF"/>
                </a:solidFill>
              </a:rPr>
              <a:t>Shortwave</a:t>
            </a:r>
            <a:r>
              <a:rPr lang="en-US" dirty="0" smtClean="0"/>
              <a:t/>
            </a:r>
            <a:br>
              <a:rPr lang="en-US" dirty="0" smtClean="0"/>
            </a:br>
            <a:r>
              <a:rPr lang="en-US" b="1" dirty="0" smtClean="0"/>
              <a:t>Low</a:t>
            </a:r>
            <a:r>
              <a:rPr lang="en-US" dirty="0" smtClean="0"/>
              <a:t> Clouds</a:t>
            </a:r>
            <a:endParaRPr lang="en-US" dirty="0"/>
          </a:p>
        </p:txBody>
      </p:sp>
      <p:grpSp>
        <p:nvGrpSpPr>
          <p:cNvPr id="4" name="Group 3"/>
          <p:cNvGrpSpPr/>
          <p:nvPr/>
        </p:nvGrpSpPr>
        <p:grpSpPr>
          <a:xfrm>
            <a:off x="29847097" y="15180810"/>
            <a:ext cx="3675303" cy="6858000"/>
            <a:chOff x="29847097" y="14633802"/>
            <a:chExt cx="3675303" cy="6858000"/>
          </a:xfrm>
        </p:grpSpPr>
        <p:pic>
          <p:nvPicPr>
            <p:cNvPr id="100" name="Picture 99" descr="ctot_ctp_tau_anoms_MMM_v4.png"/>
            <p:cNvPicPr>
              <a:picLocks noChangeAspect="1"/>
            </p:cNvPicPr>
            <p:nvPr/>
          </p:nvPicPr>
          <p:blipFill rotWithShape="1">
            <a:blip r:embed="rId6" cstate="print">
              <a:extLst>
                <a:ext uri="{28A0092B-C50C-407E-A947-70E740481C1C}">
                  <a14:useLocalDpi xmlns:a14="http://schemas.microsoft.com/office/drawing/2010/main" val="0"/>
                </a:ext>
              </a:extLst>
            </a:blip>
            <a:srcRect l="9193" r="55093"/>
            <a:stretch/>
          </p:blipFill>
          <p:spPr>
            <a:xfrm>
              <a:off x="29847097" y="14633802"/>
              <a:ext cx="3675303" cy="6858000"/>
            </a:xfrm>
            <a:prstGeom prst="rect">
              <a:avLst/>
            </a:prstGeom>
            <a:noFill/>
            <a:ln>
              <a:noFill/>
            </a:ln>
          </p:spPr>
        </p:pic>
        <p:sp>
          <p:nvSpPr>
            <p:cNvPr id="101" name="TextBox 100"/>
            <p:cNvSpPr txBox="1"/>
            <p:nvPr/>
          </p:nvSpPr>
          <p:spPr>
            <a:xfrm>
              <a:off x="30303302" y="18890617"/>
              <a:ext cx="2286000" cy="446276"/>
            </a:xfrm>
            <a:prstGeom prst="rect">
              <a:avLst/>
            </a:prstGeom>
            <a:solidFill>
              <a:srgbClr val="FFFFFF"/>
            </a:solidFill>
          </p:spPr>
          <p:txBody>
            <a:bodyPr wrap="square" rtlCol="0">
              <a:spAutoFit/>
            </a:bodyPr>
            <a:lstStyle/>
            <a:p>
              <a:pPr algn="ctr"/>
              <a:r>
                <a:rPr lang="en-US" sz="700" dirty="0" smtClean="0">
                  <a:solidFill>
                    <a:srgbClr val="000000"/>
                  </a:solidFill>
                </a:rPr>
                <a:t> </a:t>
              </a:r>
              <a:r>
                <a:rPr lang="en-US" sz="100" dirty="0" smtClean="0">
                  <a:solidFill>
                    <a:srgbClr val="000000"/>
                  </a:solidFill>
                </a:rPr>
                <a:t> </a:t>
              </a:r>
              <a:endParaRPr lang="en-US" sz="700" dirty="0" smtClean="0">
                <a:solidFill>
                  <a:srgbClr val="000000"/>
                </a:solidFill>
              </a:endParaRPr>
            </a:p>
            <a:p>
              <a:pPr algn="ctr"/>
              <a:r>
                <a:rPr lang="en-US" sz="1600" dirty="0" err="1" smtClean="0">
                  <a:solidFill>
                    <a:srgbClr val="000000"/>
                  </a:solidFill>
                </a:rPr>
                <a:t>Δ</a:t>
              </a:r>
              <a:r>
                <a:rPr lang="en-US" sz="1600" dirty="0" smtClean="0">
                  <a:solidFill>
                    <a:srgbClr val="000000"/>
                  </a:solidFill>
                </a:rPr>
                <a:t> Optical Depth: -4 %</a:t>
              </a:r>
              <a:endParaRPr lang="en-US" sz="1600" baseline="30000" dirty="0">
                <a:solidFill>
                  <a:srgbClr val="000000"/>
                </a:solidFill>
              </a:endParaRPr>
            </a:p>
          </p:txBody>
        </p:sp>
        <p:sp>
          <p:nvSpPr>
            <p:cNvPr id="102" name="TextBox 101"/>
            <p:cNvSpPr txBox="1"/>
            <p:nvPr/>
          </p:nvSpPr>
          <p:spPr>
            <a:xfrm>
              <a:off x="30084548" y="14921583"/>
              <a:ext cx="2819400" cy="338554"/>
            </a:xfrm>
            <a:prstGeom prst="rect">
              <a:avLst/>
            </a:prstGeom>
            <a:solidFill>
              <a:srgbClr val="FFFFFF"/>
            </a:solidFill>
          </p:spPr>
          <p:txBody>
            <a:bodyPr wrap="square" rtlCol="0">
              <a:spAutoFit/>
            </a:bodyPr>
            <a:lstStyle/>
            <a:p>
              <a:pPr algn="ctr"/>
              <a:r>
                <a:rPr lang="en-US" sz="1600" dirty="0" smtClean="0">
                  <a:solidFill>
                    <a:srgbClr val="000000"/>
                  </a:solidFill>
                </a:rPr>
                <a:t>Δ Total Cloud Frac.: -0.50 %</a:t>
              </a:r>
              <a:endParaRPr lang="en-US" sz="1600" baseline="30000" dirty="0">
                <a:solidFill>
                  <a:srgbClr val="000000"/>
                </a:solidFill>
              </a:endParaRPr>
            </a:p>
          </p:txBody>
        </p:sp>
        <p:sp>
          <p:nvSpPr>
            <p:cNvPr id="103" name="TextBox 102"/>
            <p:cNvSpPr txBox="1"/>
            <p:nvPr/>
          </p:nvSpPr>
          <p:spPr>
            <a:xfrm>
              <a:off x="30313148" y="16843015"/>
              <a:ext cx="2286000" cy="430887"/>
            </a:xfrm>
            <a:prstGeom prst="rect">
              <a:avLst/>
            </a:prstGeom>
            <a:solidFill>
              <a:srgbClr val="FFFFFF"/>
            </a:solidFill>
          </p:spPr>
          <p:txBody>
            <a:bodyPr wrap="square" rtlCol="0">
              <a:spAutoFit/>
            </a:bodyPr>
            <a:lstStyle/>
            <a:p>
              <a:pPr algn="ctr"/>
              <a:r>
                <a:rPr lang="en-US" sz="900" baseline="-25000" dirty="0" smtClean="0">
                  <a:solidFill>
                    <a:srgbClr val="000000"/>
                  </a:solidFill>
                </a:rPr>
                <a:t> </a:t>
              </a:r>
            </a:p>
            <a:p>
              <a:pPr algn="ctr"/>
              <a:r>
                <a:rPr lang="en-US" sz="900" baseline="-25000" dirty="0" smtClean="0">
                  <a:solidFill>
                    <a:srgbClr val="000000"/>
                  </a:solidFill>
                </a:rPr>
                <a:t> </a:t>
              </a:r>
              <a:r>
                <a:rPr lang="en-US" sz="1600" dirty="0" smtClean="0">
                  <a:solidFill>
                    <a:srgbClr val="000000"/>
                  </a:solidFill>
                </a:rPr>
                <a:t>Δ CTP: -8.30 hPa</a:t>
              </a:r>
              <a:endParaRPr lang="en-US" sz="1600" baseline="30000" dirty="0">
                <a:solidFill>
                  <a:srgbClr val="000000"/>
                </a:solidFill>
              </a:endParaRPr>
            </a:p>
          </p:txBody>
        </p:sp>
      </p:grpSp>
      <p:grpSp>
        <p:nvGrpSpPr>
          <p:cNvPr id="3" name="Group 2"/>
          <p:cNvGrpSpPr/>
          <p:nvPr/>
        </p:nvGrpSpPr>
        <p:grpSpPr>
          <a:xfrm>
            <a:off x="11242937" y="15226058"/>
            <a:ext cx="3710639" cy="6858000"/>
            <a:chOff x="2280231" y="16092573"/>
            <a:chExt cx="3710639" cy="6858000"/>
          </a:xfrm>
        </p:grpSpPr>
        <p:pic>
          <p:nvPicPr>
            <p:cNvPr id="84" name="Picture 83" descr="ctot_ctp_tau_anoms_MMM_v4.png"/>
            <p:cNvPicPr>
              <a:picLocks noChangeAspect="1"/>
            </p:cNvPicPr>
            <p:nvPr/>
          </p:nvPicPr>
          <p:blipFill rotWithShape="1">
            <a:blip r:embed="rId6" cstate="print">
              <a:extLst>
                <a:ext uri="{28A0092B-C50C-407E-A947-70E740481C1C}">
                  <a14:useLocalDpi xmlns:a14="http://schemas.microsoft.com/office/drawing/2010/main" val="0"/>
                </a:ext>
              </a:extLst>
            </a:blip>
            <a:srcRect l="44564" r="19379"/>
            <a:stretch/>
          </p:blipFill>
          <p:spPr>
            <a:xfrm>
              <a:off x="2280231" y="16092573"/>
              <a:ext cx="3710639" cy="6858000"/>
            </a:xfrm>
            <a:prstGeom prst="rect">
              <a:avLst/>
            </a:prstGeom>
            <a:noFill/>
            <a:ln>
              <a:noFill/>
            </a:ln>
          </p:spPr>
        </p:pic>
        <p:sp>
          <p:nvSpPr>
            <p:cNvPr id="88" name="TextBox 87"/>
            <p:cNvSpPr txBox="1"/>
            <p:nvPr/>
          </p:nvSpPr>
          <p:spPr>
            <a:xfrm>
              <a:off x="2745620" y="20383532"/>
              <a:ext cx="2286000" cy="446276"/>
            </a:xfrm>
            <a:prstGeom prst="rect">
              <a:avLst/>
            </a:prstGeom>
            <a:solidFill>
              <a:srgbClr val="FFFFFF"/>
            </a:solidFill>
          </p:spPr>
          <p:txBody>
            <a:bodyPr wrap="square" rtlCol="0">
              <a:spAutoFit/>
            </a:bodyPr>
            <a:lstStyle/>
            <a:p>
              <a:pPr algn="ctr"/>
              <a:r>
                <a:rPr lang="en-US" sz="700" dirty="0" smtClean="0">
                  <a:solidFill>
                    <a:srgbClr val="000000"/>
                  </a:solidFill>
                </a:rPr>
                <a:t> </a:t>
              </a:r>
              <a:r>
                <a:rPr lang="en-US" sz="100" dirty="0" smtClean="0">
                  <a:solidFill>
                    <a:srgbClr val="000000"/>
                  </a:solidFill>
                </a:rPr>
                <a:t> </a:t>
              </a:r>
              <a:endParaRPr lang="en-US" sz="700" dirty="0" smtClean="0">
                <a:solidFill>
                  <a:srgbClr val="000000"/>
                </a:solidFill>
              </a:endParaRPr>
            </a:p>
            <a:p>
              <a:pPr algn="ctr"/>
              <a:r>
                <a:rPr lang="en-US" sz="1600" dirty="0" err="1" smtClean="0">
                  <a:solidFill>
                    <a:srgbClr val="000000"/>
                  </a:solidFill>
                </a:rPr>
                <a:t>Δ</a:t>
              </a:r>
              <a:r>
                <a:rPr lang="en-US" sz="1600" dirty="0" smtClean="0">
                  <a:solidFill>
                    <a:srgbClr val="000000"/>
                  </a:solidFill>
                </a:rPr>
                <a:t> Optical Depth: 2.0 % K</a:t>
              </a:r>
              <a:r>
                <a:rPr lang="en-US" sz="1600" baseline="30000" dirty="0" smtClean="0">
                  <a:solidFill>
                    <a:srgbClr val="000000"/>
                  </a:solidFill>
                </a:rPr>
                <a:t>-1</a:t>
              </a:r>
              <a:endParaRPr lang="en-US" sz="1600" baseline="30000" dirty="0">
                <a:solidFill>
                  <a:srgbClr val="000000"/>
                </a:solidFill>
              </a:endParaRPr>
            </a:p>
          </p:txBody>
        </p:sp>
        <p:sp>
          <p:nvSpPr>
            <p:cNvPr id="89" name="TextBox 88"/>
            <p:cNvSpPr txBox="1"/>
            <p:nvPr/>
          </p:nvSpPr>
          <p:spPr>
            <a:xfrm>
              <a:off x="2745620" y="18330679"/>
              <a:ext cx="2286000" cy="430887"/>
            </a:xfrm>
            <a:prstGeom prst="rect">
              <a:avLst/>
            </a:prstGeom>
            <a:solidFill>
              <a:srgbClr val="FFFFFF"/>
            </a:solidFill>
          </p:spPr>
          <p:txBody>
            <a:bodyPr wrap="square" rtlCol="0">
              <a:spAutoFit/>
            </a:bodyPr>
            <a:lstStyle/>
            <a:p>
              <a:pPr algn="ctr"/>
              <a:endParaRPr lang="en-US" sz="900" baseline="-25000" dirty="0" smtClean="0">
                <a:solidFill>
                  <a:srgbClr val="000000"/>
                </a:solidFill>
              </a:endParaRPr>
            </a:p>
            <a:p>
              <a:pPr algn="ctr"/>
              <a:r>
                <a:rPr lang="en-US" sz="900" baseline="-25000" dirty="0" smtClean="0">
                  <a:solidFill>
                    <a:srgbClr val="000000"/>
                  </a:solidFill>
                </a:rPr>
                <a:t>  </a:t>
              </a:r>
              <a:r>
                <a:rPr lang="en-US" sz="1600" dirty="0" smtClean="0">
                  <a:solidFill>
                    <a:srgbClr val="000000"/>
                  </a:solidFill>
                </a:rPr>
                <a:t>Δ CTP: -3.76 hPa K</a:t>
              </a:r>
              <a:r>
                <a:rPr lang="en-US" sz="1600" baseline="30000" dirty="0" smtClean="0">
                  <a:solidFill>
                    <a:srgbClr val="000000"/>
                  </a:solidFill>
                </a:rPr>
                <a:t>-1</a:t>
              </a:r>
              <a:endParaRPr lang="en-US" sz="1600" baseline="30000" dirty="0">
                <a:solidFill>
                  <a:srgbClr val="000000"/>
                </a:solidFill>
              </a:endParaRPr>
            </a:p>
          </p:txBody>
        </p:sp>
        <p:sp>
          <p:nvSpPr>
            <p:cNvPr id="90" name="TextBox 89"/>
            <p:cNvSpPr txBox="1"/>
            <p:nvPr/>
          </p:nvSpPr>
          <p:spPr>
            <a:xfrm>
              <a:off x="2517020" y="16364398"/>
              <a:ext cx="2819400" cy="338554"/>
            </a:xfrm>
            <a:prstGeom prst="rect">
              <a:avLst/>
            </a:prstGeom>
            <a:solidFill>
              <a:srgbClr val="FFFFFF"/>
            </a:solidFill>
          </p:spPr>
          <p:txBody>
            <a:bodyPr wrap="square" rtlCol="0">
              <a:spAutoFit/>
            </a:bodyPr>
            <a:lstStyle/>
            <a:p>
              <a:pPr algn="ctr"/>
              <a:r>
                <a:rPr lang="en-US" sz="1600" dirty="0" smtClean="0">
                  <a:solidFill>
                    <a:srgbClr val="000000"/>
                  </a:solidFill>
                </a:rPr>
                <a:t>Δ Total Cloud Frac.: -0.10 </a:t>
              </a:r>
              <a:r>
                <a:rPr lang="en-US" sz="1600" dirty="0">
                  <a:solidFill>
                    <a:srgbClr val="000000"/>
                  </a:solidFill>
                </a:rPr>
                <a:t>% K</a:t>
              </a:r>
              <a:r>
                <a:rPr lang="en-US" sz="1600" baseline="30000" dirty="0">
                  <a:solidFill>
                    <a:srgbClr val="000000"/>
                  </a:solidFill>
                </a:rPr>
                <a:t>-</a:t>
              </a:r>
              <a:r>
                <a:rPr lang="en-US" sz="1600" baseline="30000" dirty="0" smtClean="0">
                  <a:solidFill>
                    <a:srgbClr val="000000"/>
                  </a:solidFill>
                </a:rPr>
                <a:t>1</a:t>
              </a:r>
              <a:endParaRPr lang="en-US" sz="1600" baseline="30000" dirty="0">
                <a:solidFill>
                  <a:srgbClr val="000000"/>
                </a:solidFill>
              </a:endParaRPr>
            </a:p>
          </p:txBody>
        </p:sp>
      </p:grpSp>
      <p:sp>
        <p:nvSpPr>
          <p:cNvPr id="38914" name="Rectangle 5"/>
          <p:cNvSpPr>
            <a:spLocks noChangeArrowheads="1"/>
          </p:cNvSpPr>
          <p:nvPr/>
        </p:nvSpPr>
        <p:spPr bwMode="auto">
          <a:xfrm>
            <a:off x="3772784" y="47610"/>
            <a:ext cx="30859233" cy="156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p>
            <a:pPr algn="ctr">
              <a:spcBef>
                <a:spcPts val="1200"/>
              </a:spcBef>
            </a:pPr>
            <a:r>
              <a:rPr lang="en-US" sz="9600" b="1" cap="small" spc="100" dirty="0" smtClean="0">
                <a:solidFill>
                  <a:srgbClr val="F8F8F8"/>
                </a:solidFill>
                <a:effectLst>
                  <a:outerShdw blurRad="50800" dist="38100" dir="2700000" algn="tl" rotWithShape="0">
                    <a:prstClr val="black">
                      <a:alpha val="40000"/>
                    </a:prstClr>
                  </a:outerShdw>
                </a:effectLst>
              </a:rPr>
              <a:t>Progress on Understanding Cloud-Radiation Interactions</a:t>
            </a:r>
            <a:endParaRPr lang="en-US" sz="9600" b="1" cap="small" spc="100" dirty="0">
              <a:solidFill>
                <a:srgbClr val="F8F8F8"/>
              </a:solidFill>
              <a:effectLst>
                <a:outerShdw blurRad="50800" dist="38100" dir="2700000" algn="tl" rotWithShape="0">
                  <a:prstClr val="black">
                    <a:alpha val="40000"/>
                  </a:prstClr>
                </a:outerShdw>
              </a:effectLst>
            </a:endParaRPr>
          </a:p>
        </p:txBody>
      </p:sp>
      <p:sp>
        <p:nvSpPr>
          <p:cNvPr id="38916" name="Text Box 388"/>
          <p:cNvSpPr txBox="1">
            <a:spLocks noChangeArrowheads="1"/>
          </p:cNvSpPr>
          <p:nvPr/>
        </p:nvSpPr>
        <p:spPr bwMode="auto">
          <a:xfrm>
            <a:off x="600075" y="5544067"/>
            <a:ext cx="18224160" cy="830803"/>
          </a:xfrm>
          <a:prstGeom prst="rect">
            <a:avLst/>
          </a:prstGeom>
          <a:solidFill>
            <a:srgbClr val="CC0000"/>
          </a:solidFill>
          <a:ln>
            <a:noFill/>
          </a:ln>
          <a:extLst/>
        </p:spPr>
        <p:txBody>
          <a:bodyPr wrap="square" lIns="91267" tIns="45624" rIns="91267" bIns="45624">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spcBef>
                <a:spcPts val="0"/>
              </a:spcBef>
            </a:pPr>
            <a:r>
              <a:rPr lang="en-US" sz="4800" b="1" dirty="0">
                <a:solidFill>
                  <a:srgbClr val="F8F8F8"/>
                </a:solidFill>
              </a:rPr>
              <a:t>	</a:t>
            </a:r>
            <a:r>
              <a:rPr lang="en-US" sz="4800" b="1" dirty="0" smtClean="0">
                <a:solidFill>
                  <a:srgbClr val="F8F8F8"/>
                </a:solidFill>
              </a:rPr>
              <a:t>1. Introduction: Cloud Radiative Kernels</a:t>
            </a:r>
          </a:p>
        </p:txBody>
      </p:sp>
      <p:sp useBgFill="1">
        <p:nvSpPr>
          <p:cNvPr id="38957" name="TextBox 46"/>
          <p:cNvSpPr txBox="1">
            <a:spLocks noChangeArrowheads="1"/>
          </p:cNvSpPr>
          <p:nvPr/>
        </p:nvSpPr>
        <p:spPr bwMode="auto">
          <a:xfrm>
            <a:off x="0" y="32407521"/>
            <a:ext cx="38294733" cy="369332"/>
          </a:xfrm>
          <a:prstGeom prst="rect">
            <a:avLst/>
          </a:prstGeom>
          <a:ln w="9525">
            <a:noFill/>
            <a:miter lim="800000"/>
            <a:headEnd/>
            <a:tailEnd/>
          </a:ln>
        </p:spPr>
        <p:txBody>
          <a:bodyPr wrap="square">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lgn="ctr" eaLnBrk="1" hangingPunct="1"/>
            <a:r>
              <a:rPr lang="en-US" sz="1800" dirty="0">
                <a:solidFill>
                  <a:schemeClr val="accent6">
                    <a:lumMod val="90000"/>
                    <a:lumOff val="10000"/>
                  </a:schemeClr>
                </a:solidFill>
                <a:latin typeface="Times" charset="0"/>
              </a:rPr>
              <a:t>This work is supported by </a:t>
            </a:r>
            <a:r>
              <a:rPr lang="en-US" sz="1800" dirty="0" smtClean="0">
                <a:solidFill>
                  <a:schemeClr val="accent6">
                    <a:lumMod val="90000"/>
                    <a:lumOff val="10000"/>
                  </a:schemeClr>
                </a:solidFill>
                <a:latin typeface="Times" charset="0"/>
              </a:rPr>
              <a:t>the Regional and Global Climate Modeling program of the </a:t>
            </a:r>
            <a:r>
              <a:rPr lang="en-US" sz="1800" dirty="0">
                <a:solidFill>
                  <a:schemeClr val="accent6">
                    <a:lumMod val="90000"/>
                    <a:lumOff val="10000"/>
                  </a:schemeClr>
                </a:solidFill>
                <a:latin typeface="Times" charset="0"/>
              </a:rPr>
              <a:t>Office of Science of the United States Department of </a:t>
            </a:r>
            <a:r>
              <a:rPr lang="en-US" sz="1800" dirty="0" smtClean="0">
                <a:solidFill>
                  <a:schemeClr val="accent6">
                    <a:lumMod val="90000"/>
                    <a:lumOff val="10000"/>
                  </a:schemeClr>
                </a:solidFill>
                <a:latin typeface="Times" charset="0"/>
              </a:rPr>
              <a:t>Energy. </a:t>
            </a:r>
            <a:r>
              <a:rPr lang="en-US" sz="1800" dirty="0">
                <a:solidFill>
                  <a:schemeClr val="accent6">
                    <a:lumMod val="90000"/>
                    <a:lumOff val="10000"/>
                  </a:schemeClr>
                </a:solidFill>
                <a:latin typeface="Times" charset="0"/>
              </a:rPr>
              <a:t>This work was performed under </a:t>
            </a:r>
            <a:r>
              <a:rPr lang="en-US" sz="1800" dirty="0" smtClean="0">
                <a:solidFill>
                  <a:schemeClr val="accent6">
                    <a:lumMod val="90000"/>
                    <a:lumOff val="10000"/>
                  </a:schemeClr>
                </a:solidFill>
                <a:latin typeface="Times" charset="0"/>
              </a:rPr>
              <a:t>the auspices </a:t>
            </a:r>
            <a:r>
              <a:rPr lang="en-US" sz="1800" dirty="0">
                <a:solidFill>
                  <a:schemeClr val="accent6">
                    <a:lumMod val="90000"/>
                    <a:lumOff val="10000"/>
                  </a:schemeClr>
                </a:solidFill>
                <a:latin typeface="Times" charset="0"/>
              </a:rPr>
              <a:t>of the U. S. Department </a:t>
            </a:r>
            <a:r>
              <a:rPr lang="en-US" sz="1800" dirty="0" smtClean="0">
                <a:solidFill>
                  <a:schemeClr val="accent6">
                    <a:lumMod val="90000"/>
                    <a:lumOff val="10000"/>
                  </a:schemeClr>
                </a:solidFill>
                <a:latin typeface="Times" charset="0"/>
              </a:rPr>
              <a:t>of </a:t>
            </a:r>
            <a:r>
              <a:rPr lang="en-US" sz="1800" dirty="0">
                <a:solidFill>
                  <a:schemeClr val="accent6">
                    <a:lumMod val="90000"/>
                    <a:lumOff val="10000"/>
                  </a:schemeClr>
                </a:solidFill>
                <a:latin typeface="Times" charset="0"/>
              </a:rPr>
              <a:t>Energy by Lawrence Livermore National Laboratory under </a:t>
            </a:r>
            <a:r>
              <a:rPr lang="en-US" sz="1800" dirty="0">
                <a:solidFill>
                  <a:schemeClr val="accent6">
                    <a:lumMod val="90000"/>
                    <a:lumOff val="10000"/>
                  </a:schemeClr>
                </a:solidFill>
                <a:latin typeface="Times"/>
                <a:cs typeface="Times"/>
              </a:rPr>
              <a:t>contract DE-AC52-07NA27344. LLNL-POST-653977.  </a:t>
            </a:r>
            <a:r>
              <a:rPr lang="en-US" sz="1800" dirty="0" smtClean="0">
                <a:solidFill>
                  <a:schemeClr val="accent6">
                    <a:lumMod val="90000"/>
                    <a:lumOff val="10000"/>
                  </a:schemeClr>
                </a:solidFill>
                <a:latin typeface="Times"/>
                <a:cs typeface="Times"/>
              </a:rPr>
              <a:t>All publications are available on my website:  Google “Mark Zelinka”</a:t>
            </a:r>
            <a:endParaRPr lang="en-US" sz="1800" dirty="0">
              <a:solidFill>
                <a:schemeClr val="accent6">
                  <a:lumMod val="90000"/>
                  <a:lumOff val="10000"/>
                </a:schemeClr>
              </a:solidFill>
              <a:latin typeface="Times"/>
              <a:cs typeface="Times"/>
            </a:endParaRPr>
          </a:p>
        </p:txBody>
      </p:sp>
      <p:sp>
        <p:nvSpPr>
          <p:cNvPr id="41" name="Rectangle 5"/>
          <p:cNvSpPr>
            <a:spLocks noChangeArrowheads="1"/>
          </p:cNvSpPr>
          <p:nvPr/>
        </p:nvSpPr>
        <p:spPr bwMode="auto">
          <a:xfrm>
            <a:off x="9412997" y="1807565"/>
            <a:ext cx="19578806" cy="258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3" tIns="45614" rIns="91243" bIns="45614">
            <a:spAutoFit/>
          </a:bodyPr>
          <a:lstStyle/>
          <a:p>
            <a:pPr algn="ctr">
              <a:spcBef>
                <a:spcPts val="0"/>
              </a:spcBef>
            </a:pPr>
            <a:r>
              <a:rPr lang="en-US" sz="8000" b="1" dirty="0" smtClean="0">
                <a:solidFill>
                  <a:srgbClr val="FFFF00"/>
                </a:solidFill>
                <a:latin typeface="Arial" charset="0"/>
              </a:rPr>
              <a:t>Mark Zelinka</a:t>
            </a:r>
          </a:p>
          <a:p>
            <a:pPr algn="ctr">
              <a:spcBef>
                <a:spcPts val="0"/>
              </a:spcBef>
            </a:pPr>
            <a:r>
              <a:rPr lang="en-US" sz="6000" b="1" dirty="0" smtClean="0">
                <a:solidFill>
                  <a:srgbClr val="FFFF00"/>
                </a:solidFill>
                <a:latin typeface="Arial" charset="0"/>
              </a:rPr>
              <a:t>Lawrence Livermore National Laboratory</a:t>
            </a:r>
            <a:endParaRPr lang="en-US" sz="4400" b="1" dirty="0">
              <a:solidFill>
                <a:srgbClr val="FFFFFF"/>
              </a:solidFill>
              <a:latin typeface="Arial" charset="0"/>
            </a:endParaRPr>
          </a:p>
          <a:p>
            <a:pPr algn="ctr">
              <a:spcBef>
                <a:spcPts val="0"/>
              </a:spcBef>
            </a:pPr>
            <a:endParaRPr lang="en-US" sz="1100" b="1" dirty="0" smtClean="0">
              <a:solidFill>
                <a:srgbClr val="FFFF00"/>
              </a:solidFill>
              <a:latin typeface="Arial" charset="0"/>
            </a:endParaRPr>
          </a:p>
          <a:p>
            <a:pPr algn="ctr">
              <a:spcBef>
                <a:spcPts val="0"/>
              </a:spcBef>
            </a:pPr>
            <a:endParaRPr lang="en-US" sz="1100" b="1" dirty="0" smtClean="0">
              <a:solidFill>
                <a:srgbClr val="FFFFFF"/>
              </a:solidFill>
              <a:latin typeface="Arial" charset="0"/>
            </a:endParaRPr>
          </a:p>
        </p:txBody>
      </p:sp>
      <p:sp>
        <p:nvSpPr>
          <p:cNvPr id="78" name="Text Box 388"/>
          <p:cNvSpPr txBox="1">
            <a:spLocks noChangeArrowheads="1"/>
          </p:cNvSpPr>
          <p:nvPr/>
        </p:nvSpPr>
        <p:spPr bwMode="auto">
          <a:xfrm>
            <a:off x="19501376" y="5544067"/>
            <a:ext cx="18013325" cy="830803"/>
          </a:xfrm>
          <a:prstGeom prst="rect">
            <a:avLst/>
          </a:prstGeom>
          <a:solidFill>
            <a:srgbClr val="0000FF"/>
          </a:solidFill>
          <a:ln>
            <a:noFill/>
          </a:ln>
          <a:extLst/>
        </p:spPr>
        <p:txBody>
          <a:bodyPr wrap="square" lIns="91267" tIns="45624" rIns="91267" bIns="45624">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spcBef>
                <a:spcPct val="50000"/>
              </a:spcBef>
            </a:pPr>
            <a:r>
              <a:rPr lang="en-US" sz="4800" b="1" dirty="0" smtClean="0">
                <a:solidFill>
                  <a:srgbClr val="F8F8F8"/>
                </a:solidFill>
              </a:rPr>
              <a:t>	4. Effective Radiative Forcing from Aerosol-Cloud Interactions</a:t>
            </a:r>
          </a:p>
        </p:txBody>
      </p:sp>
      <p:sp>
        <p:nvSpPr>
          <p:cNvPr id="128" name="TextBox 40"/>
          <p:cNvSpPr txBox="1">
            <a:spLocks noChangeArrowheads="1"/>
          </p:cNvSpPr>
          <p:nvPr/>
        </p:nvSpPr>
        <p:spPr bwMode="auto">
          <a:xfrm rot="10800000" flipV="1">
            <a:off x="683614" y="6435745"/>
            <a:ext cx="18096685" cy="202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marL="228600" indent="-228600" eaLnBrk="1" hangingPunct="1">
              <a:spcAft>
                <a:spcPts val="1800"/>
              </a:spcAft>
              <a:buFont typeface="Arial"/>
              <a:buChar char="•"/>
              <a:tabLst>
                <a:tab pos="965200" algn="ctr"/>
              </a:tabLst>
            </a:pPr>
            <a:r>
              <a:rPr lang="en-US" sz="3600" dirty="0" smtClean="0">
                <a:solidFill>
                  <a:srgbClr val="000000"/>
                </a:solidFill>
              </a:rPr>
              <a:t>Using a radiative transfer model, we have calculated the sensitivity of top of atmosphere (TOA) radiative fluxes to unit perturbations in cloud fraction segregated by cloud top pressure (CTP) and cloud optical depth (</a:t>
            </a:r>
            <a:r>
              <a:rPr lang="en-US" sz="3600" dirty="0" err="1">
                <a:latin typeface="Times New Roman"/>
                <a:ea typeface="Lucida Grande"/>
                <a:cs typeface="Times New Roman"/>
              </a:rPr>
              <a:t>τ</a:t>
            </a:r>
            <a:r>
              <a:rPr lang="en-US" sz="3600" dirty="0" smtClean="0">
                <a:solidFill>
                  <a:srgbClr val="000000"/>
                </a:solidFill>
              </a:rPr>
              <a:t>)</a:t>
            </a:r>
            <a:endParaRPr lang="en-US" sz="3600" b="1" i="1" dirty="0" smtClean="0">
              <a:solidFill>
                <a:srgbClr val="FF0000"/>
              </a:solidFill>
            </a:endParaRPr>
          </a:p>
        </p:txBody>
      </p:sp>
      <p:sp>
        <p:nvSpPr>
          <p:cNvPr id="137" name="Text Box 405"/>
          <p:cNvSpPr txBox="1">
            <a:spLocks noChangeArrowheads="1"/>
          </p:cNvSpPr>
          <p:nvPr/>
        </p:nvSpPr>
        <p:spPr bwMode="auto">
          <a:xfrm>
            <a:off x="632815" y="14633802"/>
            <a:ext cx="18131664" cy="830803"/>
          </a:xfrm>
          <a:prstGeom prst="rect">
            <a:avLst/>
          </a:prstGeom>
          <a:solidFill>
            <a:srgbClr val="FF9900"/>
          </a:solidFill>
          <a:ln>
            <a:noFill/>
          </a:ln>
          <a:extLst/>
        </p:spPr>
        <p:txBody>
          <a:bodyPr wrap="square" lIns="91267" tIns="45624" rIns="91267" bIns="45624">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spcBef>
                <a:spcPts val="0"/>
              </a:spcBef>
            </a:pPr>
            <a:r>
              <a:rPr lang="en-US" sz="4800" b="1" dirty="0" smtClean="0">
                <a:solidFill>
                  <a:srgbClr val="F8F8F8"/>
                </a:solidFill>
              </a:rPr>
              <a:t>	2. Cloud Feedbacks in CMIP5</a:t>
            </a:r>
          </a:p>
        </p:txBody>
      </p:sp>
      <p:sp>
        <p:nvSpPr>
          <p:cNvPr id="614" name="Text Box 424"/>
          <p:cNvSpPr txBox="1">
            <a:spLocks noChangeArrowheads="1"/>
          </p:cNvSpPr>
          <p:nvPr/>
        </p:nvSpPr>
        <p:spPr bwMode="auto">
          <a:xfrm>
            <a:off x="19475976" y="14672299"/>
            <a:ext cx="18096455" cy="769248"/>
          </a:xfrm>
          <a:prstGeom prst="rect">
            <a:avLst/>
          </a:prstGeom>
          <a:solidFill>
            <a:srgbClr val="008000"/>
          </a:solidFill>
          <a:ln>
            <a:noFill/>
          </a:ln>
          <a:extLst/>
        </p:spPr>
        <p:txBody>
          <a:bodyPr wrap="square" lIns="91267" tIns="45624" rIns="91267" bIns="45624">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spcBef>
                <a:spcPct val="50000"/>
              </a:spcBef>
            </a:pPr>
            <a:r>
              <a:rPr lang="en-US" sz="4400" b="1" dirty="0" smtClean="0">
                <a:solidFill>
                  <a:srgbClr val="F8F8F8"/>
                </a:solidFill>
              </a:rPr>
              <a:t>	5. Rapid Cloud Adjustments to 4xCO2 in CMIP5</a:t>
            </a:r>
          </a:p>
        </p:txBody>
      </p:sp>
      <p:sp>
        <p:nvSpPr>
          <p:cNvPr id="120" name="Text Box 388"/>
          <p:cNvSpPr txBox="1">
            <a:spLocks noChangeArrowheads="1"/>
          </p:cNvSpPr>
          <p:nvPr/>
        </p:nvSpPr>
        <p:spPr bwMode="auto">
          <a:xfrm>
            <a:off x="600076" y="25262383"/>
            <a:ext cx="18180224" cy="830803"/>
          </a:xfrm>
          <a:prstGeom prst="rect">
            <a:avLst/>
          </a:prstGeom>
          <a:solidFill>
            <a:srgbClr val="660066"/>
          </a:solidFill>
          <a:ln>
            <a:noFill/>
          </a:ln>
          <a:extLst/>
        </p:spPr>
        <p:txBody>
          <a:bodyPr wrap="square" lIns="91267" tIns="45624" rIns="91267" bIns="45624">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spcBef>
                <a:spcPct val="50000"/>
              </a:spcBef>
            </a:pPr>
            <a:r>
              <a:rPr lang="en-US" sz="4800" b="1" dirty="0" smtClean="0">
                <a:solidFill>
                  <a:srgbClr val="F8F8F8"/>
                </a:solidFill>
              </a:rPr>
              <a:t>	</a:t>
            </a:r>
            <a:r>
              <a:rPr lang="en-US" sz="4800" b="1" dirty="0" smtClean="0">
                <a:solidFill>
                  <a:srgbClr val="F8F8F8"/>
                </a:solidFill>
              </a:rPr>
              <a:t>3. </a:t>
            </a:r>
            <a:r>
              <a:rPr lang="en-US" sz="4800" b="1" dirty="0" smtClean="0">
                <a:solidFill>
                  <a:srgbClr val="F8F8F8"/>
                </a:solidFill>
              </a:rPr>
              <a:t>Detailing the Short-Term Cloud Feedback from Satellite </a:t>
            </a:r>
            <a:r>
              <a:rPr lang="en-US" sz="4800" b="1" dirty="0" err="1" smtClean="0">
                <a:solidFill>
                  <a:srgbClr val="F8F8F8"/>
                </a:solidFill>
              </a:rPr>
              <a:t>Obs</a:t>
            </a:r>
            <a:endParaRPr lang="en-US" sz="4800" b="1" dirty="0" smtClean="0">
              <a:solidFill>
                <a:srgbClr val="F8F8F8"/>
              </a:solidFill>
            </a:endParaRPr>
          </a:p>
        </p:txBody>
      </p:sp>
      <p:sp>
        <p:nvSpPr>
          <p:cNvPr id="192" name="TextBox 40"/>
          <p:cNvSpPr txBox="1">
            <a:spLocks noChangeArrowheads="1"/>
          </p:cNvSpPr>
          <p:nvPr/>
        </p:nvSpPr>
        <p:spPr bwMode="auto">
          <a:xfrm rot="10800000" flipV="1">
            <a:off x="683614" y="8287575"/>
            <a:ext cx="10559323" cy="607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marL="228600" indent="-228600" eaLnBrk="1" hangingPunct="1">
              <a:spcAft>
                <a:spcPts val="1800"/>
              </a:spcAft>
              <a:buFont typeface="Arial"/>
              <a:buChar char="•"/>
              <a:tabLst>
                <a:tab pos="965200" algn="ctr"/>
              </a:tabLst>
            </a:pPr>
            <a:r>
              <a:rPr lang="en-US" sz="3600" dirty="0" smtClean="0">
                <a:solidFill>
                  <a:srgbClr val="000000"/>
                </a:solidFill>
              </a:rPr>
              <a:t>Multiplying these kernels by the change in cloud fraction as a function of CTP and </a:t>
            </a:r>
            <a:r>
              <a:rPr lang="en-US" sz="3600" dirty="0" err="1" smtClean="0">
                <a:latin typeface="Times New Roman"/>
                <a:ea typeface="Lucida Grande"/>
                <a:cs typeface="Times New Roman"/>
              </a:rPr>
              <a:t>τ</a:t>
            </a:r>
            <a:r>
              <a:rPr lang="en-US" sz="3600" dirty="0" smtClean="0">
                <a:solidFill>
                  <a:srgbClr val="000000"/>
                </a:solidFill>
              </a:rPr>
              <a:t> (provided by the ISCCP simulator in models) yields an estimate of the cloud-induced TOA radiation anomalies.</a:t>
            </a:r>
          </a:p>
          <a:p>
            <a:pPr marL="228600" indent="-228600" eaLnBrk="1" hangingPunct="1">
              <a:spcAft>
                <a:spcPts val="1800"/>
              </a:spcAft>
              <a:buFont typeface="Arial"/>
              <a:buChar char="•"/>
              <a:tabLst>
                <a:tab pos="965200" algn="ctr"/>
              </a:tabLst>
            </a:pPr>
            <a:r>
              <a:rPr lang="en-US" sz="3600" dirty="0" smtClean="0"/>
              <a:t>Allows </a:t>
            </a:r>
            <a:r>
              <a:rPr lang="en-US" sz="3600" dirty="0"/>
              <a:t>for systematic quantification of </a:t>
            </a:r>
            <a:r>
              <a:rPr lang="en-US" sz="3600" dirty="0" smtClean="0"/>
              <a:t>contributions from </a:t>
            </a:r>
            <a:r>
              <a:rPr lang="en-US" sz="3600" dirty="0"/>
              <a:t>individual cloud types (e.g., high, mid-level, and low clouds) </a:t>
            </a:r>
            <a:r>
              <a:rPr lang="en-US" sz="3600" dirty="0" smtClean="0"/>
              <a:t>and from </a:t>
            </a:r>
            <a:r>
              <a:rPr lang="en-US" sz="3600" dirty="0"/>
              <a:t>changes in gross cloud properties (e.g., altitude, optical depth, and total amount). </a:t>
            </a:r>
            <a:endParaRPr lang="en-US" sz="3600" dirty="0" smtClean="0"/>
          </a:p>
          <a:p>
            <a:pPr marL="228600" indent="-228600" eaLnBrk="1" hangingPunct="1">
              <a:spcAft>
                <a:spcPts val="1800"/>
              </a:spcAft>
              <a:buFont typeface="Arial"/>
              <a:buChar char="•"/>
              <a:tabLst>
                <a:tab pos="965200" algn="ctr"/>
              </a:tabLst>
            </a:pPr>
            <a:r>
              <a:rPr lang="en-US" sz="3600" dirty="0" smtClean="0">
                <a:solidFill>
                  <a:srgbClr val="FF0000"/>
                </a:solidFill>
              </a:rPr>
              <a:t>Here I will highlight some recent insights we have gained using cloud radiative kernels</a:t>
            </a:r>
          </a:p>
        </p:txBody>
      </p:sp>
      <p:sp>
        <p:nvSpPr>
          <p:cNvPr id="193" name="TextBox 192"/>
          <p:cNvSpPr txBox="1"/>
          <p:nvPr/>
        </p:nvSpPr>
        <p:spPr>
          <a:xfrm>
            <a:off x="12082395" y="13343510"/>
            <a:ext cx="5139388" cy="1015663"/>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rPr>
              <a:t>The net (LW + SW) cloud radiative kernel.  </a:t>
            </a:r>
            <a:br>
              <a:rPr lang="en-US" sz="2000" b="1"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From Zelinka et al., </a:t>
            </a:r>
            <a:r>
              <a:rPr lang="en-US" sz="2000" dirty="0" smtClean="0">
                <a:solidFill>
                  <a:srgbClr val="000000"/>
                </a:solidFill>
                <a:latin typeface="Arial Narrow"/>
                <a:ea typeface="ＭＳ Ｐゴシック"/>
                <a:cs typeface="ＭＳ Ｐゴシック"/>
              </a:rPr>
              <a:t>J. Climate </a:t>
            </a:r>
            <a:r>
              <a:rPr lang="en-US" sz="2000" i="1" dirty="0" smtClean="0">
                <a:solidFill>
                  <a:srgbClr val="000000"/>
                </a:solidFill>
                <a:latin typeface="Arial Narrow"/>
                <a:ea typeface="ＭＳ Ｐゴシック"/>
                <a:cs typeface="ＭＳ Ｐゴシック"/>
              </a:rPr>
              <a:t>(2012</a:t>
            </a:r>
            <a:r>
              <a:rPr lang="en-US" sz="2000" i="1" dirty="0">
                <a:solidFill>
                  <a:srgbClr val="000000"/>
                </a:solidFill>
                <a:latin typeface="Arial Narrow"/>
                <a:ea typeface="ＭＳ Ｐゴシック"/>
                <a:cs typeface="ＭＳ Ｐゴシック"/>
              </a:rPr>
              <a:t>)</a:t>
            </a:r>
          </a:p>
          <a:p>
            <a:endParaRPr lang="en-US" sz="2000" b="1" i="1" dirty="0">
              <a:solidFill>
                <a:srgbClr val="000000"/>
              </a:solidFill>
              <a:latin typeface="Arial Narrow"/>
              <a:ea typeface="ＭＳ Ｐゴシック"/>
              <a:cs typeface="ＭＳ Ｐゴシック"/>
            </a:endParaRPr>
          </a:p>
        </p:txBody>
      </p:sp>
      <p:pic>
        <p:nvPicPr>
          <p:cNvPr id="79" name="Picture 78"/>
          <p:cNvPicPr>
            <a:picLocks noChangeAspect="1"/>
          </p:cNvPicPr>
          <p:nvPr/>
        </p:nvPicPr>
        <p:blipFill rotWithShape="1">
          <a:blip r:embed="rId7"/>
          <a:srcRect l="1050" t="63646" r="195"/>
          <a:stretch/>
        </p:blipFill>
        <p:spPr>
          <a:xfrm>
            <a:off x="11418360" y="8845622"/>
            <a:ext cx="7315200" cy="4511815"/>
          </a:xfrm>
          <a:prstGeom prst="rect">
            <a:avLst/>
          </a:prstGeom>
          <a:solidFill>
            <a:schemeClr val="bg1"/>
          </a:solidFill>
        </p:spPr>
      </p:pic>
      <p:pic>
        <p:nvPicPr>
          <p:cNvPr id="80" name="Picture 31" descr="lab_icon_rgb.t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91803" y="2351946"/>
            <a:ext cx="1736788" cy="204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6" descr="DOE_SC Horizontal.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8642" y="2860752"/>
            <a:ext cx="5533665" cy="95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rotWithShape="1">
          <a:blip r:embed="rId10"/>
          <a:srcRect r="29658"/>
          <a:stretch/>
        </p:blipFill>
        <p:spPr>
          <a:xfrm>
            <a:off x="32952135" y="2515322"/>
            <a:ext cx="5099090" cy="1506274"/>
          </a:xfrm>
          <a:prstGeom prst="rect">
            <a:avLst/>
          </a:prstGeom>
        </p:spPr>
      </p:pic>
      <p:grpSp>
        <p:nvGrpSpPr>
          <p:cNvPr id="91" name="Group 90"/>
          <p:cNvGrpSpPr/>
          <p:nvPr/>
        </p:nvGrpSpPr>
        <p:grpSpPr>
          <a:xfrm>
            <a:off x="9817501" y="21775624"/>
            <a:ext cx="5262755" cy="3276829"/>
            <a:chOff x="1980005" y="718656"/>
            <a:chExt cx="5262755" cy="3276829"/>
          </a:xfrm>
        </p:grpSpPr>
        <p:pic>
          <p:nvPicPr>
            <p:cNvPr id="92" name="Picture 91" descr="Cldadjfdbks_parsed_f_process_dots.png"/>
            <p:cNvPicPr>
              <a:picLocks noChangeAspect="1"/>
            </p:cNvPicPr>
            <p:nvPr/>
          </p:nvPicPr>
          <p:blipFill rotWithShape="1">
            <a:blip r:embed="rId3" cstate="print">
              <a:extLst>
                <a:ext uri="{28A0092B-C50C-407E-A947-70E740481C1C}">
                  <a14:useLocalDpi xmlns:a14="http://schemas.microsoft.com/office/drawing/2010/main" val="0"/>
                </a:ext>
              </a:extLst>
            </a:blip>
            <a:srcRect l="6998" t="51843" r="47227" b="6783"/>
            <a:stretch/>
          </p:blipFill>
          <p:spPr>
            <a:xfrm>
              <a:off x="1980005" y="718656"/>
              <a:ext cx="5262755" cy="3169964"/>
            </a:xfrm>
            <a:prstGeom prst="rect">
              <a:avLst/>
            </a:prstGeom>
          </p:spPr>
        </p:pic>
        <p:sp>
          <p:nvSpPr>
            <p:cNvPr id="93" name="TextBox 92"/>
            <p:cNvSpPr txBox="1"/>
            <p:nvPr/>
          </p:nvSpPr>
          <p:spPr>
            <a:xfrm>
              <a:off x="2933591" y="3656931"/>
              <a:ext cx="4309169" cy="338554"/>
            </a:xfrm>
            <a:prstGeom prst="rect">
              <a:avLst/>
            </a:prstGeom>
            <a:solidFill>
              <a:srgbClr val="FFFFFF"/>
            </a:solidFill>
            <a:ln>
              <a:noFill/>
            </a:ln>
          </p:spPr>
          <p:txBody>
            <a:bodyPr wrap="square" rtlCol="0">
              <a:spAutoFit/>
            </a:bodyPr>
            <a:lstStyle/>
            <a:p>
              <a:r>
                <a:rPr lang="en-US" sz="1600" dirty="0" smtClean="0"/>
                <a:t>Total    	 Amount   	      Altitude       Optical Depth</a:t>
              </a:r>
              <a:endParaRPr lang="en-US" sz="1600" dirty="0"/>
            </a:p>
          </p:txBody>
        </p:sp>
      </p:grpSp>
      <p:sp>
        <p:nvSpPr>
          <p:cNvPr id="94" name="TextBox 93"/>
          <p:cNvSpPr txBox="1"/>
          <p:nvPr/>
        </p:nvSpPr>
        <p:spPr>
          <a:xfrm>
            <a:off x="15062238" y="17267598"/>
            <a:ext cx="3684223" cy="3170099"/>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sym typeface="Wingdings"/>
              </a:rPr>
              <a:t> </a:t>
            </a:r>
            <a:r>
              <a:rPr lang="en-US" sz="2000" b="1" i="1" dirty="0" smtClean="0">
                <a:solidFill>
                  <a:srgbClr val="000000"/>
                </a:solidFill>
                <a:latin typeface="Arial Narrow"/>
                <a:ea typeface="ＭＳ Ｐゴシック"/>
                <a:cs typeface="ＭＳ Ｐゴシック"/>
              </a:rPr>
              <a:t>Temperature-mediated change in total cloud fraction, CTP, and </a:t>
            </a:r>
            <a:r>
              <a:rPr lang="en-US" sz="2000" b="1" i="1" dirty="0" err="1">
                <a:latin typeface="Times New Roman"/>
                <a:ea typeface="Lucida Grande"/>
                <a:cs typeface="Times New Roman"/>
              </a:rPr>
              <a:t>τ</a:t>
            </a:r>
            <a:r>
              <a:rPr lang="en-US" sz="2000" b="1" i="1" dirty="0" smtClean="0">
                <a:solidFill>
                  <a:srgbClr val="000000"/>
                </a:solidFill>
                <a:latin typeface="Arial Narrow"/>
                <a:ea typeface="ＭＳ Ｐゴシック"/>
                <a:cs typeface="ＭＳ Ｐゴシック"/>
              </a:rPr>
              <a:t>, averaged over 5 CMIP5 models. </a:t>
            </a:r>
            <a:r>
              <a:rPr lang="en-US" sz="2000" i="1" dirty="0"/>
              <a:t>Stippling indicates locations where at least four out of five models agree on the sign of the cloud </a:t>
            </a:r>
            <a:r>
              <a:rPr lang="en-US" sz="2000" i="1" dirty="0" smtClean="0"/>
              <a:t>anomalies.</a:t>
            </a:r>
            <a:r>
              <a:rPr lang="en-US" sz="2000" b="1" i="1" dirty="0" smtClean="0">
                <a:solidFill>
                  <a:srgbClr val="000000"/>
                </a:solidFill>
                <a:latin typeface="Arial Narrow"/>
                <a:ea typeface="ＭＳ Ｐゴシック"/>
                <a:cs typeface="ＭＳ Ｐゴシック"/>
              </a:rPr>
              <a:t/>
            </a:r>
            <a:br>
              <a:rPr lang="en-US" sz="2000" b="1"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 Note: Negative values shown in red; positive in blue. </a:t>
            </a:r>
            <a:r>
              <a:rPr lang="en-US" sz="2000" b="1" i="1" dirty="0" smtClean="0">
                <a:solidFill>
                  <a:srgbClr val="000000"/>
                </a:solidFill>
                <a:latin typeface="Arial Narrow"/>
                <a:ea typeface="ＭＳ Ｐゴシック"/>
                <a:cs typeface="ＭＳ Ｐゴシック"/>
              </a:rPr>
              <a:t/>
            </a:r>
            <a:br>
              <a:rPr lang="en-US" sz="2000" b="1"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From Zelinka et al., J. Climate (2013)</a:t>
            </a:r>
            <a:endParaRPr lang="en-US" sz="2000" i="1" dirty="0">
              <a:solidFill>
                <a:srgbClr val="000000"/>
              </a:solidFill>
              <a:latin typeface="Arial Narrow"/>
              <a:ea typeface="ＭＳ Ｐゴシック"/>
              <a:cs typeface="ＭＳ Ｐゴシック"/>
            </a:endParaRPr>
          </a:p>
          <a:p>
            <a:endParaRPr lang="en-US" sz="2000" b="1" i="1" dirty="0">
              <a:solidFill>
                <a:srgbClr val="000000"/>
              </a:solidFill>
              <a:latin typeface="Arial Narrow"/>
              <a:ea typeface="ＭＳ Ｐゴシック"/>
              <a:cs typeface="ＭＳ Ｐゴシック"/>
            </a:endParaRPr>
          </a:p>
        </p:txBody>
      </p:sp>
      <p:sp>
        <p:nvSpPr>
          <p:cNvPr id="95" name="TextBox 94"/>
          <p:cNvSpPr txBox="1"/>
          <p:nvPr/>
        </p:nvSpPr>
        <p:spPr>
          <a:xfrm>
            <a:off x="15011302" y="22083266"/>
            <a:ext cx="3779984" cy="2554545"/>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sym typeface="Wingdings"/>
              </a:rPr>
              <a:t> </a:t>
            </a:r>
            <a:r>
              <a:rPr lang="en-US" sz="2000" b="1" i="1" dirty="0" smtClean="0">
                <a:solidFill>
                  <a:srgbClr val="000000"/>
                </a:solidFill>
                <a:latin typeface="Arial Narrow"/>
                <a:ea typeface="ＭＳ Ｐゴシック"/>
                <a:cs typeface="ＭＳ Ｐゴシック"/>
              </a:rPr>
              <a:t>Global mean LW (red), SW (blue) and net (black) cloud feedbacks, separated into contributions from changes in cloud amount, altitude, and optical depth.  </a:t>
            </a:r>
            <a:br>
              <a:rPr lang="en-US" sz="2000" b="1"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Dots represent individual models, </a:t>
            </a:r>
            <a:br>
              <a:rPr lang="en-US" sz="2000"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bars represent the multi-model mean.  </a:t>
            </a:r>
            <a:br>
              <a:rPr lang="en-US" sz="2000"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From Zelinka et al., J. Climate (2013)</a:t>
            </a:r>
            <a:endParaRPr lang="en-US" sz="2000" i="1" dirty="0">
              <a:solidFill>
                <a:srgbClr val="000000"/>
              </a:solidFill>
              <a:latin typeface="Arial Narrow"/>
              <a:ea typeface="ＭＳ Ｐゴシック"/>
              <a:cs typeface="ＭＳ Ｐゴシック"/>
            </a:endParaRPr>
          </a:p>
        </p:txBody>
      </p:sp>
      <p:sp>
        <p:nvSpPr>
          <p:cNvPr id="96" name="TextBox 95"/>
          <p:cNvSpPr txBox="1"/>
          <p:nvPr/>
        </p:nvSpPr>
        <p:spPr>
          <a:xfrm>
            <a:off x="886810" y="15743081"/>
            <a:ext cx="10136790" cy="9895019"/>
          </a:xfrm>
          <a:prstGeom prst="rect">
            <a:avLst/>
          </a:prstGeom>
          <a:noFill/>
        </p:spPr>
        <p:txBody>
          <a:bodyPr wrap="square" rtlCol="0">
            <a:spAutoFit/>
          </a:bodyPr>
          <a:lstStyle/>
          <a:p>
            <a:pPr>
              <a:spcAft>
                <a:spcPts val="600"/>
              </a:spcAft>
            </a:pPr>
            <a:r>
              <a:rPr lang="en-US" sz="3600" dirty="0" smtClean="0"/>
              <a:t>Using the approach of Gregory et al. (2004), we have estimated the temperature-mediated responses of clouds in abrupt4xCO2 experiments.  As the planet warms:</a:t>
            </a:r>
          </a:p>
          <a:p>
            <a:pPr marL="571500" indent="-571500">
              <a:spcAft>
                <a:spcPts val="600"/>
              </a:spcAft>
              <a:buFont typeface="Arial"/>
              <a:buChar char="•"/>
            </a:pPr>
            <a:r>
              <a:rPr lang="en-US" sz="3600" dirty="0" smtClean="0"/>
              <a:t>Total cloud fraction decreases, especially over the subtropical oceans and tropical land</a:t>
            </a:r>
          </a:p>
          <a:p>
            <a:pPr marL="571500" indent="-571500">
              <a:spcAft>
                <a:spcPts val="600"/>
              </a:spcAft>
              <a:buFont typeface="Arial"/>
              <a:buChar char="•"/>
            </a:pPr>
            <a:r>
              <a:rPr lang="en-US" sz="3600" dirty="0" smtClean="0"/>
              <a:t>Cloud top altitude increases everywhere</a:t>
            </a:r>
          </a:p>
          <a:p>
            <a:pPr marL="571500" indent="-571500">
              <a:spcAft>
                <a:spcPts val="600"/>
              </a:spcAft>
              <a:buFont typeface="Arial"/>
              <a:buChar char="•"/>
            </a:pPr>
            <a:r>
              <a:rPr lang="en-US" sz="3600" dirty="0" smtClean="0"/>
              <a:t>Cloud optical depth increases for cold clouds at high latitude and altitudes</a:t>
            </a:r>
          </a:p>
          <a:p>
            <a:pPr>
              <a:spcAft>
                <a:spcPts val="600"/>
              </a:spcAft>
            </a:pPr>
            <a:endParaRPr lang="en-US" sz="1600" dirty="0"/>
          </a:p>
          <a:p>
            <a:pPr>
              <a:spcAft>
                <a:spcPts val="600"/>
              </a:spcAft>
            </a:pPr>
            <a:r>
              <a:rPr lang="en-US" sz="3600" dirty="0" smtClean="0"/>
              <a:t>Using kernels, we compute the feedbacks due to each of </a:t>
            </a:r>
            <a:r>
              <a:rPr lang="en-US" sz="3600" dirty="0"/>
              <a:t>these changes</a:t>
            </a:r>
            <a:r>
              <a:rPr lang="en-US" sz="3600" dirty="0" smtClean="0"/>
              <a:t>:</a:t>
            </a:r>
          </a:p>
          <a:p>
            <a:pPr marL="571500" indent="-571500">
              <a:spcAft>
                <a:spcPts val="600"/>
              </a:spcAft>
              <a:buFont typeface="Arial"/>
              <a:buChar char="•"/>
            </a:pPr>
            <a:r>
              <a:rPr lang="en-US" sz="3600" dirty="0" smtClean="0"/>
              <a:t>Net cloud feedback is positive in all but one model</a:t>
            </a:r>
          </a:p>
          <a:p>
            <a:pPr marL="571500" indent="-571500">
              <a:spcAft>
                <a:spcPts val="600"/>
              </a:spcAft>
              <a:buFont typeface="Arial"/>
              <a:buChar char="•"/>
            </a:pPr>
            <a:r>
              <a:rPr lang="en-US" sz="3600" dirty="0" smtClean="0"/>
              <a:t>The amount and altitude components are </a:t>
            </a:r>
            <a:br>
              <a:rPr lang="en-US" sz="3600" dirty="0" smtClean="0"/>
            </a:br>
            <a:r>
              <a:rPr lang="en-US" sz="3600" dirty="0" smtClean="0"/>
              <a:t>systematically positive</a:t>
            </a:r>
          </a:p>
          <a:p>
            <a:pPr marL="571500" indent="-571500">
              <a:spcAft>
                <a:spcPts val="600"/>
              </a:spcAft>
              <a:buFont typeface="Arial"/>
              <a:buChar char="•"/>
            </a:pPr>
            <a:r>
              <a:rPr lang="en-US" sz="3600" dirty="0" smtClean="0"/>
              <a:t>Optical depth feedback is negative in all but </a:t>
            </a:r>
            <a:br>
              <a:rPr lang="en-US" sz="3600" dirty="0" smtClean="0"/>
            </a:br>
            <a:r>
              <a:rPr lang="en-US" sz="3600" dirty="0" smtClean="0"/>
              <a:t>one model</a:t>
            </a:r>
            <a:endParaRPr lang="en-US" sz="3600" dirty="0"/>
          </a:p>
          <a:p>
            <a:pPr>
              <a:spcAft>
                <a:spcPts val="600"/>
              </a:spcAft>
            </a:pPr>
            <a:endParaRPr lang="en-US" sz="3600" dirty="0" smtClean="0"/>
          </a:p>
        </p:txBody>
      </p:sp>
      <p:sp>
        <p:nvSpPr>
          <p:cNvPr id="97" name="TextBox 96"/>
          <p:cNvSpPr txBox="1"/>
          <p:nvPr/>
        </p:nvSpPr>
        <p:spPr>
          <a:xfrm>
            <a:off x="19709872" y="15445431"/>
            <a:ext cx="10136790" cy="10449016"/>
          </a:xfrm>
          <a:prstGeom prst="rect">
            <a:avLst/>
          </a:prstGeom>
          <a:noFill/>
        </p:spPr>
        <p:txBody>
          <a:bodyPr wrap="square" rtlCol="0">
            <a:spAutoFit/>
          </a:bodyPr>
          <a:lstStyle/>
          <a:p>
            <a:pPr>
              <a:spcAft>
                <a:spcPts val="600"/>
              </a:spcAft>
            </a:pPr>
            <a:r>
              <a:rPr lang="en-US" sz="3600" dirty="0" smtClean="0"/>
              <a:t>Clouds respond very rapidly to a quadrupling CO</a:t>
            </a:r>
            <a:r>
              <a:rPr lang="en-US" sz="3600" baseline="-25000" dirty="0" smtClean="0"/>
              <a:t>2</a:t>
            </a:r>
            <a:r>
              <a:rPr lang="en-US" sz="3600" dirty="0" smtClean="0"/>
              <a:t> (i.e., before the planet warms), which induces radiation anomalies that modify the “pure” 4xCO</a:t>
            </a:r>
            <a:r>
              <a:rPr lang="en-US" sz="3600" baseline="-25000" dirty="0" smtClean="0"/>
              <a:t>2</a:t>
            </a:r>
            <a:r>
              <a:rPr lang="en-US" sz="3600" dirty="0" smtClean="0"/>
              <a:t> radiative forcing.</a:t>
            </a:r>
            <a:br>
              <a:rPr lang="en-US" sz="3600" dirty="0" smtClean="0"/>
            </a:br>
            <a:r>
              <a:rPr lang="en-US" sz="3600" dirty="0" smtClean="0"/>
              <a:t>We have estimated these rapid cloud adjustments in sstClim4xCO2 experiments.  In response to 4xCO2:</a:t>
            </a:r>
          </a:p>
          <a:p>
            <a:pPr marL="571500" indent="-571500">
              <a:spcAft>
                <a:spcPts val="600"/>
              </a:spcAft>
              <a:buFont typeface="Arial"/>
              <a:buChar char="•"/>
            </a:pPr>
            <a:r>
              <a:rPr lang="en-US" sz="3600" dirty="0" smtClean="0"/>
              <a:t>Total cloud fraction decreases</a:t>
            </a:r>
          </a:p>
          <a:p>
            <a:pPr marL="571500" indent="-571500">
              <a:spcAft>
                <a:spcPts val="600"/>
              </a:spcAft>
              <a:buFont typeface="Arial"/>
              <a:buChar char="•"/>
            </a:pPr>
            <a:r>
              <a:rPr lang="en-US" sz="3600" dirty="0" smtClean="0"/>
              <a:t>Cloud top altitude increases over land</a:t>
            </a:r>
          </a:p>
          <a:p>
            <a:pPr marL="571500" indent="-571500">
              <a:spcAft>
                <a:spcPts val="600"/>
              </a:spcAft>
              <a:buFont typeface="Arial"/>
              <a:buChar char="•"/>
            </a:pPr>
            <a:r>
              <a:rPr lang="en-US" sz="3600" dirty="0" smtClean="0"/>
              <a:t>Cloud optical depth decreases</a:t>
            </a:r>
          </a:p>
          <a:p>
            <a:pPr>
              <a:spcAft>
                <a:spcPts val="600"/>
              </a:spcAft>
            </a:pPr>
            <a:r>
              <a:rPr lang="en-US" sz="800" dirty="0" smtClean="0"/>
              <a:t> </a:t>
            </a:r>
            <a:endParaRPr lang="en-US" sz="800" dirty="0"/>
          </a:p>
          <a:p>
            <a:pPr>
              <a:spcAft>
                <a:spcPts val="600"/>
              </a:spcAft>
            </a:pPr>
            <a:r>
              <a:rPr lang="en-US" sz="3600" dirty="0" smtClean="0"/>
              <a:t>Using kernels, we compute the radiative response </a:t>
            </a:r>
            <a:br>
              <a:rPr lang="en-US" sz="3600" dirty="0" smtClean="0"/>
            </a:br>
            <a:r>
              <a:rPr lang="en-US" sz="3600" dirty="0" smtClean="0"/>
              <a:t>due to each of </a:t>
            </a:r>
            <a:r>
              <a:rPr lang="en-US" sz="3600" dirty="0"/>
              <a:t>these </a:t>
            </a:r>
            <a:r>
              <a:rPr lang="en-US" sz="3600" dirty="0" smtClean="0"/>
              <a:t>rapid </a:t>
            </a:r>
            <a:r>
              <a:rPr lang="en-US" sz="3600" dirty="0"/>
              <a:t>cloud </a:t>
            </a:r>
            <a:r>
              <a:rPr lang="en-US" sz="3600" dirty="0" smtClean="0"/>
              <a:t>adjustments:</a:t>
            </a:r>
          </a:p>
          <a:p>
            <a:pPr marL="571500" indent="-571500">
              <a:spcAft>
                <a:spcPts val="600"/>
              </a:spcAft>
              <a:buFont typeface="Arial"/>
              <a:buChar char="•"/>
            </a:pPr>
            <a:r>
              <a:rPr lang="en-US" sz="3600" dirty="0" smtClean="0"/>
              <a:t>Net adjustment is systematically positive and </a:t>
            </a:r>
            <a:br>
              <a:rPr lang="en-US" sz="3600" dirty="0" smtClean="0"/>
            </a:br>
            <a:r>
              <a:rPr lang="en-US" sz="3600" dirty="0" smtClean="0"/>
              <a:t>comes primarily from the SW</a:t>
            </a:r>
          </a:p>
          <a:p>
            <a:pPr marL="571500" indent="-571500">
              <a:spcAft>
                <a:spcPts val="600"/>
              </a:spcAft>
              <a:buFont typeface="Arial"/>
              <a:buChar char="•"/>
            </a:pPr>
            <a:r>
              <a:rPr lang="en-US" sz="3600" dirty="0" smtClean="0"/>
              <a:t>Roughly equal (positive) contributions from </a:t>
            </a:r>
            <a:br>
              <a:rPr lang="en-US" sz="3600" dirty="0" smtClean="0"/>
            </a:br>
            <a:r>
              <a:rPr lang="en-US" sz="3600" dirty="0" smtClean="0"/>
              <a:t>rapid reductions </a:t>
            </a:r>
            <a:r>
              <a:rPr lang="en-US" sz="3600" dirty="0"/>
              <a:t>in fractional coverage, </a:t>
            </a:r>
            <a:r>
              <a:rPr lang="en-US" sz="3600" dirty="0" smtClean="0"/>
              <a:t>CTP, </a:t>
            </a:r>
            <a:br>
              <a:rPr lang="en-US" sz="3600" dirty="0" smtClean="0"/>
            </a:br>
            <a:r>
              <a:rPr lang="en-US" sz="3600" dirty="0" smtClean="0"/>
              <a:t>and </a:t>
            </a:r>
            <a:r>
              <a:rPr lang="en-US" sz="3600" dirty="0"/>
              <a:t>optical depth</a:t>
            </a:r>
            <a:endParaRPr lang="en-US" sz="3600" dirty="0" smtClean="0"/>
          </a:p>
          <a:p>
            <a:pPr marL="571500" indent="-571500">
              <a:spcAft>
                <a:spcPts val="600"/>
              </a:spcAft>
              <a:buFont typeface="Arial"/>
              <a:buChar char="•"/>
            </a:pPr>
            <a:r>
              <a:rPr lang="en-US" sz="3600" dirty="0" smtClean="0"/>
              <a:t>Substantial inter-model spread</a:t>
            </a:r>
            <a:endParaRPr lang="en-US" sz="3600" dirty="0"/>
          </a:p>
          <a:p>
            <a:pPr>
              <a:spcAft>
                <a:spcPts val="600"/>
              </a:spcAft>
            </a:pPr>
            <a:endParaRPr lang="en-US" sz="3600" dirty="0" smtClean="0"/>
          </a:p>
        </p:txBody>
      </p:sp>
      <p:sp>
        <p:nvSpPr>
          <p:cNvPr id="98" name="TextBox 97"/>
          <p:cNvSpPr txBox="1"/>
          <p:nvPr/>
        </p:nvSpPr>
        <p:spPr>
          <a:xfrm>
            <a:off x="33605115" y="16942007"/>
            <a:ext cx="3684223" cy="3170099"/>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sym typeface="Wingdings"/>
              </a:rPr>
              <a:t> </a:t>
            </a:r>
            <a:r>
              <a:rPr lang="en-US" sz="2000" b="1" i="1" dirty="0" smtClean="0">
                <a:solidFill>
                  <a:srgbClr val="000000"/>
                </a:solidFill>
                <a:latin typeface="Arial Narrow"/>
                <a:ea typeface="ＭＳ Ｐゴシック"/>
                <a:cs typeface="ＭＳ Ｐゴシック"/>
              </a:rPr>
              <a:t>Rapid adjustments in total cloud fraction, CTP, and </a:t>
            </a:r>
            <a:r>
              <a:rPr lang="en-US" sz="2000" b="1" i="1" dirty="0" err="1" smtClean="0">
                <a:latin typeface="Times New Roman"/>
                <a:ea typeface="Lucida Grande"/>
                <a:cs typeface="Times New Roman"/>
              </a:rPr>
              <a:t>τ</a:t>
            </a:r>
            <a:r>
              <a:rPr lang="en-US" sz="2000" b="1" i="1" dirty="0" smtClean="0">
                <a:solidFill>
                  <a:srgbClr val="000000"/>
                </a:solidFill>
                <a:latin typeface="Arial Narrow"/>
                <a:ea typeface="ＭＳ Ｐゴシック"/>
                <a:cs typeface="ＭＳ Ｐゴシック"/>
              </a:rPr>
              <a:t>, averaged over 5 CMIP5 models. </a:t>
            </a:r>
            <a:r>
              <a:rPr lang="en-US" sz="2000" i="1" dirty="0"/>
              <a:t>Stippling indicates locations where at least four out of five models agree on the sign of the cloud </a:t>
            </a:r>
            <a:r>
              <a:rPr lang="en-US" sz="2000" i="1" dirty="0" smtClean="0"/>
              <a:t>anomalies.</a:t>
            </a:r>
            <a:r>
              <a:rPr lang="en-US" sz="2000" b="1" i="1" dirty="0" smtClean="0">
                <a:solidFill>
                  <a:srgbClr val="000000"/>
                </a:solidFill>
                <a:latin typeface="Arial Narrow"/>
                <a:ea typeface="ＭＳ Ｐゴシック"/>
                <a:cs typeface="ＭＳ Ｐゴシック"/>
              </a:rPr>
              <a:t/>
            </a:r>
            <a:br>
              <a:rPr lang="en-US" sz="2000" b="1" i="1" dirty="0" smtClean="0">
                <a:solidFill>
                  <a:srgbClr val="000000"/>
                </a:solidFill>
                <a:latin typeface="Arial Narrow"/>
                <a:ea typeface="ＭＳ Ｐゴシック"/>
                <a:cs typeface="ＭＳ Ｐゴシック"/>
              </a:rPr>
            </a:br>
            <a:r>
              <a:rPr lang="en-US" sz="2000" b="1" i="1" dirty="0" smtClean="0">
                <a:solidFill>
                  <a:srgbClr val="000000"/>
                </a:solidFill>
                <a:latin typeface="Arial Narrow"/>
                <a:ea typeface="ＭＳ Ｐゴシック"/>
                <a:cs typeface="ＭＳ Ｐゴシック"/>
              </a:rPr>
              <a:t> </a:t>
            </a:r>
            <a:r>
              <a:rPr lang="en-US" sz="2000" i="1" dirty="0">
                <a:solidFill>
                  <a:srgbClr val="000000"/>
                </a:solidFill>
                <a:latin typeface="Arial Narrow"/>
                <a:ea typeface="ＭＳ Ｐゴシック"/>
                <a:cs typeface="ＭＳ Ｐゴシック"/>
              </a:rPr>
              <a:t> Note: Negative values shown in red; positive in blue. </a:t>
            </a:r>
            <a:r>
              <a:rPr lang="en-US" sz="2000" i="1" dirty="0" smtClean="0">
                <a:solidFill>
                  <a:srgbClr val="000000"/>
                </a:solidFill>
                <a:latin typeface="Arial Narrow"/>
                <a:ea typeface="ＭＳ Ｐゴシック"/>
                <a:cs typeface="ＭＳ Ｐゴシック"/>
              </a:rPr>
              <a:t/>
            </a:r>
            <a:br>
              <a:rPr lang="en-US" sz="2000"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From Zelinka et al., J. Climate (2013)</a:t>
            </a:r>
            <a:endParaRPr lang="en-US" sz="2000" i="1" dirty="0">
              <a:solidFill>
                <a:srgbClr val="000000"/>
              </a:solidFill>
              <a:latin typeface="Arial Narrow"/>
              <a:ea typeface="ＭＳ Ｐゴシック"/>
              <a:cs typeface="ＭＳ Ｐゴシック"/>
            </a:endParaRPr>
          </a:p>
          <a:p>
            <a:endParaRPr lang="en-US" sz="2000" b="1" i="1" dirty="0">
              <a:solidFill>
                <a:srgbClr val="000000"/>
              </a:solidFill>
              <a:latin typeface="Arial Narrow"/>
              <a:ea typeface="ＭＳ Ｐゴシック"/>
              <a:cs typeface="ＭＳ Ｐゴシック"/>
            </a:endParaRPr>
          </a:p>
        </p:txBody>
      </p:sp>
      <p:sp>
        <p:nvSpPr>
          <p:cNvPr id="99" name="TextBox 98"/>
          <p:cNvSpPr txBox="1"/>
          <p:nvPr/>
        </p:nvSpPr>
        <p:spPr>
          <a:xfrm>
            <a:off x="33632559" y="22238725"/>
            <a:ext cx="3798636" cy="2554545"/>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sym typeface="Wingdings"/>
              </a:rPr>
              <a:t> </a:t>
            </a:r>
            <a:r>
              <a:rPr lang="en-US" sz="2000" b="1" i="1" dirty="0" smtClean="0">
                <a:solidFill>
                  <a:srgbClr val="000000"/>
                </a:solidFill>
                <a:latin typeface="Arial Narrow"/>
                <a:ea typeface="ＭＳ Ｐゴシック"/>
                <a:cs typeface="ＭＳ Ｐゴシック"/>
              </a:rPr>
              <a:t>Global mean LW (red), SW (blue) and net (black) cloud adjustments, separated into contributions from changes in cloud amount, altitude, and optical depth.  </a:t>
            </a:r>
            <a:br>
              <a:rPr lang="en-US" sz="2000" b="1"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Dots represent individual models, </a:t>
            </a:r>
            <a:br>
              <a:rPr lang="en-US" sz="2000"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bars represent the multi-model mean.  </a:t>
            </a:r>
            <a:br>
              <a:rPr lang="en-US" sz="2000"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From Zelinka et al., J. Climate (2013)</a:t>
            </a:r>
            <a:endParaRPr lang="en-US" sz="2000" i="1" dirty="0">
              <a:solidFill>
                <a:srgbClr val="000000"/>
              </a:solidFill>
              <a:latin typeface="Arial Narrow"/>
              <a:ea typeface="ＭＳ Ｐゴシック"/>
              <a:cs typeface="ＭＳ Ｐゴシック"/>
            </a:endParaRPr>
          </a:p>
        </p:txBody>
      </p:sp>
      <p:sp>
        <p:nvSpPr>
          <p:cNvPr id="123" name="TextBox 122"/>
          <p:cNvSpPr txBox="1"/>
          <p:nvPr/>
        </p:nvSpPr>
        <p:spPr>
          <a:xfrm>
            <a:off x="19584562" y="6425536"/>
            <a:ext cx="8731450" cy="8079136"/>
          </a:xfrm>
          <a:prstGeom prst="rect">
            <a:avLst/>
          </a:prstGeom>
          <a:noFill/>
        </p:spPr>
        <p:txBody>
          <a:bodyPr wrap="square" rtlCol="0">
            <a:spAutoFit/>
          </a:bodyPr>
          <a:lstStyle/>
          <a:p>
            <a:pPr>
              <a:spcAft>
                <a:spcPts val="600"/>
              </a:spcAft>
            </a:pPr>
            <a:r>
              <a:rPr lang="en-US" sz="3600" dirty="0" smtClean="0"/>
              <a:t>The </a:t>
            </a:r>
            <a:r>
              <a:rPr lang="en-US" sz="3600" dirty="0"/>
              <a:t>largest </a:t>
            </a:r>
            <a:r>
              <a:rPr lang="en-US" sz="3600" dirty="0" smtClean="0"/>
              <a:t>uncertainties </a:t>
            </a:r>
            <a:r>
              <a:rPr lang="en-US" sz="3600" dirty="0"/>
              <a:t>in </a:t>
            </a:r>
            <a:r>
              <a:rPr lang="en-US" sz="3600" dirty="0" smtClean="0"/>
              <a:t>present-day radiative forcing come from aerosols and their interactions with clouds.  Here we use cloud radiative kernels  to diagnose the radiative impacts of aerosol-induced changes in cloud properties in the </a:t>
            </a:r>
            <a:r>
              <a:rPr lang="en-US" sz="3600" dirty="0" err="1" smtClean="0"/>
              <a:t>sstClimAerosol</a:t>
            </a:r>
            <a:r>
              <a:rPr lang="en-US" sz="3600" dirty="0" smtClean="0"/>
              <a:t> runs.  </a:t>
            </a:r>
            <a:br>
              <a:rPr lang="en-US" sz="3600" dirty="0" smtClean="0"/>
            </a:br>
            <a:r>
              <a:rPr lang="en-US" sz="3600" dirty="0" smtClean="0"/>
              <a:t>Two example models are shown to the right.  </a:t>
            </a:r>
          </a:p>
          <a:p>
            <a:pPr marL="571500" indent="-571500">
              <a:spcAft>
                <a:spcPts val="600"/>
              </a:spcAft>
              <a:buFont typeface="Arial"/>
              <a:buChar char="•"/>
            </a:pPr>
            <a:r>
              <a:rPr lang="en-US" sz="3600" dirty="0" smtClean="0"/>
              <a:t>Both models have large increases in low cloud optical depth downwind of aerosol sources</a:t>
            </a:r>
          </a:p>
          <a:p>
            <a:pPr marL="571500" indent="-571500">
              <a:spcAft>
                <a:spcPts val="600"/>
              </a:spcAft>
              <a:buFont typeface="Arial"/>
              <a:buChar char="•"/>
            </a:pPr>
            <a:r>
              <a:rPr lang="en-US" sz="3600" dirty="0" smtClean="0"/>
              <a:t>But only in MRI are there large radiative impacts from changes in </a:t>
            </a:r>
            <a:r>
              <a:rPr lang="en-US" sz="3600" i="1" dirty="0" smtClean="0"/>
              <a:t>high</a:t>
            </a:r>
            <a:r>
              <a:rPr lang="en-US" sz="3600" dirty="0" smtClean="0"/>
              <a:t> clouds (both LW and SW). </a:t>
            </a:r>
          </a:p>
          <a:p>
            <a:pPr marL="1028700" lvl="1" indent="-571500">
              <a:spcAft>
                <a:spcPts val="600"/>
              </a:spcAft>
              <a:buFont typeface="Arial"/>
              <a:buChar char="•"/>
            </a:pPr>
            <a:r>
              <a:rPr lang="en-US" sz="3200" dirty="0" smtClean="0"/>
              <a:t>This is because only MRI allows aerosols to interact with ice clouds</a:t>
            </a:r>
          </a:p>
        </p:txBody>
      </p:sp>
      <p:sp>
        <p:nvSpPr>
          <p:cNvPr id="126" name="TextBox 125"/>
          <p:cNvSpPr txBox="1"/>
          <p:nvPr/>
        </p:nvSpPr>
        <p:spPr>
          <a:xfrm>
            <a:off x="28296770" y="13541051"/>
            <a:ext cx="9196402" cy="707886"/>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rPr>
              <a:t>Impact of aerosol-induced changes in high &amp; low cloud properties on LW &amp; SW fluxes. </a:t>
            </a:r>
            <a:br>
              <a:rPr lang="en-US" sz="2000" b="1" i="1" dirty="0" smtClean="0">
                <a:solidFill>
                  <a:srgbClr val="000000"/>
                </a:solidFill>
                <a:latin typeface="Arial Narrow"/>
                <a:ea typeface="ＭＳ Ｐゴシック"/>
                <a:cs typeface="ＭＳ Ｐゴシック"/>
              </a:rPr>
            </a:br>
            <a:r>
              <a:rPr lang="en-US" sz="2000" b="1" i="1" dirty="0" smtClean="0">
                <a:solidFill>
                  <a:srgbClr val="000000"/>
                </a:solidFill>
                <a:latin typeface="Arial Narrow"/>
                <a:ea typeface="ＭＳ Ｐゴシック"/>
                <a:cs typeface="ＭＳ Ｐゴシック"/>
              </a:rPr>
              <a:t> </a:t>
            </a:r>
            <a:r>
              <a:rPr lang="en-US" sz="2000" i="1" dirty="0" smtClean="0">
                <a:solidFill>
                  <a:srgbClr val="000000"/>
                </a:solidFill>
                <a:latin typeface="Arial Narrow"/>
                <a:ea typeface="ＭＳ Ｐゴシック"/>
                <a:cs typeface="ＭＳ Ｐゴシック"/>
              </a:rPr>
              <a:t>From Zelinka et al.</a:t>
            </a:r>
            <a:r>
              <a:rPr lang="en-US" sz="2000" i="1" dirty="0">
                <a:solidFill>
                  <a:srgbClr val="000000"/>
                </a:solidFill>
                <a:latin typeface="Arial Narrow"/>
                <a:ea typeface="ＭＳ Ｐゴシック"/>
                <a:cs typeface="ＭＳ Ｐゴシック"/>
              </a:rPr>
              <a:t>, JGR (under </a:t>
            </a:r>
            <a:r>
              <a:rPr lang="en-US" sz="2000" i="1" dirty="0" smtClean="0">
                <a:solidFill>
                  <a:srgbClr val="000000"/>
                </a:solidFill>
                <a:latin typeface="Arial Narrow"/>
                <a:ea typeface="ＭＳ Ｐゴシック"/>
                <a:cs typeface="ＭＳ Ｐゴシック"/>
              </a:rPr>
              <a:t>revision</a:t>
            </a:r>
            <a:r>
              <a:rPr lang="en-US" sz="2000" i="1" dirty="0">
                <a:solidFill>
                  <a:srgbClr val="000000"/>
                </a:solidFill>
                <a:latin typeface="Arial Narrow"/>
                <a:ea typeface="ＭＳ Ｐゴシック"/>
                <a:cs typeface="ＭＳ Ｐゴシック"/>
              </a:rPr>
              <a:t>)</a:t>
            </a:r>
            <a:endParaRPr lang="en-US" sz="2000" b="1" i="1" dirty="0">
              <a:solidFill>
                <a:srgbClr val="000000"/>
              </a:solidFill>
              <a:latin typeface="Arial Narrow"/>
              <a:ea typeface="ＭＳ Ｐゴシック"/>
              <a:cs typeface="ＭＳ Ｐゴシック"/>
            </a:endParaRPr>
          </a:p>
        </p:txBody>
      </p:sp>
      <p:pic>
        <p:nvPicPr>
          <p:cNvPr id="132" name="Picture 131"/>
          <p:cNvPicPr>
            <a:picLocks noChangeAspect="1"/>
          </p:cNvPicPr>
          <p:nvPr/>
        </p:nvPicPr>
        <p:blipFill>
          <a:blip r:embed="rId11"/>
          <a:stretch>
            <a:fillRect/>
          </a:stretch>
        </p:blipFill>
        <p:spPr>
          <a:xfrm>
            <a:off x="14851419" y="26186785"/>
            <a:ext cx="3647209" cy="2971800"/>
          </a:xfrm>
          <a:prstGeom prst="rect">
            <a:avLst/>
          </a:prstGeom>
        </p:spPr>
      </p:pic>
      <p:pic>
        <p:nvPicPr>
          <p:cNvPr id="133" name="Picture 132"/>
          <p:cNvPicPr>
            <a:picLocks noChangeAspect="1"/>
          </p:cNvPicPr>
          <p:nvPr/>
        </p:nvPicPr>
        <p:blipFill rotWithShape="1">
          <a:blip r:embed="rId12"/>
          <a:srcRect l="1" r="54"/>
          <a:stretch/>
        </p:blipFill>
        <p:spPr>
          <a:xfrm>
            <a:off x="14869033" y="29208967"/>
            <a:ext cx="3629595" cy="2971800"/>
          </a:xfrm>
          <a:prstGeom prst="rect">
            <a:avLst/>
          </a:prstGeom>
        </p:spPr>
      </p:pic>
      <p:sp>
        <p:nvSpPr>
          <p:cNvPr id="135" name="TextBox 134"/>
          <p:cNvSpPr txBox="1"/>
          <p:nvPr/>
        </p:nvSpPr>
        <p:spPr>
          <a:xfrm>
            <a:off x="735540" y="26318256"/>
            <a:ext cx="11346855" cy="5632312"/>
          </a:xfrm>
          <a:prstGeom prst="rect">
            <a:avLst/>
          </a:prstGeom>
          <a:noFill/>
        </p:spPr>
        <p:txBody>
          <a:bodyPr wrap="square" rtlCol="0">
            <a:spAutoFit/>
          </a:bodyPr>
          <a:lstStyle/>
          <a:p>
            <a:r>
              <a:rPr lang="en-US" sz="3600" dirty="0" smtClean="0"/>
              <a:t>Here we </a:t>
            </a:r>
            <a:r>
              <a:rPr lang="en-US" sz="3600" dirty="0"/>
              <a:t>estimate </a:t>
            </a:r>
            <a:r>
              <a:rPr lang="en-US" sz="3600" dirty="0" smtClean="0"/>
              <a:t>the </a:t>
            </a:r>
            <a:r>
              <a:rPr lang="en-US" sz="3600" dirty="0"/>
              <a:t>cloud feedback in response to interannual climate fluctuations. </a:t>
            </a:r>
            <a:r>
              <a:rPr lang="en-US" sz="3600" dirty="0" smtClean="0"/>
              <a:t>We </a:t>
            </a:r>
            <a:r>
              <a:rPr lang="en-US" sz="3600" dirty="0"/>
              <a:t>calculate the sensitivity of </a:t>
            </a:r>
            <a:r>
              <a:rPr lang="en-US" sz="3600" dirty="0" smtClean="0"/>
              <a:t>MODIS-</a:t>
            </a:r>
            <a:r>
              <a:rPr lang="en-US" sz="3600" dirty="0"/>
              <a:t>observed clouds </a:t>
            </a:r>
            <a:r>
              <a:rPr lang="en-US" sz="3600" dirty="0" smtClean="0"/>
              <a:t>to </a:t>
            </a:r>
            <a:r>
              <a:rPr lang="en-US" sz="3600" dirty="0"/>
              <a:t>interannual fluctuations in global mean </a:t>
            </a:r>
            <a:r>
              <a:rPr lang="en-US" sz="3600" dirty="0" err="1" smtClean="0"/>
              <a:t>T</a:t>
            </a:r>
            <a:r>
              <a:rPr lang="en-US" sz="3600" baseline="-25000" dirty="0" err="1" smtClean="0"/>
              <a:t>sfc</a:t>
            </a:r>
            <a:r>
              <a:rPr lang="en-US" sz="3600" dirty="0" smtClean="0"/>
              <a:t>., then use </a:t>
            </a:r>
            <a:r>
              <a:rPr lang="en-US" sz="3600" dirty="0"/>
              <a:t>cloud radiative kernels to quantify the radiative </a:t>
            </a:r>
            <a:r>
              <a:rPr lang="en-US" sz="3600" dirty="0" smtClean="0"/>
              <a:t>impact.</a:t>
            </a:r>
          </a:p>
          <a:p>
            <a:r>
              <a:rPr lang="en-US" sz="3600" dirty="0"/>
              <a:t>The small short-term cloud feedback arises from large but offsetting relationships among individual cloud </a:t>
            </a:r>
            <a:r>
              <a:rPr lang="en-US" sz="3600" dirty="0" smtClean="0"/>
              <a:t>types</a:t>
            </a:r>
          </a:p>
          <a:p>
            <a:pPr marL="571500" indent="-571500">
              <a:buFont typeface="Arial"/>
              <a:buChar char="•"/>
            </a:pPr>
            <a:r>
              <a:rPr lang="en-US" sz="3600" dirty="0" smtClean="0"/>
              <a:t>Low </a:t>
            </a:r>
            <a:r>
              <a:rPr lang="en-US" sz="3600" dirty="0"/>
              <a:t>clouds provide a strong negative cloud </a:t>
            </a:r>
            <a:r>
              <a:rPr lang="en-US" sz="3600" dirty="0" smtClean="0"/>
              <a:t>feedback</a:t>
            </a:r>
            <a:endParaRPr lang="en-US" sz="3600" dirty="0"/>
          </a:p>
          <a:p>
            <a:pPr marL="571500" indent="-571500">
              <a:buFont typeface="Arial"/>
              <a:buChar char="•"/>
            </a:pPr>
            <a:r>
              <a:rPr lang="en-US" sz="3600" dirty="0" smtClean="0"/>
              <a:t>Mid-level </a:t>
            </a:r>
            <a:r>
              <a:rPr lang="en-US" sz="3600" dirty="0"/>
              <a:t>clouds provide a positive net cloud feedback. </a:t>
            </a:r>
            <a:endParaRPr lang="en-US" sz="3600" dirty="0" smtClean="0"/>
          </a:p>
          <a:p>
            <a:pPr marL="571500" indent="-571500">
              <a:buFont typeface="Arial"/>
              <a:buChar char="•"/>
            </a:pPr>
            <a:r>
              <a:rPr lang="en-US" sz="3600" dirty="0" smtClean="0"/>
              <a:t>High </a:t>
            </a:r>
            <a:r>
              <a:rPr lang="en-US" sz="3600" dirty="0"/>
              <a:t>clouds make </a:t>
            </a:r>
            <a:r>
              <a:rPr lang="en-US" sz="3600" dirty="0" smtClean="0"/>
              <a:t>small </a:t>
            </a:r>
            <a:r>
              <a:rPr lang="en-US" sz="3600" dirty="0"/>
              <a:t>contribution to </a:t>
            </a:r>
            <a:r>
              <a:rPr lang="en-US" sz="3600" dirty="0" smtClean="0"/>
              <a:t>net </a:t>
            </a:r>
            <a:r>
              <a:rPr lang="en-US" sz="3600" dirty="0"/>
              <a:t>cloud feedback </a:t>
            </a:r>
            <a:r>
              <a:rPr lang="en-US" sz="3600" dirty="0" smtClean="0"/>
              <a:t/>
            </a:r>
            <a:br>
              <a:rPr lang="en-US" sz="3600" dirty="0" smtClean="0"/>
            </a:br>
            <a:r>
              <a:rPr lang="en-US" sz="3600" dirty="0" smtClean="0"/>
              <a:t>due to close LW-SW cancellation.</a:t>
            </a:r>
            <a:endParaRPr lang="en-US" sz="3600" dirty="0"/>
          </a:p>
        </p:txBody>
      </p:sp>
      <p:sp>
        <p:nvSpPr>
          <p:cNvPr id="136" name="TextBox 135"/>
          <p:cNvSpPr txBox="1"/>
          <p:nvPr/>
        </p:nvSpPr>
        <p:spPr>
          <a:xfrm>
            <a:off x="11058920" y="28840626"/>
            <a:ext cx="3643878" cy="2246769"/>
          </a:xfrm>
          <a:prstGeom prst="rect">
            <a:avLst/>
          </a:prstGeom>
          <a:noFill/>
        </p:spPr>
        <p:txBody>
          <a:bodyPr wrap="square" rtlCol="0">
            <a:spAutoFit/>
          </a:bodyPr>
          <a:lstStyle/>
          <a:p>
            <a:pPr algn="ctr"/>
            <a:r>
              <a:rPr lang="en-US" sz="2000" b="1" i="1" dirty="0"/>
              <a:t>(top) Cloud fraction anomalies per unit increase in global mean </a:t>
            </a:r>
            <a:r>
              <a:rPr lang="en-US" sz="2000" b="1" i="1" dirty="0" err="1"/>
              <a:t>T</a:t>
            </a:r>
            <a:r>
              <a:rPr lang="en-US" sz="2000" b="1" i="1" baseline="-25000" dirty="0" err="1"/>
              <a:t>sfc</a:t>
            </a:r>
            <a:r>
              <a:rPr lang="en-US" sz="2000" b="1" i="1" dirty="0"/>
              <a:t>, segregated by CTP and </a:t>
            </a:r>
            <a:r>
              <a:rPr lang="en-US" sz="2000" b="1" i="1" dirty="0" err="1">
                <a:latin typeface="Times New Roman"/>
                <a:ea typeface="Lucida Grande"/>
                <a:cs typeface="Times New Roman"/>
              </a:rPr>
              <a:t>τ</a:t>
            </a:r>
            <a:r>
              <a:rPr lang="en-US" sz="2000" b="1" i="1" dirty="0" smtClean="0"/>
              <a:t>. </a:t>
            </a:r>
            <a:br>
              <a:rPr lang="en-US" sz="2000" b="1" i="1" dirty="0" smtClean="0"/>
            </a:br>
            <a:r>
              <a:rPr lang="en-US" sz="2000" b="1" i="1" dirty="0" smtClean="0"/>
              <a:t>(bottom) </a:t>
            </a:r>
            <a:r>
              <a:rPr lang="en-US" sz="2000" b="1" i="1" dirty="0"/>
              <a:t>Contributors to the </a:t>
            </a:r>
            <a:r>
              <a:rPr lang="en-US" sz="2000" b="1" i="1" dirty="0" smtClean="0"/>
              <a:t>net short</a:t>
            </a:r>
            <a:r>
              <a:rPr lang="en-US" sz="2000" b="1" i="1" dirty="0"/>
              <a:t>-term cloud </a:t>
            </a:r>
            <a:r>
              <a:rPr lang="en-US" sz="2000" b="1" i="1" dirty="0" smtClean="0"/>
              <a:t>feedback. </a:t>
            </a:r>
            <a:r>
              <a:rPr lang="en-US" sz="2000" i="1" dirty="0" smtClean="0"/>
              <a:t>Plus </a:t>
            </a:r>
            <a:r>
              <a:rPr lang="en-US" sz="2000" i="1" dirty="0"/>
              <a:t>signs indicate statistical </a:t>
            </a:r>
            <a:r>
              <a:rPr lang="en-US" sz="2000" i="1" dirty="0" smtClean="0"/>
              <a:t>significance</a:t>
            </a:r>
          </a:p>
          <a:p>
            <a:pPr algn="ctr"/>
            <a:r>
              <a:rPr lang="en-US" sz="2000" i="1" dirty="0" smtClean="0">
                <a:solidFill>
                  <a:srgbClr val="000000"/>
                </a:solidFill>
                <a:latin typeface="Arial Narrow"/>
                <a:ea typeface="ＭＳ Ｐゴシック"/>
                <a:cs typeface="ＭＳ Ｐゴシック"/>
              </a:rPr>
              <a:t>From Zhou et al., J. Climate (2013)</a:t>
            </a:r>
            <a:endParaRPr lang="en-US" sz="2000" i="1" dirty="0">
              <a:solidFill>
                <a:srgbClr val="000000"/>
              </a:solidFill>
              <a:latin typeface="Arial Narrow"/>
              <a:ea typeface="ＭＳ Ｐゴシック"/>
              <a:cs typeface="ＭＳ Ｐゴシック"/>
            </a:endParaRPr>
          </a:p>
        </p:txBody>
      </p:sp>
      <p:sp>
        <p:nvSpPr>
          <p:cNvPr id="64" name="Text Box 405"/>
          <p:cNvSpPr txBox="1">
            <a:spLocks noChangeArrowheads="1"/>
          </p:cNvSpPr>
          <p:nvPr/>
        </p:nvSpPr>
        <p:spPr bwMode="auto">
          <a:xfrm>
            <a:off x="19466337" y="25262383"/>
            <a:ext cx="18065319" cy="830803"/>
          </a:xfrm>
          <a:prstGeom prst="rect">
            <a:avLst/>
          </a:prstGeom>
          <a:solidFill>
            <a:srgbClr val="000090"/>
          </a:solidFill>
          <a:ln>
            <a:noFill/>
          </a:ln>
          <a:extLst/>
        </p:spPr>
        <p:txBody>
          <a:bodyPr wrap="square" lIns="91267" tIns="45624" rIns="91267" bIns="45624">
            <a:spAutoFit/>
          </a:bodyPr>
          <a:lstStyle>
            <a:lvl1pPr eaLnBrk="0" hangingPunct="0">
              <a:defRPr sz="2900">
                <a:solidFill>
                  <a:schemeClr val="tx1"/>
                </a:solidFill>
                <a:latin typeface="Arial Narrow" charset="0"/>
                <a:ea typeface="ＭＳ Ｐゴシック" charset="0"/>
                <a:cs typeface="ＭＳ Ｐゴシック" charset="0"/>
              </a:defRPr>
            </a:lvl1pPr>
            <a:lvl2pPr marL="37931725" indent="-37474525" eaLnBrk="0" hangingPunct="0">
              <a:defRPr sz="2900">
                <a:solidFill>
                  <a:schemeClr val="tx1"/>
                </a:solidFill>
                <a:latin typeface="Arial Narrow" charset="0"/>
                <a:ea typeface="ＭＳ Ｐゴシック" charset="0"/>
              </a:defRPr>
            </a:lvl2pPr>
            <a:lvl3pPr eaLnBrk="0" hangingPunct="0">
              <a:defRPr sz="2900">
                <a:solidFill>
                  <a:schemeClr val="tx1"/>
                </a:solidFill>
                <a:latin typeface="Arial Narrow" charset="0"/>
                <a:ea typeface="ＭＳ Ｐゴシック" charset="0"/>
              </a:defRPr>
            </a:lvl3pPr>
            <a:lvl4pPr eaLnBrk="0" hangingPunct="0">
              <a:defRPr sz="2900">
                <a:solidFill>
                  <a:schemeClr val="tx1"/>
                </a:solidFill>
                <a:latin typeface="Arial Narrow" charset="0"/>
                <a:ea typeface="ＭＳ Ｐゴシック" charset="0"/>
              </a:defRPr>
            </a:lvl4pPr>
            <a:lvl5pPr eaLnBrk="0" hangingPunct="0">
              <a:defRPr sz="2900">
                <a:solidFill>
                  <a:schemeClr val="tx1"/>
                </a:solidFill>
                <a:latin typeface="Arial Narrow" charset="0"/>
                <a:ea typeface="ＭＳ Ｐゴシック" charset="0"/>
              </a:defRPr>
            </a:lvl5pPr>
            <a:lvl6pPr marL="457200" eaLnBrk="0" fontAlgn="base" hangingPunct="0">
              <a:spcBef>
                <a:spcPct val="0"/>
              </a:spcBef>
              <a:spcAft>
                <a:spcPct val="0"/>
              </a:spcAft>
              <a:defRPr sz="2900">
                <a:solidFill>
                  <a:schemeClr val="tx1"/>
                </a:solidFill>
                <a:latin typeface="Arial Narrow" charset="0"/>
                <a:ea typeface="ＭＳ Ｐゴシック" charset="0"/>
              </a:defRPr>
            </a:lvl6pPr>
            <a:lvl7pPr marL="914400" eaLnBrk="0" fontAlgn="base" hangingPunct="0">
              <a:spcBef>
                <a:spcPct val="0"/>
              </a:spcBef>
              <a:spcAft>
                <a:spcPct val="0"/>
              </a:spcAft>
              <a:defRPr sz="2900">
                <a:solidFill>
                  <a:schemeClr val="tx1"/>
                </a:solidFill>
                <a:latin typeface="Arial Narrow" charset="0"/>
                <a:ea typeface="ＭＳ Ｐゴシック" charset="0"/>
              </a:defRPr>
            </a:lvl7pPr>
            <a:lvl8pPr marL="1371600" eaLnBrk="0" fontAlgn="base" hangingPunct="0">
              <a:spcBef>
                <a:spcPct val="0"/>
              </a:spcBef>
              <a:spcAft>
                <a:spcPct val="0"/>
              </a:spcAft>
              <a:defRPr sz="2900">
                <a:solidFill>
                  <a:schemeClr val="tx1"/>
                </a:solidFill>
                <a:latin typeface="Arial Narrow" charset="0"/>
                <a:ea typeface="ＭＳ Ｐゴシック" charset="0"/>
              </a:defRPr>
            </a:lvl8pPr>
            <a:lvl9pPr marL="1828800" eaLnBrk="0" fontAlgn="base" hangingPunct="0">
              <a:spcBef>
                <a:spcPct val="0"/>
              </a:spcBef>
              <a:spcAft>
                <a:spcPct val="0"/>
              </a:spcAft>
              <a:defRPr sz="2900">
                <a:solidFill>
                  <a:schemeClr val="tx1"/>
                </a:solidFill>
                <a:latin typeface="Arial Narrow" charset="0"/>
                <a:ea typeface="ＭＳ Ｐゴシック" charset="0"/>
              </a:defRPr>
            </a:lvl9pPr>
          </a:lstStyle>
          <a:p>
            <a:pPr>
              <a:spcBef>
                <a:spcPts val="0"/>
              </a:spcBef>
            </a:pPr>
            <a:r>
              <a:rPr lang="en-US" sz="4800" b="1" dirty="0" smtClean="0">
                <a:solidFill>
                  <a:srgbClr val="F8F8F8"/>
                </a:solidFill>
              </a:rPr>
              <a:t>	</a:t>
            </a:r>
            <a:r>
              <a:rPr lang="en-US" sz="4800" b="1" dirty="0" smtClean="0">
                <a:solidFill>
                  <a:srgbClr val="F8F8F8"/>
                </a:solidFill>
              </a:rPr>
              <a:t>6. </a:t>
            </a:r>
            <a:r>
              <a:rPr lang="en-US" sz="4800" b="1" dirty="0" smtClean="0">
                <a:solidFill>
                  <a:srgbClr val="F8F8F8"/>
                </a:solidFill>
              </a:rPr>
              <a:t>The Ozone Hole “Indirect Effect”</a:t>
            </a:r>
          </a:p>
        </p:txBody>
      </p:sp>
      <p:pic>
        <p:nvPicPr>
          <p:cNvPr id="65" name="Picture 64"/>
          <p:cNvPicPr>
            <a:picLocks noChangeAspect="1"/>
          </p:cNvPicPr>
          <p:nvPr/>
        </p:nvPicPr>
        <p:blipFill rotWithShape="1">
          <a:blip r:embed="rId13"/>
          <a:srcRect t="36974" b="34312"/>
          <a:stretch/>
        </p:blipFill>
        <p:spPr>
          <a:xfrm>
            <a:off x="29613881" y="27019796"/>
            <a:ext cx="4282643" cy="2824158"/>
          </a:xfrm>
          <a:prstGeom prst="rect">
            <a:avLst/>
          </a:prstGeom>
        </p:spPr>
      </p:pic>
      <p:sp>
        <p:nvSpPr>
          <p:cNvPr id="66" name="TextBox 65"/>
          <p:cNvSpPr txBox="1"/>
          <p:nvPr/>
        </p:nvSpPr>
        <p:spPr>
          <a:xfrm>
            <a:off x="31198705" y="30222532"/>
            <a:ext cx="6355293" cy="1323439"/>
          </a:xfrm>
          <a:prstGeom prst="rect">
            <a:avLst/>
          </a:prstGeom>
          <a:noFill/>
        </p:spPr>
        <p:txBody>
          <a:bodyPr wrap="square" rtlCol="0">
            <a:spAutoFit/>
          </a:bodyPr>
          <a:lstStyle/>
          <a:p>
            <a:pPr algn="ctr"/>
            <a:r>
              <a:rPr lang="en-US" sz="2000" b="1" i="1" dirty="0" smtClean="0">
                <a:solidFill>
                  <a:srgbClr val="000000"/>
                </a:solidFill>
                <a:latin typeface="Arial Narrow"/>
                <a:ea typeface="ＭＳ Ｐゴシック"/>
                <a:cs typeface="ＭＳ Ｐゴシック"/>
              </a:rPr>
              <a:t>Cloud-induced radiation anomalies due to the poleward jet shift in ozone hole simulations. </a:t>
            </a:r>
            <a:r>
              <a:rPr lang="en-US" sz="2000" i="1" dirty="0" smtClean="0">
                <a:solidFill>
                  <a:srgbClr val="000000"/>
                </a:solidFill>
                <a:latin typeface="Arial Narrow"/>
                <a:ea typeface="ＭＳ Ｐゴシック"/>
                <a:cs typeface="ＭＳ Ｐゴシック"/>
              </a:rPr>
              <a:t>(left) SW radiation anomalies and (right) zonal mean LW, SW, and net radiation anomalies.</a:t>
            </a:r>
            <a:br>
              <a:rPr lang="en-US" sz="2000" i="1" dirty="0" smtClean="0">
                <a:solidFill>
                  <a:srgbClr val="000000"/>
                </a:solidFill>
                <a:latin typeface="Arial Narrow"/>
                <a:ea typeface="ＭＳ Ｐゴシック"/>
                <a:cs typeface="ＭＳ Ｐゴシック"/>
              </a:rPr>
            </a:br>
            <a:r>
              <a:rPr lang="en-US" sz="2000" i="1" dirty="0" smtClean="0">
                <a:solidFill>
                  <a:srgbClr val="000000"/>
                </a:solidFill>
                <a:latin typeface="Arial Narrow"/>
                <a:ea typeface="ＭＳ Ｐゴシック"/>
                <a:cs typeface="ＭＳ Ｐゴシック"/>
              </a:rPr>
              <a:t>Modified </a:t>
            </a:r>
            <a:r>
              <a:rPr lang="en-US" sz="2000" i="1" dirty="0">
                <a:solidFill>
                  <a:srgbClr val="000000"/>
                </a:solidFill>
                <a:latin typeface="Arial Narrow"/>
                <a:ea typeface="ＭＳ Ｐゴシック"/>
                <a:cs typeface="ＭＳ Ｐゴシック"/>
              </a:rPr>
              <a:t>f</a:t>
            </a:r>
            <a:r>
              <a:rPr lang="en-US" sz="2000" i="1" dirty="0" smtClean="0">
                <a:solidFill>
                  <a:srgbClr val="000000"/>
                </a:solidFill>
                <a:latin typeface="Arial Narrow"/>
                <a:ea typeface="ＭＳ Ｐゴシック"/>
                <a:cs typeface="ＭＳ Ｐゴシック"/>
              </a:rPr>
              <a:t>rom </a:t>
            </a:r>
            <a:r>
              <a:rPr lang="en-US" sz="2000" i="1" dirty="0" err="1" smtClean="0">
                <a:solidFill>
                  <a:srgbClr val="000000"/>
                </a:solidFill>
                <a:latin typeface="Arial Narrow"/>
                <a:ea typeface="ＭＳ Ｐゴシック"/>
                <a:cs typeface="ＭＳ Ｐゴシック"/>
              </a:rPr>
              <a:t>Grise</a:t>
            </a:r>
            <a:r>
              <a:rPr lang="en-US" sz="2000" i="1" dirty="0" smtClean="0">
                <a:solidFill>
                  <a:srgbClr val="000000"/>
                </a:solidFill>
                <a:latin typeface="Arial Narrow"/>
                <a:ea typeface="ＭＳ Ｐゴシック"/>
                <a:cs typeface="ＭＳ Ｐゴシック"/>
              </a:rPr>
              <a:t> et al., GRL (2013)</a:t>
            </a:r>
            <a:endParaRPr lang="en-US" sz="2000" i="1" dirty="0">
              <a:solidFill>
                <a:srgbClr val="000000"/>
              </a:solidFill>
              <a:latin typeface="Arial Narrow"/>
              <a:ea typeface="ＭＳ Ｐゴシック"/>
              <a:cs typeface="ＭＳ Ｐゴシック"/>
            </a:endParaRPr>
          </a:p>
        </p:txBody>
      </p:sp>
      <p:sp>
        <p:nvSpPr>
          <p:cNvPr id="67" name="TextBox 66"/>
          <p:cNvSpPr txBox="1"/>
          <p:nvPr/>
        </p:nvSpPr>
        <p:spPr>
          <a:xfrm>
            <a:off x="19586780" y="26169290"/>
            <a:ext cx="11611925" cy="5863145"/>
          </a:xfrm>
          <a:prstGeom prst="rect">
            <a:avLst/>
          </a:prstGeom>
          <a:noFill/>
        </p:spPr>
        <p:txBody>
          <a:bodyPr wrap="square" rtlCol="0">
            <a:spAutoFit/>
          </a:bodyPr>
          <a:lstStyle/>
          <a:p>
            <a:pPr>
              <a:spcAft>
                <a:spcPts val="600"/>
              </a:spcAft>
            </a:pPr>
            <a:r>
              <a:rPr lang="en-US" sz="3600" dirty="0" smtClean="0"/>
              <a:t>The midlatitude jet shifts poleward in CAM3 simulations of the ozone hole. Here we quantify the radiative impact of </a:t>
            </a:r>
            <a:r>
              <a:rPr lang="en-US" sz="3600" dirty="0"/>
              <a:t>cloud </a:t>
            </a:r>
            <a:r>
              <a:rPr lang="en-US" sz="3600" dirty="0" smtClean="0"/>
              <a:t>anomalies accompanying </a:t>
            </a:r>
            <a:r>
              <a:rPr lang="en-US" sz="3600" dirty="0"/>
              <a:t>this jet shift  </a:t>
            </a:r>
            <a:r>
              <a:rPr lang="en-US" sz="3600" dirty="0" smtClean="0"/>
              <a:t>(the ozone hole “indirect effect”):</a:t>
            </a:r>
          </a:p>
          <a:p>
            <a:pPr marL="571500" indent="-571500">
              <a:spcAft>
                <a:spcPts val="600"/>
              </a:spcAft>
              <a:buFont typeface="Arial"/>
              <a:buChar char="•"/>
            </a:pPr>
            <a:r>
              <a:rPr lang="en-US" sz="3600" dirty="0"/>
              <a:t>H</a:t>
            </a:r>
            <a:r>
              <a:rPr lang="en-US" sz="3600" dirty="0" smtClean="0"/>
              <a:t>igh- and mid-level </a:t>
            </a:r>
            <a:r>
              <a:rPr lang="en-US" sz="3600" dirty="0"/>
              <a:t>clouds closely follow the poleward shift </a:t>
            </a:r>
            <a:r>
              <a:rPr lang="en-US" sz="3600" dirty="0" smtClean="0"/>
              <a:t/>
            </a:r>
            <a:br>
              <a:rPr lang="en-US" sz="3600" dirty="0" smtClean="0"/>
            </a:br>
            <a:r>
              <a:rPr lang="en-US" sz="3600" dirty="0" smtClean="0"/>
              <a:t>in </a:t>
            </a:r>
            <a:r>
              <a:rPr lang="en-US" sz="3600" dirty="0"/>
              <a:t>the </a:t>
            </a:r>
            <a:r>
              <a:rPr lang="en-US" sz="3600" dirty="0" smtClean="0"/>
              <a:t>SH midlatitude jet.</a:t>
            </a:r>
            <a:endParaRPr lang="en-US" sz="3600" dirty="0"/>
          </a:p>
          <a:p>
            <a:pPr marL="571500" indent="-571500">
              <a:spcAft>
                <a:spcPts val="600"/>
              </a:spcAft>
              <a:buFont typeface="Arial"/>
              <a:buChar char="•"/>
            </a:pPr>
            <a:r>
              <a:rPr lang="en-US" sz="3600" dirty="0" smtClean="0"/>
              <a:t>Low clouds </a:t>
            </a:r>
            <a:r>
              <a:rPr lang="en-US" sz="3600" dirty="0"/>
              <a:t>decrease </a:t>
            </a:r>
            <a:r>
              <a:rPr lang="en-US" sz="3600" dirty="0" smtClean="0"/>
              <a:t>across most </a:t>
            </a:r>
            <a:r>
              <a:rPr lang="en-US" sz="3600" dirty="0"/>
              <a:t>of the Southern Ocean. </a:t>
            </a:r>
            <a:endParaRPr lang="en-US" sz="3600" dirty="0" smtClean="0"/>
          </a:p>
          <a:p>
            <a:pPr marL="571500" indent="-571500">
              <a:spcAft>
                <a:spcPts val="600"/>
              </a:spcAft>
              <a:buFont typeface="Arial"/>
              <a:buChar char="•"/>
            </a:pPr>
            <a:r>
              <a:rPr lang="en-US" sz="3600" dirty="0" smtClean="0"/>
              <a:t>The </a:t>
            </a:r>
            <a:r>
              <a:rPr lang="en-US" sz="3600" dirty="0"/>
              <a:t>hemispheric </a:t>
            </a:r>
            <a:r>
              <a:rPr lang="en-US" sz="3600" dirty="0" smtClean="0"/>
              <a:t>annual mean </a:t>
            </a:r>
            <a:r>
              <a:rPr lang="en-US" sz="3600" dirty="0"/>
              <a:t>radiation response to the cloud anomalies </a:t>
            </a:r>
            <a:r>
              <a:rPr lang="en-US" sz="3600" dirty="0" smtClean="0"/>
              <a:t>is calculated </a:t>
            </a:r>
            <a:r>
              <a:rPr lang="en-US" sz="3600" dirty="0"/>
              <a:t>to be approximately +0.25 W </a:t>
            </a:r>
            <a:r>
              <a:rPr lang="en-US" sz="3600" dirty="0" smtClean="0"/>
              <a:t>m</a:t>
            </a:r>
            <a:r>
              <a:rPr lang="en-US" sz="3600" baseline="30000" dirty="0" smtClean="0"/>
              <a:t>-2</a:t>
            </a:r>
            <a:r>
              <a:rPr lang="en-US" sz="3600" dirty="0" smtClean="0"/>
              <a:t> </a:t>
            </a:r>
            <a:r>
              <a:rPr lang="en-US" sz="3600" dirty="0"/>
              <a:t>, </a:t>
            </a:r>
            <a:r>
              <a:rPr lang="en-US" sz="3600" dirty="0" smtClean="0"/>
              <a:t>arising largely </a:t>
            </a:r>
            <a:r>
              <a:rPr lang="en-US" sz="3600" dirty="0"/>
              <a:t>from the </a:t>
            </a:r>
            <a:r>
              <a:rPr lang="en-US" sz="3600" dirty="0" smtClean="0"/>
              <a:t>reduction </a:t>
            </a:r>
            <a:r>
              <a:rPr lang="en-US" sz="3600" dirty="0"/>
              <a:t>of the total cloud fraction </a:t>
            </a:r>
            <a:r>
              <a:rPr lang="en-US" sz="3600" dirty="0" smtClean="0"/>
              <a:t>at SH </a:t>
            </a:r>
            <a:r>
              <a:rPr lang="en-US" sz="3600" dirty="0"/>
              <a:t>midlatitudes during austral summer.</a:t>
            </a:r>
            <a:endParaRPr lang="en-US" sz="3600" dirty="0" smtClean="0"/>
          </a:p>
        </p:txBody>
      </p:sp>
      <p:pic>
        <p:nvPicPr>
          <p:cNvPr id="68" name="Picture 67"/>
          <p:cNvPicPr>
            <a:picLocks noChangeAspect="1"/>
          </p:cNvPicPr>
          <p:nvPr/>
        </p:nvPicPr>
        <p:blipFill rotWithShape="1">
          <a:blip r:embed="rId13"/>
          <a:srcRect t="67557"/>
          <a:stretch/>
        </p:blipFill>
        <p:spPr>
          <a:xfrm>
            <a:off x="33693662" y="27178548"/>
            <a:ext cx="3791624" cy="282514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21717</TotalTime>
  <Words>822</Words>
  <Application>Microsoft Macintosh PowerPoint</Application>
  <PresentationFormat>Custom</PresentationFormat>
  <Paragraphs>70</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Custom Design</vt:lpstr>
      <vt:lpstr>1_Custom Design</vt:lpstr>
      <vt:lpstr>2_Custom Design</vt:lpstr>
      <vt:lpstr>PowerPoint Presentation</vt:lpstr>
    </vt:vector>
  </TitlesOfParts>
  <Manager/>
  <Company>LLNL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
  <dc:creator>Peter Caldwell</dc:creator>
  <cp:keywords/>
  <dc:description/>
  <cp:lastModifiedBy>zelinka1 Zelinka</cp:lastModifiedBy>
  <cp:revision>472</cp:revision>
  <cp:lastPrinted>2012-11-01T20:41:02Z</cp:lastPrinted>
  <dcterms:created xsi:type="dcterms:W3CDTF">2011-03-02T17:22:08Z</dcterms:created>
  <dcterms:modified xsi:type="dcterms:W3CDTF">2014-05-08T21:51:18Z</dcterms:modified>
  <cp:category/>
</cp:coreProperties>
</file>