
<file path=[Content_Types].xml><?xml version="1.0" encoding="utf-8"?>
<Types xmlns="http://schemas.openxmlformats.org/package/2006/content-types">
  <Default Extension="pict" ContentType="image/pict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84048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9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6700"/>
    <a:srgbClr val="3399FF"/>
    <a:srgbClr val="0066FF"/>
    <a:srgbClr val="FF9900"/>
    <a:srgbClr val="CC0000"/>
    <a:srgbClr val="993300"/>
    <a:srgbClr val="009900"/>
    <a:srgbClr val="FFFFFF"/>
    <a:srgbClr val="F8F8F8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4856" y="8048"/>
      </p:cViewPr>
      <p:guideLst>
        <p:guide orient="horz" pos="3552"/>
        <p:guide orient="horz" pos="20285"/>
        <p:guide pos="382"/>
        <p:guide pos="5884"/>
        <p:guide pos="6333"/>
        <p:guide pos="11835"/>
        <p:guide pos="12276"/>
        <p:guide pos="17778"/>
        <p:guide pos="18232"/>
        <p:guide pos="237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0" y="685800"/>
            <a:ext cx="4000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2254D74-1412-DD4C-B209-70768BDCC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5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fld id="{81C96E21-FE42-F544-A33C-BE9B1FC94F3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685800"/>
            <a:ext cx="40005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016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681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22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35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17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429637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741" y="5638800"/>
            <a:ext cx="4297759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17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983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653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713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19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742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80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11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614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9348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913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132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18391188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1559" y="5638800"/>
            <a:ext cx="18392576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1608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520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713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12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340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984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496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8757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95203" y="1273176"/>
            <a:ext cx="9228931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021" y="1273176"/>
            <a:ext cx="27554832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08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21" y="5638800"/>
            <a:ext cx="429637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741" y="5638800"/>
            <a:ext cx="4297759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9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1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1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6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122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0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596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9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046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607021" y="5638800"/>
            <a:ext cx="8727479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25" name="Rectangle 9"/>
          <p:cNvSpPr>
            <a:spLocks noChangeArrowheads="1"/>
          </p:cNvSpPr>
          <p:nvPr userDrawn="1"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152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533400" y="32445326"/>
            <a:ext cx="2200275" cy="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8727479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48" name="Rectangle 32"/>
          <p:cNvSpPr>
            <a:spLocks noChangeArrowheads="1"/>
          </p:cNvSpPr>
          <p:nvPr userDrawn="1"/>
        </p:nvSpPr>
        <p:spPr bwMode="auto">
          <a:xfrm>
            <a:off x="10054034" y="5638800"/>
            <a:ext cx="8734425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50" name="Rectangle 34"/>
          <p:cNvSpPr>
            <a:spLocks noChangeArrowheads="1"/>
          </p:cNvSpPr>
          <p:nvPr userDrawn="1"/>
        </p:nvSpPr>
        <p:spPr bwMode="auto">
          <a:xfrm>
            <a:off x="19488547" y="5638800"/>
            <a:ext cx="8734425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6051" name="Rectangle 35"/>
          <p:cNvSpPr>
            <a:spLocks noChangeArrowheads="1"/>
          </p:cNvSpPr>
          <p:nvPr userDrawn="1"/>
        </p:nvSpPr>
        <p:spPr bwMode="auto">
          <a:xfrm>
            <a:off x="28943896" y="5638800"/>
            <a:ext cx="8734425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607021" y="5638800"/>
            <a:ext cx="8727479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533400" y="32445326"/>
            <a:ext cx="2200275" cy="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8727479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10054034" y="5638800"/>
            <a:ext cx="18168938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8943896" y="5638800"/>
            <a:ext cx="873442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384048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607021" y="5638800"/>
            <a:ext cx="370713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4800601"/>
            <a:ext cx="384048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533400" y="32445326"/>
            <a:ext cx="2200275" cy="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0384" y="1273176"/>
            <a:ext cx="36683751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21" y="5638800"/>
            <a:ext cx="36917114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384048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df"/><Relationship Id="rId20" Type="http://schemas.openxmlformats.org/officeDocument/2006/relationships/image" Target="../media/image17.png"/><Relationship Id="rId21" Type="http://schemas.openxmlformats.org/officeDocument/2006/relationships/image" Target="../media/image18.pdf"/><Relationship Id="rId22" Type="http://schemas.openxmlformats.org/officeDocument/2006/relationships/image" Target="../media/image19.png"/><Relationship Id="rId10" Type="http://schemas.openxmlformats.org/officeDocument/2006/relationships/image" Target="../media/image7.png"/><Relationship Id="rId11" Type="http://schemas.openxmlformats.org/officeDocument/2006/relationships/image" Target="../media/image8.pdf"/><Relationship Id="rId12" Type="http://schemas.openxmlformats.org/officeDocument/2006/relationships/image" Target="../media/image9.png"/><Relationship Id="rId13" Type="http://schemas.openxmlformats.org/officeDocument/2006/relationships/image" Target="../media/image10.pdf"/><Relationship Id="rId14" Type="http://schemas.openxmlformats.org/officeDocument/2006/relationships/image" Target="../media/image11.png"/><Relationship Id="rId15" Type="http://schemas.openxmlformats.org/officeDocument/2006/relationships/image" Target="../media/image12.pdf"/><Relationship Id="rId16" Type="http://schemas.openxmlformats.org/officeDocument/2006/relationships/image" Target="../media/image13.png"/><Relationship Id="rId17" Type="http://schemas.openxmlformats.org/officeDocument/2006/relationships/image" Target="../media/image14.pdf"/><Relationship Id="rId18" Type="http://schemas.openxmlformats.org/officeDocument/2006/relationships/image" Target="../media/image15.png"/><Relationship Id="rId19" Type="http://schemas.openxmlformats.org/officeDocument/2006/relationships/image" Target="../media/image16.pd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.jpeg"/><Relationship Id="rId7" Type="http://schemas.openxmlformats.org/officeDocument/2006/relationships/image" Target="../media/image4.pdf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448854" y="866391"/>
            <a:ext cx="27774117" cy="25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/>
          <a:p>
            <a:pPr>
              <a:spcBef>
                <a:spcPts val="1200"/>
              </a:spcBef>
            </a:pPr>
            <a:r>
              <a:rPr lang="en-US" sz="8000" b="1" u="sng" dirty="0" smtClean="0">
                <a:solidFill>
                  <a:srgbClr val="F8F8F8"/>
                </a:solidFill>
              </a:rPr>
              <a:t>The Strength of the Tropical </a:t>
            </a:r>
            <a:r>
              <a:rPr lang="en-US" sz="8000" b="1" u="sng" dirty="0" smtClean="0">
                <a:solidFill>
                  <a:srgbClr val="F8F8F8"/>
                </a:solidFill>
              </a:rPr>
              <a:t>I</a:t>
            </a:r>
            <a:r>
              <a:rPr lang="en-US" sz="8000" b="1" u="sng" dirty="0" smtClean="0">
                <a:solidFill>
                  <a:srgbClr val="F8F8F8"/>
                </a:solidFill>
              </a:rPr>
              <a:t>nversion </a:t>
            </a:r>
            <a:r>
              <a:rPr lang="en-US" sz="8000" b="1" u="sng" dirty="0" smtClean="0">
                <a:solidFill>
                  <a:srgbClr val="F8F8F8"/>
                </a:solidFill>
              </a:rPr>
              <a:t>and its Response to Climate </a:t>
            </a:r>
            <a:r>
              <a:rPr lang="en-US" sz="8000" b="1" u="sng" dirty="0" smtClean="0">
                <a:solidFill>
                  <a:srgbClr val="F8F8F8"/>
                </a:solidFill>
              </a:rPr>
              <a:t>C</a:t>
            </a:r>
            <a:r>
              <a:rPr lang="en-US" sz="8000" b="1" u="sng" dirty="0" smtClean="0">
                <a:solidFill>
                  <a:srgbClr val="F8F8F8"/>
                </a:solidFill>
              </a:rPr>
              <a:t>hange in 18 CMIP5 Models</a:t>
            </a:r>
            <a:endParaRPr lang="en-US" sz="8000" b="1" u="sng" dirty="0" smtClean="0">
              <a:solidFill>
                <a:srgbClr val="F8F8F8"/>
              </a:solidFill>
            </a:endParaRPr>
          </a:p>
        </p:txBody>
      </p:sp>
      <p:sp>
        <p:nvSpPr>
          <p:cNvPr id="38916" name="Text Box 388"/>
          <p:cNvSpPr txBox="1">
            <a:spLocks noChangeArrowheads="1"/>
          </p:cNvSpPr>
          <p:nvPr/>
        </p:nvSpPr>
        <p:spPr bwMode="auto">
          <a:xfrm>
            <a:off x="600075" y="5620757"/>
            <a:ext cx="8734425" cy="830803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   Introduction</a:t>
            </a:r>
          </a:p>
        </p:txBody>
      </p:sp>
      <p:sp>
        <p:nvSpPr>
          <p:cNvPr id="38917" name="Text Box 405"/>
          <p:cNvSpPr txBox="1">
            <a:spLocks noChangeArrowheads="1"/>
          </p:cNvSpPr>
          <p:nvPr/>
        </p:nvSpPr>
        <p:spPr bwMode="auto">
          <a:xfrm>
            <a:off x="10054034" y="5614039"/>
            <a:ext cx="8734425" cy="830803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lIns="91267" tIns="45624" rIns="91267" bIns="45624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  </a:t>
            </a:r>
            <a:r>
              <a:rPr lang="en-US" sz="4800" b="1" dirty="0" smtClean="0">
                <a:solidFill>
                  <a:srgbClr val="F8F8F8"/>
                </a:solidFill>
              </a:rPr>
              <a:t> </a:t>
            </a:r>
            <a:r>
              <a:rPr lang="en-US" sz="4800" b="1" dirty="0" smtClean="0">
                <a:solidFill>
                  <a:srgbClr val="F8F8F8"/>
                </a:solidFill>
              </a:rPr>
              <a:t>Simulated</a:t>
            </a:r>
            <a:r>
              <a:rPr lang="en-US" sz="4800" b="1" dirty="0" smtClean="0">
                <a:solidFill>
                  <a:srgbClr val="F8F8F8"/>
                </a:solidFill>
              </a:rPr>
              <a:t> changes in EIS 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38918" name="Text Box 424"/>
          <p:cNvSpPr txBox="1">
            <a:spLocks noChangeArrowheads="1"/>
          </p:cNvSpPr>
          <p:nvPr/>
        </p:nvSpPr>
        <p:spPr bwMode="auto">
          <a:xfrm>
            <a:off x="19488547" y="5609452"/>
            <a:ext cx="8734425" cy="830803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EIS changes in </a:t>
            </a:r>
            <a:r>
              <a:rPr lang="en-US" sz="4800" b="1" dirty="0" smtClean="0">
                <a:solidFill>
                  <a:srgbClr val="F8F8F8"/>
                </a:solidFill>
              </a:rPr>
              <a:t>aqua simulations</a:t>
            </a:r>
            <a:endParaRPr lang="en-US" sz="4800" b="1" baseline="-25000" dirty="0">
              <a:solidFill>
                <a:srgbClr val="F8F8F8"/>
              </a:solidFill>
            </a:endParaRPr>
          </a:p>
        </p:txBody>
      </p:sp>
      <p:sp>
        <p:nvSpPr>
          <p:cNvPr id="38957" name="TextBox 46"/>
          <p:cNvSpPr txBox="1">
            <a:spLocks noChangeArrowheads="1"/>
          </p:cNvSpPr>
          <p:nvPr/>
        </p:nvSpPr>
        <p:spPr bwMode="auto">
          <a:xfrm>
            <a:off x="599498" y="32387384"/>
            <a:ext cx="2950454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A7D1FF"/>
                </a:solidFill>
                <a:latin typeface="Times" charset="0"/>
              </a:rPr>
              <a:t>This work is supported by </a:t>
            </a:r>
            <a:r>
              <a:rPr lang="en-US" sz="1600" dirty="0" smtClean="0">
                <a:solidFill>
                  <a:srgbClr val="A7D1FF"/>
                </a:solidFill>
                <a:latin typeface="Times" charset="0"/>
              </a:rPr>
              <a:t>the Regional and Global Climate and Earth System Modeling programs for the </a:t>
            </a:r>
            <a:r>
              <a:rPr lang="en-US" sz="1600" dirty="0">
                <a:solidFill>
                  <a:srgbClr val="A7D1FF"/>
                </a:solidFill>
                <a:latin typeface="Times" charset="0"/>
              </a:rPr>
              <a:t>Office of Science of the United States Department of </a:t>
            </a:r>
            <a:r>
              <a:rPr lang="en-US" sz="1600" dirty="0" smtClean="0">
                <a:solidFill>
                  <a:srgbClr val="A7D1FF"/>
                </a:solidFill>
                <a:latin typeface="Times" charset="0"/>
              </a:rPr>
              <a:t>Energy. </a:t>
            </a:r>
            <a:r>
              <a:rPr lang="en-US" sz="1600" dirty="0">
                <a:solidFill>
                  <a:srgbClr val="A7D1FF"/>
                </a:solidFill>
                <a:latin typeface="Times" charset="0"/>
              </a:rPr>
              <a:t>This work was performed under </a:t>
            </a:r>
            <a:r>
              <a:rPr lang="en-US" sz="1600" dirty="0" smtClean="0">
                <a:solidFill>
                  <a:srgbClr val="A7D1FF"/>
                </a:solidFill>
                <a:latin typeface="Times" charset="0"/>
              </a:rPr>
              <a:t>the auspices </a:t>
            </a:r>
            <a:r>
              <a:rPr lang="en-US" sz="1600" dirty="0">
                <a:solidFill>
                  <a:srgbClr val="A7D1FF"/>
                </a:solidFill>
                <a:latin typeface="Times" charset="0"/>
              </a:rPr>
              <a:t>of the U. S. Department </a:t>
            </a:r>
            <a:r>
              <a:rPr lang="en-US" sz="1600" dirty="0" smtClean="0">
                <a:solidFill>
                  <a:srgbClr val="A7D1FF"/>
                </a:solidFill>
                <a:latin typeface="Times" charset="0"/>
              </a:rPr>
              <a:t>of </a:t>
            </a:r>
            <a:r>
              <a:rPr lang="en-US" sz="1600" dirty="0">
                <a:solidFill>
                  <a:srgbClr val="A7D1FF"/>
                </a:solidFill>
                <a:latin typeface="Times" charset="0"/>
              </a:rPr>
              <a:t>Energy by Lawrence Livermore National Laboratory under contract DE-AC52-07NA27344</a:t>
            </a:r>
            <a:r>
              <a:rPr lang="en-US" sz="1600" dirty="0" smtClean="0">
                <a:solidFill>
                  <a:srgbClr val="A7D1FF"/>
                </a:solidFill>
                <a:latin typeface="Times" charset="0"/>
              </a:rPr>
              <a:t>.</a:t>
            </a:r>
            <a:endParaRPr lang="en-US" sz="1600" dirty="0"/>
          </a:p>
        </p:txBody>
      </p:sp>
      <p:sp>
        <p:nvSpPr>
          <p:cNvPr id="38948" name="TextBox 51"/>
          <p:cNvSpPr txBox="1">
            <a:spLocks noChangeArrowheads="1"/>
          </p:cNvSpPr>
          <p:nvPr/>
        </p:nvSpPr>
        <p:spPr bwMode="auto">
          <a:xfrm>
            <a:off x="29223191" y="30475689"/>
            <a:ext cx="82915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We thank the World Climate Research </a:t>
            </a:r>
            <a:r>
              <a:rPr lang="en-US" sz="2000" dirty="0" err="1" smtClean="0"/>
              <a:t>Programme’s</a:t>
            </a:r>
            <a:r>
              <a:rPr lang="en-US" sz="2000" dirty="0" smtClean="0"/>
              <a:t> Working Group on Coupled Modeling, which is responsible for CMIP, and various climate modeling groups for producing and making available their model output. </a:t>
            </a:r>
            <a:endParaRPr lang="en-US" sz="2000" dirty="0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7325541" y="492747"/>
            <a:ext cx="20637333" cy="378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Xin Qu, Alex Hall</a:t>
            </a:r>
          </a:p>
          <a:p>
            <a:pPr algn="r">
              <a:spcBef>
                <a:spcPts val="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University of California, Los Angeles</a:t>
            </a:r>
          </a:p>
          <a:p>
            <a:pPr algn="r">
              <a:spcBef>
                <a:spcPts val="0"/>
              </a:spcBef>
            </a:pP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 algn="r">
              <a:spcBef>
                <a:spcPts val="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Stephen A.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Klein, Peter M. Caldwell 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 algn="r">
              <a:spcBef>
                <a:spcPts val="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Lawrence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Livermore National Laboratory  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 algn="r">
              <a:spcBef>
                <a:spcPts val="0"/>
              </a:spcBef>
            </a:pP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5" name="Picture 31" descr="lab_icon_rgb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242848" y="32312986"/>
            <a:ext cx="610346" cy="44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388"/>
          <p:cNvSpPr txBox="1">
            <a:spLocks noChangeArrowheads="1"/>
          </p:cNvSpPr>
          <p:nvPr/>
        </p:nvSpPr>
        <p:spPr bwMode="auto">
          <a:xfrm>
            <a:off x="28953301" y="23287535"/>
            <a:ext cx="8734425" cy="830803"/>
          </a:xfrm>
          <a:prstGeom prst="rect">
            <a:avLst/>
          </a:prstGeom>
          <a:solidFill>
            <a:srgbClr val="3366FF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Summary</a:t>
            </a:r>
          </a:p>
        </p:txBody>
      </p:sp>
      <p:sp>
        <p:nvSpPr>
          <p:cNvPr id="80" name="TextBox 39"/>
          <p:cNvSpPr txBox="1">
            <a:spLocks noChangeArrowheads="1"/>
          </p:cNvSpPr>
          <p:nvPr/>
        </p:nvSpPr>
        <p:spPr bwMode="auto">
          <a:xfrm>
            <a:off x="28990070" y="24166307"/>
            <a:ext cx="852463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marL="64008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CMIP5 models systematically underestimate present-day EIS off the west coasts of continents, due to a warm bias in SST. The negative bias may contribute to the low bias in tropical low-cloud cover in the same models.</a:t>
            </a:r>
          </a:p>
          <a:p>
            <a:pPr marL="64008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The areal coverage of inversion increases over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smtClean="0"/>
              <a:t>century under RCP8.5, and the mean inversion strength increases by 0.8 K</a:t>
            </a:r>
            <a:r>
              <a:rPr lang="en-US" sz="2400" dirty="0" smtClean="0"/>
              <a:t>. </a:t>
            </a:r>
          </a:p>
          <a:p>
            <a:pPr marL="64008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These changes can be broken down into the fast response to anthropogenic forcing, which is strongly impacted by nearly instantaneous continental warming, and the temperature-mediated component. The latter can be broken down further into contributions from uniform and non-uniform oceanic warming. </a:t>
            </a:r>
          </a:p>
          <a:p>
            <a:pPr marL="640080" indent="-457200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Future EIS change is exaggerated when one assumes a constant surface relative humidity in calculating EIS as in its original definition.</a:t>
            </a:r>
            <a:endParaRPr lang="en-US" sz="2400" dirty="0" smtClean="0"/>
          </a:p>
        </p:txBody>
      </p:sp>
      <p:sp>
        <p:nvSpPr>
          <p:cNvPr id="127" name="Text Box 388"/>
          <p:cNvSpPr txBox="1">
            <a:spLocks noChangeArrowheads="1"/>
          </p:cNvSpPr>
          <p:nvPr/>
        </p:nvSpPr>
        <p:spPr bwMode="auto">
          <a:xfrm>
            <a:off x="28950148" y="29644887"/>
            <a:ext cx="8734425" cy="830803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Acknowledgements</a:t>
            </a:r>
          </a:p>
        </p:txBody>
      </p:sp>
      <p:sp>
        <p:nvSpPr>
          <p:cNvPr id="82" name="TextBox 48"/>
          <p:cNvSpPr txBox="1">
            <a:spLocks noChangeArrowheads="1"/>
          </p:cNvSpPr>
          <p:nvPr/>
        </p:nvSpPr>
        <p:spPr bwMode="auto">
          <a:xfrm>
            <a:off x="4391925" y="9324427"/>
            <a:ext cx="126240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Britannic Bold"/>
              </a:rPr>
              <a:t>MODIS</a:t>
            </a:r>
            <a:endParaRPr lang="en-US" dirty="0">
              <a:latin typeface="Britannic Bold"/>
            </a:endParaRPr>
          </a:p>
        </p:txBody>
      </p:sp>
      <p:sp>
        <p:nvSpPr>
          <p:cNvPr id="130" name="TextBox 40"/>
          <p:cNvSpPr txBox="1">
            <a:spLocks noChangeArrowheads="1"/>
          </p:cNvSpPr>
          <p:nvPr/>
        </p:nvSpPr>
        <p:spPr bwMode="auto">
          <a:xfrm rot="10800000" flipV="1">
            <a:off x="884210" y="6550156"/>
            <a:ext cx="82918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/>
              <a:t>The strength of the tropical inversion </a:t>
            </a:r>
            <a:r>
              <a:rPr lang="en-US" sz="2400" dirty="0" smtClean="0"/>
              <a:t>is a key factor controlling the amount of marine low clouds.</a:t>
            </a:r>
            <a:r>
              <a:rPr lang="en-US" sz="2400" dirty="0" smtClean="0"/>
              <a:t> Climate </a:t>
            </a:r>
            <a:r>
              <a:rPr lang="en-US" sz="2400" dirty="0" smtClean="0"/>
              <a:t>simulations suggested that the inversion strength increases in a warming climate. The main goal of</a:t>
            </a:r>
            <a:r>
              <a:rPr lang="en-US" sz="2400" dirty="0" smtClean="0"/>
              <a:t> </a:t>
            </a:r>
            <a:r>
              <a:rPr lang="en-US" sz="2400" dirty="0" smtClean="0"/>
              <a:t>this </a:t>
            </a:r>
            <a:r>
              <a:rPr lang="en-US" sz="2400" dirty="0" smtClean="0"/>
              <a:t>study</a:t>
            </a:r>
            <a:r>
              <a:rPr lang="en-US" sz="2400" dirty="0" smtClean="0"/>
              <a:t> is to</a:t>
            </a:r>
            <a:r>
              <a:rPr lang="en-US" sz="2400" dirty="0" smtClean="0"/>
              <a:t> shed </a:t>
            </a:r>
            <a:r>
              <a:rPr lang="en-US" sz="2400" dirty="0" smtClean="0"/>
              <a:t>light on the underlying causes of the simulated inversion increase using 18 CMIP5 models. Biases in simulated present-day inversion are also addressed.</a:t>
            </a:r>
            <a:endParaRPr lang="en-US" sz="2400" dirty="0"/>
          </a:p>
        </p:txBody>
      </p:sp>
      <p:sp>
        <p:nvSpPr>
          <p:cNvPr id="132" name="TextBox 40"/>
          <p:cNvSpPr txBox="1">
            <a:spLocks noChangeArrowheads="1"/>
          </p:cNvSpPr>
          <p:nvPr/>
        </p:nvSpPr>
        <p:spPr bwMode="auto">
          <a:xfrm rot="10800000" flipV="1">
            <a:off x="24495176" y="7294395"/>
            <a:ext cx="3442977" cy="104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/>
              <a:t>EIS is generally positive </a:t>
            </a:r>
            <a:r>
              <a:rPr lang="en-US" sz="2400" dirty="0" err="1" smtClean="0"/>
              <a:t>poleward</a:t>
            </a:r>
            <a:r>
              <a:rPr lang="en-US" sz="2400" dirty="0" smtClean="0"/>
              <a:t> of 15 degrees in aqua simulations.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 most aqua4xCO2 simulations, positive EIS changes are seen at all latitudes.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EIS increase in aqua4xCO2 simulations (~0.1K) accounts for about half the ensemble-mean EIS increase in the amip4xCO2 simulations (~0.2K).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Broad EIS increases are also seen in the aqua4K simulations. EIS changes (0.2-0.5K) are close to the EIS changes in the amip4K simulations, implying continental warming plays a secondary role in driving the EIS increase in the amip4K simulations.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180" name="Text Box 388"/>
          <p:cNvSpPr txBox="1">
            <a:spLocks noChangeArrowheads="1"/>
          </p:cNvSpPr>
          <p:nvPr/>
        </p:nvSpPr>
        <p:spPr bwMode="auto">
          <a:xfrm>
            <a:off x="28953301" y="14395413"/>
            <a:ext cx="8734425" cy="830803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Role of changing relative humidity</a:t>
            </a:r>
            <a:endParaRPr lang="en-US" sz="4800" b="1" dirty="0" smtClean="0">
              <a:solidFill>
                <a:srgbClr val="F8F8F8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0362017" y="17400618"/>
            <a:ext cx="8269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(a) Geographic distribution of the ensemble-mean EIS change in 18 CMIP5 models. (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) The ensemble-mean fast EIS change in 8 CMIP5 models. (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) The ensemble-mean contribution of uniform oceanic warming to EIS change in 8 CMIP5 models. (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) The ensemble-mean of the residual EIS change in 8 CMIP5 models. </a:t>
            </a:r>
          </a:p>
          <a:p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There are widespread EIS increases in a warming climate. These EIS changes can be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broken down into the fast EIS change, the contribution of uniform oceanic warming and other effects (the residual).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0327035" y="27742977"/>
            <a:ext cx="8304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Simulated EIS changes can be understood by the expression ΔEIS≈ΔT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700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-1.2ΔT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. According to the expression, EIS changes can be interpreted as the portion of ΔT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700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that exceeds what the moist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adiabat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would imply. 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The ensemble-mean ΔT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700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is generally greater than the ensemble-mean 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1.2ΔT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, consistent with simulated EIS increas</a:t>
            </a:r>
            <a:r>
              <a:rPr lang="en-US" sz="2400" dirty="0" smtClean="0">
                <a:latin typeface="Arial Narrow"/>
                <a:cs typeface="Arial Narrow"/>
              </a:rPr>
              <a:t>e. The fast EIS increase is due to the </a:t>
            </a:r>
            <a:r>
              <a:rPr lang="en-US" sz="2400" dirty="0" err="1" smtClean="0">
                <a:latin typeface="Arial Narrow"/>
                <a:cs typeface="Arial Narrow"/>
              </a:rPr>
              <a:t>anthropogenically</a:t>
            </a:r>
            <a:r>
              <a:rPr lang="en-US" sz="2400" dirty="0" smtClean="0">
                <a:latin typeface="Arial Narrow"/>
                <a:cs typeface="Arial Narrow"/>
              </a:rPr>
              <a:t>-forced warming in 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T</a:t>
            </a:r>
            <a:r>
              <a:rPr lang="en-US" sz="2400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700</a:t>
            </a:r>
            <a:r>
              <a:rPr lang="en-US" sz="2400" dirty="0" smtClean="0">
                <a:latin typeface="Arial Narrow"/>
                <a:cs typeface="Arial Narrow"/>
              </a:rPr>
              <a:t>. The uniform oceanic warming drives a considerable EIS increase. The geographic distribution of EIS increase is driven by other factors (e.g., non-uniform warming).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61" name="Text Box 388"/>
          <p:cNvSpPr txBox="1">
            <a:spLocks noChangeArrowheads="1"/>
          </p:cNvSpPr>
          <p:nvPr/>
        </p:nvSpPr>
        <p:spPr bwMode="auto">
          <a:xfrm>
            <a:off x="621229" y="9044007"/>
            <a:ext cx="8734425" cy="830803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 Present-day Tropical Inversion</a:t>
            </a:r>
            <a:endParaRPr lang="en-US" sz="4800" b="1" dirty="0" smtClean="0">
              <a:solidFill>
                <a:srgbClr val="F8F8F8"/>
              </a:solidFill>
            </a:endParaRPr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3056207" y="18532148"/>
          <a:ext cx="3887788" cy="393700"/>
        </p:xfrm>
        <a:graphic>
          <a:graphicData uri="http://schemas.openxmlformats.org/presentationml/2006/ole">
            <p:oleObj spid="_x0000_s38927" name="Equation" r:id="rId5" imgW="2006600" imgH="203200" progId="Equation.3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985066" y="17932752"/>
            <a:ext cx="661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Estimated Inversion strength (EIS) is defined by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1018399" y="18988284"/>
            <a:ext cx="81576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dirty="0" smtClean="0"/>
              <a:t>here </a:t>
            </a:r>
            <a:r>
              <a:rPr lang="en-US" sz="2400" dirty="0" smtClean="0"/>
              <a:t>LTS </a:t>
            </a:r>
            <a:r>
              <a:rPr lang="en-US" sz="2400" dirty="0" smtClean="0"/>
              <a:t>is lower-troposphere stability, Gamma is the moist-adiabatic potential temperature, z700 is the height of the 700 </a:t>
            </a:r>
            <a:r>
              <a:rPr lang="en-US" sz="2400" dirty="0" err="1" smtClean="0"/>
              <a:t>hPa</a:t>
            </a:r>
            <a:r>
              <a:rPr lang="en-US" sz="2400" dirty="0" smtClean="0"/>
              <a:t> surface and LCL is the lifting condensation level.</a:t>
            </a:r>
            <a:endParaRPr lang="en-US" sz="2400" dirty="0"/>
          </a:p>
        </p:txBody>
      </p:sp>
      <p:pic>
        <p:nvPicPr>
          <p:cNvPr id="70" name="Picture 69" descr="ucla-identity-logo-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7952" y="32301688"/>
            <a:ext cx="921789" cy="44015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4645229" y="32314388"/>
            <a:ext cx="236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xinqu@atmos.ucla.edu</a:t>
            </a:r>
            <a:endParaRPr lang="en-US" sz="2000" dirty="0"/>
          </a:p>
        </p:txBody>
      </p:sp>
      <p:pic>
        <p:nvPicPr>
          <p:cNvPr id="72" name="Picture 71" descr="EIS_clim_2d_map_NCE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l="5882" t="15455" r="5882" b="16364"/>
              <a:stretch>
                <a:fillRect/>
              </a:stretch>
            </p:blipFill>
          </mc:Choice>
          <mc:Fallback>
            <p:blipFill>
              <a:blip r:embed="rId8"/>
              <a:srcRect l="5882" t="15455" r="5882" b="16364"/>
              <a:stretch>
                <a:fillRect/>
              </a:stretch>
            </p:blipFill>
          </mc:Fallback>
        </mc:AlternateContent>
        <p:spPr>
          <a:xfrm>
            <a:off x="884209" y="9971773"/>
            <a:ext cx="8028881" cy="8028944"/>
          </a:xfrm>
          <a:prstGeom prst="rect">
            <a:avLst/>
          </a:prstGeom>
        </p:spPr>
      </p:pic>
      <p:pic>
        <p:nvPicPr>
          <p:cNvPr id="74" name="Picture 73" descr="EIS_mean_area_streng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l="12941" t="23636" r="22353" b="50909"/>
              <a:stretch>
                <a:fillRect/>
              </a:stretch>
            </p:blipFill>
          </mc:Choice>
          <mc:Fallback>
            <p:blipFill>
              <a:blip r:embed="rId10"/>
              <a:srcRect l="12941" t="23636" r="22353" b="50909"/>
              <a:stretch>
                <a:fillRect/>
              </a:stretch>
            </p:blipFill>
          </mc:Fallback>
        </mc:AlternateContent>
        <p:spPr>
          <a:xfrm>
            <a:off x="698611" y="25221481"/>
            <a:ext cx="8459783" cy="430682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98685" y="29806240"/>
            <a:ext cx="8157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quantities (EIS, T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and T</a:t>
            </a:r>
            <a:r>
              <a:rPr lang="en-US" sz="2400" baseline="-25000" dirty="0" smtClean="0"/>
              <a:t>700</a:t>
            </a:r>
            <a:r>
              <a:rPr lang="en-US" sz="2400" dirty="0" smtClean="0"/>
              <a:t>) averaged over the KH domains in reanalysis (“Re”) and coupled models (“CM”) and </a:t>
            </a:r>
            <a:r>
              <a:rPr lang="en-US" sz="2400" dirty="0" err="1" smtClean="0"/>
              <a:t>amip</a:t>
            </a:r>
            <a:r>
              <a:rPr lang="en-US" sz="2400" dirty="0" smtClean="0"/>
              <a:t> simulations. The negative EIS bias in the RCP8.5 simulations is primarily attributable to the warming bias in T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102279" y="20583954"/>
          <a:ext cx="7787562" cy="251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9"/>
                <a:gridCol w="1539367"/>
                <a:gridCol w="1628695"/>
                <a:gridCol w="1297927"/>
                <a:gridCol w="1297927"/>
                <a:gridCol w="1297927"/>
              </a:tblGrid>
              <a:tr h="627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ERA-Interim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NCAR/NCEP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MERRA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RCP8.5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amip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27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 anchor="ctr"/>
                </a:tc>
              </a:tr>
              <a:tr h="627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 anchor="ctr"/>
                </a:tc>
              </a:tr>
              <a:tr h="6277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EIS</a:t>
                      </a:r>
                      <a:r>
                        <a:rPr lang="en-US" baseline="-25000" dirty="0" err="1" smtClean="0"/>
                        <a:t>kh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939895" y="23316198"/>
            <a:ext cx="8157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Areal coverage of the tropical inversion (A), the mean inversion strength (EIS) and the average EIS over the KH domains (</a:t>
            </a:r>
            <a:r>
              <a:rPr lang="en-US" sz="2400" dirty="0" err="1" smtClean="0"/>
              <a:t>EIS</a:t>
            </a:r>
            <a:r>
              <a:rPr lang="en-US" sz="2400" baseline="-25000" dirty="0" err="1" smtClean="0"/>
              <a:t>kh</a:t>
            </a:r>
            <a:r>
              <a:rPr lang="en-US" sz="2400" dirty="0" smtClean="0"/>
              <a:t>) in reanalysis and simulations. Simulated EIS is negatively biased near the west coasts of continents.</a:t>
            </a:r>
            <a:endParaRPr lang="en-US" sz="2400" dirty="0"/>
          </a:p>
        </p:txBody>
      </p:sp>
      <p:pic>
        <p:nvPicPr>
          <p:cNvPr id="81" name="Picture 80" descr="EIS_change_2d_modeled_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 l="16471" t="16364" r="16471" b="18182"/>
              <a:stretch>
                <a:fillRect/>
              </a:stretch>
            </p:blipFill>
          </mc:Choice>
          <mc:Fallback>
            <p:blipFill>
              <a:blip r:embed="rId12"/>
              <a:srcRect l="16471" t="16364" r="16471" b="18182"/>
              <a:stretch>
                <a:fillRect/>
              </a:stretch>
            </p:blipFill>
          </mc:Fallback>
        </mc:AlternateContent>
        <p:spPr>
          <a:xfrm>
            <a:off x="10188839" y="6706132"/>
            <a:ext cx="8443138" cy="10665072"/>
          </a:xfrm>
          <a:prstGeom prst="rect">
            <a:avLst/>
          </a:prstGeom>
        </p:spPr>
      </p:pic>
      <p:pic>
        <p:nvPicPr>
          <p:cNvPr id="87" name="Picture 86" descr="T700_change_2d_comparison_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rcRect l="7059" t="21818" r="7059" b="25455"/>
              <a:stretch>
                <a:fillRect/>
              </a:stretch>
            </p:blipFill>
          </mc:Choice>
          <mc:Fallback>
            <p:blipFill>
              <a:blip r:embed="rId14"/>
              <a:srcRect l="7059" t="21818" r="7059" b="25455"/>
              <a:stretch>
                <a:fillRect/>
              </a:stretch>
            </p:blipFill>
          </mc:Fallback>
        </mc:AlternateContent>
        <p:spPr>
          <a:xfrm>
            <a:off x="10244927" y="21098133"/>
            <a:ext cx="8329324" cy="6617843"/>
          </a:xfrm>
          <a:prstGeom prst="rect">
            <a:avLst/>
          </a:prstGeom>
        </p:spPr>
      </p:pic>
      <p:pic>
        <p:nvPicPr>
          <p:cNvPr id="88" name="Picture 87" descr="EIS_T700_change_aqua4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rcRect l="29412" t="3636" r="29412" b="3636"/>
              <a:stretch>
                <a:fillRect/>
              </a:stretch>
            </p:blipFill>
          </mc:Choice>
          <mc:Fallback>
            <p:blipFill>
              <a:blip r:embed="rId16"/>
              <a:srcRect l="29412" t="3636" r="29412" b="3636"/>
              <a:stretch>
                <a:fillRect/>
              </a:stretch>
            </p:blipFill>
          </mc:Fallback>
        </mc:AlternateContent>
        <p:spPr>
          <a:xfrm>
            <a:off x="19678850" y="6460980"/>
            <a:ext cx="4489212" cy="13082907"/>
          </a:xfrm>
          <a:prstGeom prst="rect">
            <a:avLst/>
          </a:prstGeom>
        </p:spPr>
      </p:pic>
      <p:pic>
        <p:nvPicPr>
          <p:cNvPr id="91" name="Picture 90" descr="Tropical_theta_chang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 l="16471" t="16364" r="16471" b="15455"/>
              <a:stretch>
                <a:fillRect/>
              </a:stretch>
            </p:blipFill>
          </mc:Choice>
          <mc:Fallback>
            <p:blipFill>
              <a:blip r:embed="rId18"/>
              <a:srcRect l="16471" t="16364" r="16471" b="15455"/>
              <a:stretch>
                <a:fillRect/>
              </a:stretch>
            </p:blipFill>
          </mc:Fallback>
        </mc:AlternateContent>
        <p:spPr>
          <a:xfrm>
            <a:off x="19954045" y="19454294"/>
            <a:ext cx="7774242" cy="10229077"/>
          </a:xfrm>
          <a:prstGeom prst="rect">
            <a:avLst/>
          </a:prstGeom>
        </p:spPr>
      </p:pic>
      <p:sp>
        <p:nvSpPr>
          <p:cNvPr id="92" name="Text Box 388"/>
          <p:cNvSpPr txBox="1">
            <a:spLocks noChangeArrowheads="1"/>
          </p:cNvSpPr>
          <p:nvPr/>
        </p:nvSpPr>
        <p:spPr bwMode="auto">
          <a:xfrm>
            <a:off x="28953301" y="5632450"/>
            <a:ext cx="8734425" cy="830803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Non-uniform oceanic warming</a:t>
            </a:r>
            <a:endParaRPr lang="en-US" sz="4800" b="1" dirty="0" smtClean="0">
              <a:solidFill>
                <a:srgbClr val="F8F8F8"/>
              </a:solidFill>
            </a:endParaRPr>
          </a:p>
        </p:txBody>
      </p:sp>
      <p:pic>
        <p:nvPicPr>
          <p:cNvPr id="93" name="Picture 92" descr="EIS_tas_T700_change_2d_amipFuture_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rcRect l="5882" t="25455" r="5882" b="27273"/>
              <a:stretch>
                <a:fillRect/>
              </a:stretch>
            </p:blipFill>
          </mc:Choice>
          <mc:Fallback>
            <p:blipFill>
              <a:blip r:embed="rId20"/>
              <a:srcRect l="5882" t="25455" r="5882" b="27273"/>
              <a:stretch>
                <a:fillRect/>
              </a:stretch>
            </p:blipFill>
          </mc:Fallback>
        </mc:AlternateContent>
        <p:spPr>
          <a:xfrm>
            <a:off x="29083514" y="6509056"/>
            <a:ext cx="8401609" cy="5825122"/>
          </a:xfrm>
          <a:prstGeom prst="rect">
            <a:avLst/>
          </a:prstGeom>
        </p:spPr>
      </p:pic>
      <p:pic>
        <p:nvPicPr>
          <p:cNvPr id="94" name="Picture 93" descr="EIS_change_2d_RH_ma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rcRect l="8235" t="24545" r="8235" b="29091"/>
              <a:stretch>
                <a:fillRect/>
              </a:stretch>
            </p:blipFill>
          </mc:Choice>
          <mc:Fallback>
            <p:blipFill>
              <a:blip r:embed="rId22"/>
              <a:srcRect l="8235" t="24545" r="8235" b="29091"/>
              <a:stretch>
                <a:fillRect/>
              </a:stretch>
            </p:blipFill>
          </mc:Fallback>
        </mc:AlternateContent>
        <p:spPr>
          <a:xfrm>
            <a:off x="29107474" y="15215036"/>
            <a:ext cx="8361271" cy="600598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9799017" y="29599565"/>
            <a:ext cx="830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Vertical profiles of potential temperature change in 6 aqua4K simulations averaged over the 10S-10N latitude band. While simulated change in potential temperature generally follows the moist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adiabat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from the surface to 850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hPa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, it is robustly more positive  than the moist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adiabat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between 850 and 700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hPa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.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201644" y="12292732"/>
            <a:ext cx="830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Geographic distribution of ensemble-mean EIS change in eight patterned SST simulations. This map depicts the impact of non-uniform SST change on EIS change.  There is a high degree of consistency between ΔEIS(UOM) and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ΔEIS(Res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), suggesting that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ΔEIS(Res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) is largely attributed to the non-uniform oceanic warming.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200108" y="21181000"/>
            <a:ext cx="830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Geographic distribution of ensemble-mean EIS change in 16 CMIP5 models with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RHs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available. Here, simulated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RHs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rather than 80% is used in the EIS calculations. It turns out that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RHs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increases in a warming climate. Accounting for these </a:t>
            </a:r>
            <a:r>
              <a:rPr lang="en-US" sz="2400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RHs</a:t>
            </a:r>
            <a:r>
              <a:rPr lang="en-US" sz="2400" dirty="0" smtClean="0">
                <a:solidFill>
                  <a:schemeClr val="tx2"/>
                </a:solidFill>
                <a:latin typeface="Arial Narrow"/>
                <a:cs typeface="Arial Narrow"/>
              </a:rPr>
              <a:t> increases systematically reduces the magnitude of the EIS change.</a:t>
            </a:r>
            <a:endParaRPr lang="en-US" sz="2400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1020</Words>
  <Application>Microsoft Macintosh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Custom Design</vt:lpstr>
      <vt:lpstr>1_Custom Design</vt:lpstr>
      <vt:lpstr>2_Custom Design</vt:lpstr>
      <vt:lpstr>Equation</vt:lpstr>
      <vt:lpstr>Slide 1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Xin Qu</cp:lastModifiedBy>
  <cp:revision>390</cp:revision>
  <cp:lastPrinted>2014-05-05T21:05:46Z</cp:lastPrinted>
  <dcterms:created xsi:type="dcterms:W3CDTF">2014-05-05T16:23:06Z</dcterms:created>
  <dcterms:modified xsi:type="dcterms:W3CDTF">2014-05-05T21:08:58Z</dcterms:modified>
  <cp:category>Powerpoint poster templates</cp:category>
</cp:coreProperties>
</file>