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84048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0" d="100"/>
          <a:sy n="10" d="100"/>
        </p:scale>
        <p:origin x="-2392" y="-400"/>
      </p:cViewPr>
      <p:guideLst>
        <p:guide orient="horz" pos="21816"/>
        <p:guide orient="horz" pos="5966"/>
        <p:guide orient="horz" pos="15612"/>
        <p:guide pos="841"/>
        <p:guide pos="26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FEB4-C72D-8341-86D7-BE94C2F103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03835-5A51-8149-9612-1CFC1E9D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42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2327-84AE-4DF6-9B42-80ED95149A5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0025" y="685800"/>
            <a:ext cx="391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5407-61FC-420C-98F3-54E86B820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1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5407-61FC-420C-98F3-54E86B8205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5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001000"/>
            <a:ext cx="40233600" cy="40005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001500"/>
            <a:ext cx="40233600" cy="216027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8404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8001000"/>
            <a:ext cx="40233600" cy="4000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001500"/>
            <a:ext cx="40233600" cy="216027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5595564"/>
            <a:ext cx="13898880" cy="20447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800100"/>
            <a:ext cx="4572000" cy="56007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1B5FAE"/>
                    </a:gs>
                    <a:gs pos="100000">
                      <a:srgbClr val="1F285B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R:</a:t>
            </a:r>
            <a:endParaRPr lang="en-US" sz="28000" dirty="0">
              <a:gradFill flip="none" rotWithShape="1">
                <a:gsLst>
                  <a:gs pos="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5238943" y="35399946"/>
            <a:ext cx="13474140" cy="2113667"/>
            <a:chOff x="16002000" y="40564293"/>
            <a:chExt cx="12349081" cy="1911588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47081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3200" b="1" i="1" dirty="0" smtClean="0">
                  <a:solidFill>
                    <a:srgbClr val="7030A0"/>
                  </a:solidFill>
                  <a:latin typeface="+mj-lt"/>
                  <a:cs typeface="Arial"/>
                </a:rPr>
                <a:t>For additional information, contact:</a:t>
              </a:r>
            </a:p>
            <a:p>
              <a:pPr>
                <a:spcAft>
                  <a:spcPts val="600"/>
                </a:spcAft>
              </a:pPr>
              <a:r>
                <a:rPr lang="en-US" sz="3200" b="1" dirty="0" smtClean="0">
                  <a:solidFill>
                    <a:srgbClr val="7030A0"/>
                  </a:solidFill>
                  <a:latin typeface="+mj-lt"/>
                  <a:cs typeface="Arial"/>
                </a:rPr>
                <a:t>Yun Qian</a:t>
              </a:r>
            </a:p>
            <a:p>
              <a:pPr>
                <a:spcAft>
                  <a:spcPts val="600"/>
                </a:spcAft>
              </a:pPr>
              <a:r>
                <a:rPr lang="en-US" sz="3200" b="1" dirty="0" smtClean="0">
                  <a:solidFill>
                    <a:srgbClr val="7030A0"/>
                  </a:solidFill>
                  <a:latin typeface="+mj-lt"/>
                  <a:cs typeface="Arial"/>
                </a:rPr>
                <a:t>Scientist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4681" y="4056429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+mj-lt"/>
                  <a:cs typeface="Arial"/>
                </a:rPr>
                <a:t>Pacific Northwest National Laboratory</a:t>
              </a:r>
            </a:p>
            <a:p>
              <a:r>
                <a:rPr lang="en-US" sz="3200" b="1" dirty="0" smtClean="0">
                  <a:solidFill>
                    <a:srgbClr val="0000FF"/>
                  </a:solidFill>
                  <a:latin typeface="+mj-lt"/>
                  <a:cs typeface="Arial"/>
                </a:rPr>
                <a:t>509 372-6404</a:t>
              </a:r>
            </a:p>
            <a:p>
              <a:r>
                <a:rPr lang="en-US" sz="3200" b="1" dirty="0" smtClean="0">
                  <a:solidFill>
                    <a:srgbClr val="0000FF"/>
                  </a:solidFill>
                  <a:latin typeface="+mj-lt"/>
                  <a:cs typeface="Arial"/>
                </a:rPr>
                <a:t>yun.qian@pnnl.gov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846652" y="7508627"/>
            <a:ext cx="21815990" cy="124015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0855" y="9508876"/>
            <a:ext cx="21815990" cy="12747799"/>
          </a:xfrm>
          <a:prstGeom prst="rect">
            <a:avLst/>
          </a:prstGeom>
          <a:noFill/>
        </p:spPr>
        <p:txBody>
          <a:bodyPr wrap="none" lIns="457200" tIns="457200" rIns="457200" bIns="457200" rtlCol="0">
            <a:noAutofit/>
          </a:bodyPr>
          <a:lstStyle/>
          <a:p>
            <a:pPr>
              <a:lnSpc>
                <a:spcPct val="110000"/>
              </a:lnSpc>
            </a:pPr>
            <a:endParaRPr lang="en-US" sz="3600" dirty="0" smtClean="0"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6652" y="7508627"/>
            <a:ext cx="21815990" cy="2000250"/>
            <a:chOff x="1371600" y="9601200"/>
            <a:chExt cx="20116800" cy="2286000"/>
          </a:xfrm>
        </p:grpSpPr>
        <p:sp>
          <p:nvSpPr>
            <p:cNvPr id="34" name="Rectangle 33"/>
            <p:cNvSpPr/>
            <p:nvPr/>
          </p:nvSpPr>
          <p:spPr>
            <a:xfrm>
              <a:off x="1371600" y="9601200"/>
              <a:ext cx="20116800" cy="2286000"/>
            </a:xfrm>
            <a:prstGeom prst="rect">
              <a:avLst/>
            </a:prstGeom>
            <a:gradFill flip="none" rotWithShape="1">
              <a:gsLst>
                <a:gs pos="20000">
                  <a:srgbClr val="1B5FAE"/>
                </a:gs>
                <a:gs pos="100000">
                  <a:srgbClr val="1F285B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1600" y="9601200"/>
              <a:ext cx="20116800" cy="22860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 anchor="ctr" anchorCtr="0">
              <a:noAutofit/>
            </a:bodyPr>
            <a:lstStyle/>
            <a:p>
              <a:r>
                <a:rPr lang="en-US" sz="7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Overview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3459088" y="7491331"/>
            <a:ext cx="19384557" cy="1433056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3459087" y="7491331"/>
            <a:ext cx="19384557" cy="2002536"/>
            <a:chOff x="22402800" y="24612618"/>
            <a:chExt cx="20116800" cy="2191293"/>
          </a:xfrm>
        </p:grpSpPr>
        <p:sp>
          <p:nvSpPr>
            <p:cNvPr id="42" name="Rectangle 41"/>
            <p:cNvSpPr/>
            <p:nvPr/>
          </p:nvSpPr>
          <p:spPr>
            <a:xfrm>
              <a:off x="22402800" y="24612618"/>
              <a:ext cx="20116800" cy="2152728"/>
            </a:xfrm>
            <a:prstGeom prst="rect">
              <a:avLst/>
            </a:prstGeom>
            <a:gradFill flip="none" rotWithShape="1">
              <a:gsLst>
                <a:gs pos="20000">
                  <a:srgbClr val="1B5FAE"/>
                </a:gs>
                <a:gs pos="100000">
                  <a:srgbClr val="1F285B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402800" y="24655521"/>
              <a:ext cx="20116800" cy="214839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 anchor="ctr" anchorCtr="0">
              <a:noAutofit/>
            </a:bodyPr>
            <a:lstStyle/>
            <a:p>
              <a:r>
                <a:rPr lang="en-US" sz="7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Framework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921" y="35244599"/>
            <a:ext cx="5229576" cy="2332802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23418799" y="22795569"/>
            <a:ext cx="19424846" cy="2002536"/>
            <a:chOff x="22402800" y="24612618"/>
            <a:chExt cx="20116800" cy="2286000"/>
          </a:xfrm>
        </p:grpSpPr>
        <p:sp>
          <p:nvSpPr>
            <p:cNvPr id="48" name="Rectangle 47"/>
            <p:cNvSpPr/>
            <p:nvPr/>
          </p:nvSpPr>
          <p:spPr>
            <a:xfrm>
              <a:off x="22402800" y="24612618"/>
              <a:ext cx="20116800" cy="2286000"/>
            </a:xfrm>
            <a:prstGeom prst="rect">
              <a:avLst/>
            </a:prstGeom>
            <a:gradFill flip="none" rotWithShape="1">
              <a:gsLst>
                <a:gs pos="20000">
                  <a:srgbClr val="1B5FAE"/>
                </a:gs>
                <a:gs pos="100000">
                  <a:srgbClr val="1F285B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402800" y="24612618"/>
              <a:ext cx="20116800" cy="22860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 anchor="ctr" anchorCtr="0">
              <a:noAutofit/>
            </a:bodyPr>
            <a:lstStyle/>
            <a:p>
              <a:r>
                <a:rPr lang="en-US" sz="7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Impacts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197855" y="9699392"/>
            <a:ext cx="21045997" cy="1255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4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6000" dirty="0" smtClean="0"/>
              <a:t> </a:t>
            </a:r>
            <a:r>
              <a:rPr lang="en-US" sz="6000" b="1" dirty="0" smtClean="0"/>
              <a:t>Objective</a:t>
            </a:r>
          </a:p>
          <a:p>
            <a:pPr marL="768096" lvl="1">
              <a:spcBef>
                <a:spcPts val="2400"/>
              </a:spcBef>
              <a:buClr>
                <a:schemeClr val="accent6">
                  <a:lumMod val="75000"/>
                </a:schemeClr>
              </a:buClr>
            </a:pPr>
            <a:r>
              <a:rPr lang="en-US" sz="5000" dirty="0" smtClean="0"/>
              <a:t>Explore </a:t>
            </a:r>
            <a:r>
              <a:rPr lang="en-US" sz="5000" dirty="0"/>
              <a:t>the feasibility and usefulness of short (2-10 days) </a:t>
            </a:r>
            <a:r>
              <a:rPr lang="en-US" sz="5000" dirty="0" smtClean="0"/>
              <a:t>simulations </a:t>
            </a:r>
            <a:r>
              <a:rPr lang="en-US" sz="5000" dirty="0"/>
              <a:t>for the purpose of efficient evaluation and tuning of high-resolution </a:t>
            </a:r>
            <a:r>
              <a:rPr lang="en-US" sz="5000" dirty="0" smtClean="0"/>
              <a:t>models</a:t>
            </a:r>
            <a:endParaRPr lang="en-US" sz="6000" dirty="0" smtClean="0"/>
          </a:p>
          <a:p>
            <a:pPr marL="342900" indent="-3429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6000" dirty="0" smtClean="0"/>
              <a:t> </a:t>
            </a:r>
            <a:r>
              <a:rPr lang="en-US" sz="6000" b="1" dirty="0" smtClean="0"/>
              <a:t>Strategy</a:t>
            </a:r>
          </a:p>
          <a:p>
            <a:pPr marL="1911096" lvl="1" indent="-1143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5000" dirty="0" smtClean="0"/>
              <a:t>Two-phases</a:t>
            </a:r>
            <a:r>
              <a:rPr lang="en-US" sz="5000" dirty="0"/>
              <a:t> </a:t>
            </a:r>
            <a:r>
              <a:rPr lang="en-US" sz="5000" dirty="0" smtClean="0"/>
              <a:t>exploration: </a:t>
            </a:r>
            <a:r>
              <a:rPr lang="en-US" sz="5000" dirty="0"/>
              <a:t>parametric sensitivity analysis </a:t>
            </a:r>
            <a:r>
              <a:rPr lang="en-US" sz="5000" dirty="0" smtClean="0"/>
              <a:t>followed by automatic </a:t>
            </a:r>
            <a:r>
              <a:rPr lang="en-US" sz="5000" dirty="0"/>
              <a:t>model </a:t>
            </a:r>
            <a:r>
              <a:rPr lang="en-US" sz="5000" dirty="0" smtClean="0"/>
              <a:t>tuning. </a:t>
            </a:r>
          </a:p>
          <a:p>
            <a:pPr marL="1911096" lvl="1" indent="-1143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5000" dirty="0" smtClean="0"/>
              <a:t>Parametric </a:t>
            </a:r>
            <a:r>
              <a:rPr lang="en-US" sz="5000" dirty="0"/>
              <a:t>sensitivity analysis provides a </a:t>
            </a:r>
            <a:r>
              <a:rPr lang="en-US" sz="5000" dirty="0" err="1"/>
              <a:t>testbed</a:t>
            </a:r>
            <a:r>
              <a:rPr lang="en-US" sz="5000" dirty="0"/>
              <a:t> to </a:t>
            </a:r>
            <a:r>
              <a:rPr lang="en-US" sz="5000" dirty="0" smtClean="0"/>
              <a:t>identify the </a:t>
            </a:r>
            <a:r>
              <a:rPr lang="en-US" sz="5000" dirty="0"/>
              <a:t>strengths and limitations of </a:t>
            </a:r>
            <a:r>
              <a:rPr lang="en-US" sz="5000" dirty="0" smtClean="0"/>
              <a:t>short </a:t>
            </a:r>
            <a:r>
              <a:rPr lang="en-US" sz="5000" dirty="0"/>
              <a:t>simulations and to fine-tune the experimental </a:t>
            </a:r>
            <a:r>
              <a:rPr lang="en-US" sz="5000" dirty="0" smtClean="0"/>
              <a:t>design. Later </a:t>
            </a:r>
            <a:r>
              <a:rPr lang="en-US" sz="5000" dirty="0"/>
              <a:t>it will also be used to down-select uncertain parameters thus further speed up the auto-</a:t>
            </a:r>
            <a:r>
              <a:rPr lang="en-US" sz="5000" dirty="0" smtClean="0"/>
              <a:t>tuning.</a:t>
            </a:r>
          </a:p>
          <a:p>
            <a:pPr marL="347472" lvl="1" indent="-347472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6000" b="1" dirty="0" smtClean="0"/>
              <a:t> Progress</a:t>
            </a:r>
            <a:endParaRPr lang="en-US" sz="6000" b="1" dirty="0"/>
          </a:p>
          <a:p>
            <a:pPr marL="731520" lvl="1">
              <a:spcBef>
                <a:spcPts val="2400"/>
              </a:spcBef>
              <a:buClr>
                <a:schemeClr val="accent6">
                  <a:lumMod val="75000"/>
                </a:schemeClr>
              </a:buClr>
            </a:pPr>
            <a:r>
              <a:rPr lang="en-US" sz="5000" dirty="0"/>
              <a:t>In the past quarters we have identified a test problem, and established a complete framework that efficiently conducts simulations and analyzes results for the parametric sensitivity study. (More details in Part </a:t>
            </a:r>
            <a:r>
              <a:rPr lang="en-US" sz="5000" dirty="0" smtClean="0"/>
              <a:t>II: Early Results)</a:t>
            </a:r>
            <a:endParaRPr lang="en-US" sz="5000" dirty="0"/>
          </a:p>
        </p:txBody>
      </p:sp>
      <p:sp>
        <p:nvSpPr>
          <p:cNvPr id="7" name="Rectangle 6"/>
          <p:cNvSpPr/>
          <p:nvPr/>
        </p:nvSpPr>
        <p:spPr>
          <a:xfrm>
            <a:off x="23574541" y="25224788"/>
            <a:ext cx="18873165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0" indent="-73152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5600" dirty="0" smtClean="0"/>
              <a:t>Initial results indicate that short simulations are effective for the detection of various important model sensitivities. This provides a good basis for further exploration on optimal experimental design for sensitivity quantification and parameter tuning.</a:t>
            </a:r>
          </a:p>
          <a:p>
            <a:pPr marL="731520" indent="-73152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5600" dirty="0" smtClean="0"/>
              <a:t>The use of short simulations can be a useful testing strategy for many ACME tasks, e.g., quantification of resolution sensitivity and evaluation of candidate convection schemes. </a:t>
            </a:r>
          </a:p>
          <a:p>
            <a:pPr marL="731520" indent="-73152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5600" dirty="0" smtClean="0"/>
              <a:t>The focus on short time scales and fast processes can provide useful insights into the model’s behavior at process level.</a:t>
            </a:r>
            <a:endParaRPr lang="en-US" sz="5600" dirty="0"/>
          </a:p>
        </p:txBody>
      </p:sp>
      <p:sp>
        <p:nvSpPr>
          <p:cNvPr id="29" name="Rectangle 28"/>
          <p:cNvSpPr/>
          <p:nvPr/>
        </p:nvSpPr>
        <p:spPr>
          <a:xfrm>
            <a:off x="846652" y="22795569"/>
            <a:ext cx="21815990" cy="2002536"/>
          </a:xfrm>
          <a:prstGeom prst="rect">
            <a:avLst/>
          </a:prstGeom>
          <a:gradFill flip="none" rotWithShape="1">
            <a:gsLst>
              <a:gs pos="20000">
                <a:srgbClr val="1B5FAE"/>
              </a:gs>
              <a:gs pos="100000">
                <a:srgbClr val="1F285B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86052" y="23177136"/>
            <a:ext cx="6289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/>
                <a:cs typeface="Arial"/>
              </a:rPr>
              <a:t>Focus Region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1"/>
          <a:stretch/>
        </p:blipFill>
        <p:spPr>
          <a:xfrm>
            <a:off x="1676159" y="25280643"/>
            <a:ext cx="7792416" cy="71326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" b="2219"/>
          <a:stretch/>
        </p:blipFill>
        <p:spPr>
          <a:xfrm>
            <a:off x="34149285" y="10461757"/>
            <a:ext cx="8740638" cy="90172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13453" y="32668077"/>
            <a:ext cx="74821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Location </a:t>
            </a:r>
            <a:r>
              <a:rPr lang="en-US" sz="3200" dirty="0">
                <a:solidFill>
                  <a:srgbClr val="0000FF"/>
                </a:solidFill>
              </a:rPr>
              <a:t>of the GPCI cross-section (black lines) and the climatological low- and high-level cloud cover in the surrounding </a:t>
            </a:r>
            <a:r>
              <a:rPr lang="en-US" sz="3200" dirty="0">
                <a:solidFill>
                  <a:srgbClr val="0000FF"/>
                </a:solidFill>
              </a:rPr>
              <a:t>regions (Cecile </a:t>
            </a:r>
            <a:r>
              <a:rPr lang="en-US" sz="3200" dirty="0" err="1">
                <a:solidFill>
                  <a:srgbClr val="0000FF"/>
                </a:solidFill>
              </a:rPr>
              <a:t>Hannay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85914" y="20051030"/>
            <a:ext cx="84316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</a:rPr>
              <a:t>Quasi Monte Carlo sampling of the 6D parameter space. 128 sampling points are shown in the figure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05" y="25278861"/>
            <a:ext cx="12273977" cy="74332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50692" y="32713214"/>
            <a:ext cx="109208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Cloud liquid water mixing ratio (upper row) and cloud fraction (lower row) averaged over JJA 2006-2010. Left row shows the CERES2-MODIS-CALIPSO-CloudSat (CCCM) dataset </a:t>
            </a:r>
            <a:r>
              <a:rPr lang="en-US" sz="3200" dirty="0" smtClean="0">
                <a:solidFill>
                  <a:srgbClr val="0000FF"/>
                </a:solidFill>
              </a:rPr>
              <a:t>and right </a:t>
            </a:r>
            <a:r>
              <a:rPr lang="en-US" sz="3200" dirty="0">
                <a:solidFill>
                  <a:srgbClr val="0000FF"/>
                </a:solidFill>
              </a:rPr>
              <a:t>row shows the ERA-Interim </a:t>
            </a:r>
            <a:r>
              <a:rPr lang="en-US" sz="3200" dirty="0" smtClean="0">
                <a:solidFill>
                  <a:srgbClr val="0000FF"/>
                </a:solidFill>
              </a:rPr>
              <a:t>reanalysis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462" y="10468355"/>
            <a:ext cx="10564096" cy="907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997865" y="20297251"/>
            <a:ext cx="97995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Flowchart of Sensitivity Analysis (SA) using CAPT-based short </a:t>
            </a:r>
            <a:r>
              <a:rPr lang="en-US" sz="4400" dirty="0">
                <a:solidFill>
                  <a:srgbClr val="0000FF"/>
                </a:solidFill>
              </a:rPr>
              <a:t>s</a:t>
            </a:r>
            <a:r>
              <a:rPr lang="en-US" sz="4400" dirty="0" smtClean="0">
                <a:solidFill>
                  <a:srgbClr val="0000FF"/>
                </a:solidFill>
              </a:rPr>
              <a:t>imulations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7704" y="695478"/>
            <a:ext cx="29436989" cy="330405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1000" b="1" dirty="0" smtClean="0">
                <a:latin typeface="+mj-lt"/>
                <a:cs typeface="Arial"/>
              </a:rPr>
              <a:t>Short Simulations </a:t>
            </a:r>
            <a:r>
              <a:rPr lang="en-US" sz="7200" b="1" dirty="0" smtClean="0">
                <a:latin typeface="Arial"/>
                <a:cs typeface="Arial"/>
              </a:rPr>
              <a:t/>
            </a:r>
            <a:br>
              <a:rPr lang="en-US" sz="7200" b="1" dirty="0" smtClean="0">
                <a:latin typeface="Arial"/>
                <a:cs typeface="Arial"/>
              </a:rPr>
            </a:br>
            <a:r>
              <a:rPr lang="en-US" sz="7000" b="1" dirty="0" smtClean="0">
                <a:latin typeface="+mj-lt"/>
                <a:cs typeface="Arial"/>
              </a:rPr>
              <a:t>for Efficient Model Evaluation, Tuning and Calibration: </a:t>
            </a:r>
            <a:r>
              <a:rPr lang="en-US" sz="7000" b="1" i="1" dirty="0" smtClean="0">
                <a:latin typeface="+mj-lt"/>
                <a:cs typeface="Arial"/>
              </a:rPr>
              <a:t>Strategy and Framework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3875" y="4252899"/>
            <a:ext cx="299812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5400" dirty="0">
                <a:solidFill>
                  <a:srgbClr val="0000FF"/>
                </a:solidFill>
                <a:latin typeface="Arial"/>
                <a:cs typeface="Arial"/>
              </a:rPr>
              <a:t>Yun </a:t>
            </a:r>
            <a:r>
              <a:rPr lang="en-US" sz="5400" dirty="0" smtClean="0">
                <a:solidFill>
                  <a:srgbClr val="0000FF"/>
                </a:solidFill>
                <a:latin typeface="Arial"/>
                <a:cs typeface="Arial"/>
              </a:rPr>
              <a:t>Qian</a:t>
            </a:r>
            <a:r>
              <a:rPr lang="en-US" sz="5400" baseline="30000" dirty="0" smtClean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sz="5400" dirty="0" smtClean="0">
                <a:solidFill>
                  <a:srgbClr val="0000FF"/>
                </a:solidFill>
                <a:latin typeface="Arial"/>
                <a:cs typeface="Arial"/>
              </a:rPr>
              <a:t>, Hui Wan</a:t>
            </a:r>
            <a:r>
              <a:rPr lang="en-US" sz="5400" baseline="30000" dirty="0" smtClean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sz="540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n-US" sz="5400" dirty="0">
                <a:solidFill>
                  <a:srgbClr val="0000FF"/>
                </a:solidFill>
                <a:latin typeface="Arial"/>
                <a:cs typeface="Arial"/>
              </a:rPr>
              <a:t>Phil Rasch</a:t>
            </a:r>
            <a:r>
              <a:rPr lang="en-US" sz="5400" baseline="300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sz="5400" dirty="0">
                <a:solidFill>
                  <a:srgbClr val="0000FF"/>
                </a:solidFill>
                <a:latin typeface="Arial"/>
                <a:cs typeface="Arial"/>
              </a:rPr>
              <a:t>, Wuyin </a:t>
            </a:r>
            <a:r>
              <a:rPr lang="en-US" sz="5400" dirty="0" smtClean="0">
                <a:solidFill>
                  <a:srgbClr val="0000FF"/>
                </a:solidFill>
                <a:latin typeface="Arial"/>
                <a:cs typeface="Arial"/>
              </a:rPr>
              <a:t>Lin</a:t>
            </a:r>
            <a:r>
              <a:rPr lang="en-US" sz="54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sz="540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n-US" sz="5400" dirty="0">
                <a:solidFill>
                  <a:srgbClr val="0000FF"/>
                </a:solidFill>
                <a:latin typeface="Arial"/>
                <a:cs typeface="Arial"/>
              </a:rPr>
              <a:t>and Shaocheng </a:t>
            </a:r>
            <a:r>
              <a:rPr lang="en-US" sz="5400" dirty="0" smtClean="0">
                <a:solidFill>
                  <a:srgbClr val="0000FF"/>
                </a:solidFill>
                <a:latin typeface="Arial"/>
                <a:cs typeface="Arial"/>
              </a:rPr>
              <a:t>Xie</a:t>
            </a:r>
            <a:r>
              <a:rPr lang="en-US" sz="5400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lang="en-US" sz="5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US" sz="4600" baseline="30000" dirty="0" smtClean="0">
                <a:solidFill>
                  <a:srgbClr val="7030A0"/>
                </a:solidFill>
                <a:latin typeface="Arial"/>
                <a:cs typeface="Arial"/>
              </a:rPr>
              <a:t>1</a:t>
            </a:r>
            <a:r>
              <a:rPr lang="en-US" sz="4600" dirty="0" smtClean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4600" dirty="0" smtClean="0">
                <a:solidFill>
                  <a:srgbClr val="7030A0"/>
                </a:solidFill>
                <a:latin typeface="Arial"/>
                <a:cs typeface="Arial"/>
              </a:rPr>
              <a:t>PNNL</a:t>
            </a:r>
            <a:r>
              <a:rPr lang="en-US" sz="4600" dirty="0">
                <a:solidFill>
                  <a:srgbClr val="7030A0"/>
                </a:solidFill>
                <a:latin typeface="Arial"/>
                <a:cs typeface="Arial"/>
              </a:rPr>
              <a:t>, </a:t>
            </a:r>
            <a:r>
              <a:rPr lang="en-US" sz="4600" baseline="30000" dirty="0" smtClean="0">
                <a:solidFill>
                  <a:srgbClr val="7030A0"/>
                </a:solidFill>
                <a:latin typeface="Arial"/>
                <a:cs typeface="Arial"/>
              </a:rPr>
              <a:t>2 </a:t>
            </a:r>
            <a:r>
              <a:rPr lang="en-US" sz="4600" dirty="0" smtClean="0">
                <a:solidFill>
                  <a:srgbClr val="7030A0"/>
                </a:solidFill>
                <a:latin typeface="Arial"/>
                <a:cs typeface="Arial"/>
              </a:rPr>
              <a:t>BNL</a:t>
            </a:r>
            <a:r>
              <a:rPr lang="en-US" sz="4600" dirty="0">
                <a:solidFill>
                  <a:srgbClr val="7030A0"/>
                </a:solidFill>
                <a:latin typeface="Arial"/>
                <a:cs typeface="Arial"/>
              </a:rPr>
              <a:t>, </a:t>
            </a:r>
            <a:r>
              <a:rPr lang="en-US" sz="4600" baseline="30000" dirty="0" smtClean="0">
                <a:solidFill>
                  <a:srgbClr val="7030A0"/>
                </a:solidFill>
                <a:latin typeface="Arial"/>
                <a:cs typeface="Arial"/>
              </a:rPr>
              <a:t>3 </a:t>
            </a:r>
            <a:r>
              <a:rPr lang="en-US" sz="4600" dirty="0" smtClean="0">
                <a:solidFill>
                  <a:srgbClr val="7030A0"/>
                </a:solidFill>
                <a:latin typeface="Arial"/>
                <a:cs typeface="Arial"/>
              </a:rPr>
              <a:t>LLNL</a:t>
            </a:r>
            <a:endParaRPr lang="en-US" sz="4600" dirty="0">
              <a:solidFill>
                <a:srgbClr val="7030A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331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test</cp:lastModifiedBy>
  <cp:revision>50</cp:revision>
  <dcterms:created xsi:type="dcterms:W3CDTF">2015-04-08T23:32:45Z</dcterms:created>
  <dcterms:modified xsi:type="dcterms:W3CDTF">2015-04-30T18:55:49Z</dcterms:modified>
</cp:coreProperties>
</file>