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62" r:id="rId5"/>
    <p:sldId id="281" r:id="rId6"/>
    <p:sldId id="278" r:id="rId7"/>
    <p:sldId id="279" r:id="rId8"/>
    <p:sldId id="280" r:id="rId9"/>
    <p:sldId id="259" r:id="rId10"/>
    <p:sldId id="264" r:id="rId11"/>
    <p:sldId id="266" r:id="rId12"/>
    <p:sldId id="267" r:id="rId13"/>
    <p:sldId id="276" r:id="rId14"/>
    <p:sldId id="260" r:id="rId15"/>
    <p:sldId id="263" r:id="rId16"/>
    <p:sldId id="274" r:id="rId17"/>
    <p:sldId id="261" r:id="rId18"/>
    <p:sldId id="268" r:id="rId19"/>
    <p:sldId id="269" r:id="rId20"/>
    <p:sldId id="270" r:id="rId21"/>
    <p:sldId id="272" r:id="rId22"/>
    <p:sldId id="273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-76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D97FC-453F-4186-A823-7FEC7360666E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8369-5062-409C-80D2-58A72232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3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Margin of</a:t>
            </a:r>
            <a:r>
              <a:rPr lang="en-US" altLang="zh-CN" baseline="0" smtClean="0"/>
              <a:t> return.</a:t>
            </a:r>
            <a:endParaRPr lang="en-US" altLang="zh-CN" smtClean="0"/>
          </a:p>
          <a:p>
            <a:r>
              <a:rPr lang="en-US" altLang="zh-CN" dirty="0" smtClean="0"/>
              <a:t>A bit of semantics</a:t>
            </a:r>
          </a:p>
          <a:p>
            <a:r>
              <a:rPr lang="en-US" altLang="zh-CN" dirty="0" smtClean="0"/>
              <a:t>A bit of intelligence with your </a:t>
            </a:r>
            <a:r>
              <a:rPr lang="en-US" altLang="zh-CN" dirty="0" err="1" smtClean="0"/>
              <a:t>orbot</a:t>
            </a:r>
            <a:r>
              <a:rPr lang="en-US" altLang="zh-CN" dirty="0" smtClean="0"/>
              <a:t> can be the turning point of the universe.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DF9D-62AD-48E9-8C02-E11D532762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Margin of</a:t>
            </a:r>
            <a:r>
              <a:rPr lang="en-US" altLang="zh-CN" baseline="0" smtClean="0"/>
              <a:t> return.</a:t>
            </a:r>
            <a:endParaRPr lang="en-US" altLang="zh-CN" smtClean="0"/>
          </a:p>
          <a:p>
            <a:r>
              <a:rPr lang="en-US" altLang="zh-CN" dirty="0" smtClean="0"/>
              <a:t>A bit of semantics</a:t>
            </a:r>
          </a:p>
          <a:p>
            <a:r>
              <a:rPr lang="en-US" altLang="zh-CN" dirty="0" smtClean="0"/>
              <a:t>A bit of intelligence with your </a:t>
            </a:r>
            <a:r>
              <a:rPr lang="en-US" altLang="zh-CN" dirty="0" err="1" smtClean="0"/>
              <a:t>orbot</a:t>
            </a:r>
            <a:r>
              <a:rPr lang="en-US" altLang="zh-CN" dirty="0" smtClean="0"/>
              <a:t> can be the turning point of the universe.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DF9D-62AD-48E9-8C02-E11D532762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8369-5062-409C-80D2-58A72232CB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9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8369-5062-409C-80D2-58A72232CB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“slope” means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8369-5062-409C-80D2-58A72232CB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8369-5062-409C-80D2-58A72232CB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7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8369-5062-409C-80D2-58A72232CB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E4046-D96A-4830-B835-B458A66C48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0D08332-9479-49C7-AB2E-B39C3CB32B22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9F6D5EA-7F8D-4238-B99E-4DD5884397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Scale-aware, Improved Hydrological and Biogeochemical Simulations of the Amazon Under a Changing Climate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2590800"/>
          </a:xfrm>
        </p:spPr>
        <p:txBody>
          <a:bodyPr/>
          <a:lstStyle/>
          <a:p>
            <a:r>
              <a:rPr lang="en-US" dirty="0" smtClean="0"/>
              <a:t>Chaopeng Shen, Pennsylvania State University</a:t>
            </a:r>
          </a:p>
          <a:p>
            <a:r>
              <a:rPr lang="en-US" dirty="0" smtClean="0"/>
              <a:t>William Riley, Earth Sciences </a:t>
            </a:r>
            <a:r>
              <a:rPr lang="en-US" dirty="0" smtClean="0"/>
              <a:t>Division, LBL</a:t>
            </a:r>
            <a:endParaRPr lang="en-US" dirty="0" smtClean="0"/>
          </a:p>
          <a:p>
            <a:r>
              <a:rPr lang="en-US" dirty="0" smtClean="0"/>
              <a:t>John </a:t>
            </a:r>
            <a:r>
              <a:rPr lang="en-US" dirty="0" err="1" smtClean="0"/>
              <a:t>Melack</a:t>
            </a:r>
            <a:r>
              <a:rPr lang="en-US" dirty="0" smtClean="0"/>
              <a:t>, University of California, Santa </a:t>
            </a:r>
            <a:r>
              <a:rPr lang="en-US" dirty="0" smtClean="0"/>
              <a:t>Barbara</a:t>
            </a:r>
          </a:p>
          <a:p>
            <a:r>
              <a:rPr lang="en-US" dirty="0" err="1" smtClean="0"/>
              <a:t>Jie</a:t>
            </a:r>
            <a:r>
              <a:rPr lang="en-US" dirty="0" smtClean="0"/>
              <a:t> </a:t>
            </a:r>
            <a:r>
              <a:rPr lang="en-US" dirty="0" err="1" smtClean="0"/>
              <a:t>Niu</a:t>
            </a:r>
            <a:r>
              <a:rPr lang="en-US" dirty="0" smtClean="0"/>
              <a:t>, LBL and UCSB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Fractal-based multi-scale methods?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5308600" cy="26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84732" y="1524000"/>
            <a:ext cx="8768489" cy="5257800"/>
            <a:chOff x="559332" y="2420254"/>
            <a:chExt cx="8768489" cy="5257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5925454"/>
              <a:ext cx="4324021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459421"/>
              <a:ext cx="6722122" cy="295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32" y="2420254"/>
              <a:ext cx="3834868" cy="359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14400" y="6096000"/>
              <a:ext cx="4394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Hysteresis in temporal evolution </a:t>
              </a:r>
              <a:r>
                <a:rPr lang="en-US" dirty="0"/>
                <a:t>and influence by groundwater flow and soil </a:t>
              </a:r>
              <a:r>
                <a:rPr lang="en-US" dirty="0" smtClean="0"/>
                <a:t>patchiness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657600" y="6488668"/>
            <a:ext cx="1460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PAWS+CLM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7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89321"/>
            <a:ext cx="59340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Reduced-order modeling (collaborative)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ROM-approximated distribution is indistinguishable from fine grid </a:t>
            </a:r>
            <a:r>
              <a:rPr lang="en-US" altLang="zh-CN" dirty="0" smtClean="0"/>
              <a:t>solution (PAWS+CLM)</a:t>
            </a:r>
            <a:endParaRPr lang="en-US" altLang="zh-CN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altLang="zh-CN" dirty="0" smtClean="0"/>
              <a:t>We still need to study how ROM change as functions of parameters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838534" cy="329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98" y="2070209"/>
            <a:ext cx="44005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127" y="6324600"/>
            <a:ext cx="34067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Pau, Shen, Riley and </a:t>
            </a:r>
            <a:r>
              <a:rPr lang="en-US" sz="1500" dirty="0" smtClean="0"/>
              <a:t>Liu, WRR, 2016</a:t>
            </a:r>
          </a:p>
          <a:p>
            <a:r>
              <a:rPr lang="en-US" sz="1500" dirty="0" smtClean="0"/>
              <a:t>Riley and Shen, HESS, 2014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624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Subgrid</a:t>
            </a:r>
            <a:r>
              <a:rPr lang="en-US" dirty="0" smtClean="0"/>
              <a:t> parameterization+</a:t>
            </a:r>
            <a:br>
              <a:rPr lang="en-US" dirty="0" smtClean="0"/>
            </a:br>
            <a:r>
              <a:rPr lang="en-US" dirty="0" smtClean="0"/>
              <a:t>Perturbed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created prototypical, parameter-tunable landscapes</a:t>
            </a:r>
          </a:p>
          <a:p>
            <a:r>
              <a:rPr lang="en-US" dirty="0" smtClean="0"/>
              <a:t>We are trying to find the functional form of local groundwater exfiltration as a function of control parameters</a:t>
            </a:r>
          </a:p>
          <a:p>
            <a:r>
              <a:rPr lang="en-US" dirty="0" smtClean="0"/>
              <a:t>This work is useful for constructing a multi-scale model for small-scale groundwater exfiltration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4098" name="Picture 2" descr="TerrainTop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" y="4114800"/>
            <a:ext cx="406086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mR1y2sCBMmakolQJevzfhi1FIZZiS3xngaEs0XEnHo3__stTEo_dCZq7jfhUpwjFrEAf3mImgKCIQh9TYBK7vvyihAmKlOynXTS5Z7Y07x-mxQFHJSfW16Y_DqvTkJ6jrU-2w5E_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20147" r="5783" b="20755"/>
          <a:stretch/>
        </p:blipFill>
        <p:spPr bwMode="auto">
          <a:xfrm>
            <a:off x="4191000" y="4211454"/>
            <a:ext cx="4191000" cy="20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Perturbed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PAWS+CLM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03" y="533400"/>
            <a:ext cx="5943600" cy="3155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531" y="3450021"/>
            <a:ext cx="8348610" cy="3337035"/>
            <a:chOff x="28903" y="1547648"/>
            <a:chExt cx="8348610" cy="333703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3" y="1608083"/>
              <a:ext cx="4176245" cy="32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148" y="1547648"/>
              <a:ext cx="4172365" cy="330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Channel-land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Channels are an important hydrologic component assumed to have no impact on land surface</a:t>
            </a:r>
          </a:p>
          <a:p>
            <a:r>
              <a:rPr lang="en-US" sz="2200" dirty="0" smtClean="0"/>
              <a:t>We extract channel bank elevation from high resolution DEM</a:t>
            </a:r>
          </a:p>
          <a:p>
            <a:r>
              <a:rPr lang="en-US" sz="2200" dirty="0" smtClean="0"/>
              <a:t>Different soil PTFs were tested</a:t>
            </a:r>
          </a:p>
          <a:p>
            <a:r>
              <a:rPr lang="en-US" sz="2200" dirty="0" smtClean="0"/>
              <a:t>PAWS+CLM explicitly simulates overland-flow-channel exchange, groundwater-channel exchange using physically-based formulations.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" y="5736170"/>
            <a:ext cx="3508786" cy="112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287044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54626"/>
            <a:ext cx="3079859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Channel-land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 “fan of influence” was identified where river representation has noticeable (10%) influence on land surface fluxes</a:t>
            </a:r>
          </a:p>
          <a:p>
            <a:r>
              <a:rPr lang="en-US" sz="2200" dirty="0" smtClean="0"/>
              <a:t>The mechanisms are channel incision/groundwater exchange and efficient conveyance capacity of streams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III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3179"/>
            <a:ext cx="3514836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708" y="3557752"/>
            <a:ext cx="4427751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715000"/>
            <a:ext cx="69088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1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Channel-land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 “fan of influence” was identified where river representation has noticeable (10%) influence on land surface fluxes</a:t>
            </a:r>
          </a:p>
          <a:p>
            <a:r>
              <a:rPr lang="en-US" sz="2200" dirty="0" smtClean="0"/>
              <a:t>The mechanisms are channel incision/groundwater exchange and efficient conveyance capacity of streams</a:t>
            </a:r>
          </a:p>
          <a:p>
            <a:r>
              <a:rPr lang="en-US" sz="2200" dirty="0" smtClean="0"/>
              <a:t>The effects of channels are noticeable even at 25m resolution (too expensive!)</a:t>
            </a:r>
          </a:p>
          <a:p>
            <a:pPr marL="0" indent="0">
              <a:buNone/>
            </a:pPr>
            <a:r>
              <a:rPr lang="en-US" sz="2200" dirty="0" smtClean="0">
                <a:sym typeface="Wingdings" panose="05000000000000000000" pitchFamily="2" charset="2"/>
              </a:rPr>
              <a:t> Channels need to considered rather than ignored</a:t>
            </a:r>
            <a:br>
              <a:rPr lang="en-US" sz="2200" dirty="0" smtClean="0">
                <a:sym typeface="Wingdings" panose="05000000000000000000" pitchFamily="2" charset="2"/>
              </a:rPr>
            </a:br>
            <a:r>
              <a:rPr lang="en-US" sz="2200" dirty="0" smtClean="0">
                <a:sym typeface="Wingdings" panose="05000000000000000000" pitchFamily="2" charset="2"/>
              </a:rPr>
              <a:t> Channels should not be treated identically as overland flow. They need to be parameterized and properly represented.</a:t>
            </a:r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III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5479" y="4860131"/>
            <a:ext cx="6237542" cy="2028825"/>
            <a:chOff x="152400" y="4879428"/>
            <a:chExt cx="6237542" cy="20288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879428"/>
              <a:ext cx="2307148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321" y="4879428"/>
              <a:ext cx="2299621" cy="1940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16517" y="5257800"/>
            <a:ext cx="388883" cy="1543296"/>
            <a:chOff x="4716517" y="5257800"/>
            <a:chExt cx="388883" cy="1543296"/>
          </a:xfrm>
        </p:grpSpPr>
        <p:sp>
          <p:nvSpPr>
            <p:cNvPr id="6" name="Oval 5"/>
            <p:cNvSpPr/>
            <p:nvPr/>
          </p:nvSpPr>
          <p:spPr>
            <a:xfrm>
              <a:off x="4724400" y="6446043"/>
              <a:ext cx="381000" cy="3550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16517" y="5257800"/>
              <a:ext cx="3810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9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Channel-land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To further provide large-scale channel characterization datasets, we explored At-many-stations hydraulic geometry (AMHG), a new concept proposed in a Gleason &amp; Smith 2014, PNAS.</a:t>
            </a:r>
          </a:p>
          <a:p>
            <a:r>
              <a:rPr lang="en-US" sz="2200" dirty="0" smtClean="0"/>
              <a:t>AMHG reduces the number of parameters in hydraulic geometry (HG), which relates width/depth to discharge.</a:t>
            </a:r>
          </a:p>
          <a:p>
            <a:r>
              <a:rPr lang="en-US" sz="2200" dirty="0" smtClean="0"/>
              <a:t>This data synthesis work explored expanding limited observations of channel hydraulic geometries (width, depth as a function of discharge) to large-river scales using AMHG and percentile-based Downstream HG.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III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15" y="3048000"/>
            <a:ext cx="553917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7044"/>
            <a:ext cx="5410200" cy="11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12" y="3048000"/>
            <a:ext cx="5286375" cy="233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0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1447799"/>
            <a:ext cx="3019425" cy="34676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hydrologic budgets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419600" cy="279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371600"/>
            <a:ext cx="7683500" cy="415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58011"/>
            <a:ext cx="5486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Niu</a:t>
            </a:r>
            <a:r>
              <a:rPr lang="en-US" sz="1100" dirty="0"/>
              <a:t>, J., CP. Shen, JQ. Chambers, JM. </a:t>
            </a:r>
            <a:r>
              <a:rPr lang="en-US" sz="1100" dirty="0" err="1"/>
              <a:t>Melack</a:t>
            </a:r>
            <a:r>
              <a:rPr lang="en-US" sz="1100" dirty="0"/>
              <a:t> and WJ. Riley, under revision</a:t>
            </a:r>
            <a:endParaRPr lang="en-US" sz="11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1" y="1219200"/>
            <a:ext cx="79819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内嵌图片 1"/>
          <p:cNvSpPr>
            <a:spLocks noChangeAspect="1" noChangeArrowheads="1"/>
          </p:cNvSpPr>
          <p:nvPr/>
        </p:nvSpPr>
        <p:spPr bwMode="auto">
          <a:xfrm>
            <a:off x="155575" y="-2011363"/>
            <a:ext cx="36576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3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for Amazon ET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660900" cy="184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8848"/>
            <a:ext cx="4648200" cy="323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38" y="2057400"/>
            <a:ext cx="4009162" cy="347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27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project is an opportunity to </a:t>
            </a:r>
            <a:r>
              <a:rPr lang="en-US" dirty="0" smtClean="0"/>
              <a:t>provide ideas, tests and </a:t>
            </a:r>
            <a:r>
              <a:rPr lang="en-US" dirty="0" smtClean="0"/>
              <a:t>overall boosts in the hydrologic component (and possibly general infrastructure) of the earth system models.</a:t>
            </a:r>
          </a:p>
          <a:p>
            <a:pPr marL="0" indent="0">
              <a:buNone/>
            </a:pPr>
            <a:r>
              <a:rPr lang="en-US" dirty="0" smtClean="0"/>
              <a:t>Our work is a blend of modeling exercise and data-based synthesis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Infrastructural enhancement</a:t>
            </a:r>
          </a:p>
          <a:p>
            <a:pPr marL="514350" indent="-514350">
              <a:buAutoNum type="romanUcPeriod"/>
            </a:pPr>
            <a:r>
              <a:rPr lang="en-US" dirty="0" smtClean="0"/>
              <a:t>Multi-scale methods</a:t>
            </a:r>
          </a:p>
          <a:p>
            <a:pPr marL="514350" indent="-514350">
              <a:buAutoNum type="romanUcPeriod"/>
            </a:pPr>
            <a:r>
              <a:rPr lang="en-US" dirty="0" smtClean="0"/>
              <a:t>Channel-land interactions</a:t>
            </a:r>
          </a:p>
          <a:p>
            <a:pPr marL="514350" indent="-514350">
              <a:buAutoNum type="romanUcPeriod"/>
            </a:pPr>
            <a:r>
              <a:rPr lang="en-US" dirty="0" smtClean="0"/>
              <a:t>Amazon hydrology</a:t>
            </a:r>
          </a:p>
          <a:p>
            <a:pPr marL="514350" indent="-514350">
              <a:buAutoNum type="romanUcPeriod"/>
            </a:pPr>
            <a:r>
              <a:rPr lang="en-US" dirty="0" smtClean="0"/>
              <a:t>Verification datasets</a:t>
            </a:r>
          </a:p>
          <a:p>
            <a:pPr marL="514350" indent="-51435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Verification datasets for ungauged 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GRACE-</a:t>
            </a:r>
            <a:r>
              <a:rPr lang="en-US" dirty="0" err="1" smtClean="0"/>
              <a:t>Budyko</a:t>
            </a:r>
            <a:r>
              <a:rPr lang="en-US" dirty="0" smtClean="0"/>
              <a:t>-curve based ET estimates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3439"/>
            <a:ext cx="3081721" cy="141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09799"/>
            <a:ext cx="3206750" cy="43834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" y="1981200"/>
            <a:ext cx="528233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855287"/>
            <a:ext cx="4572000" cy="60027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GRACE-based streamflow estimates?</a:t>
            </a:r>
            <a:br>
              <a:rPr lang="en-US" dirty="0" smtClean="0"/>
            </a:br>
            <a:r>
              <a:rPr lang="en-US" dirty="0" smtClean="0"/>
              <a:t>(in coordination with PSU internal grant)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733800" cy="5287868"/>
          </a:xfrm>
          <a:prstGeom prst="rect">
            <a:avLst/>
          </a:prstGeom>
        </p:spPr>
      </p:pic>
      <p:pic>
        <p:nvPicPr>
          <p:cNvPr id="8" name="Picture 7" descr="E:\Kuai\SSRS\paper\mB\figure2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4880941" cy="4243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machine learning techniques to learn TWS-streamflow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K-means clustering to identify main patterns</a:t>
            </a:r>
          </a:p>
          <a:p>
            <a:r>
              <a:rPr lang="en-US" dirty="0" smtClean="0"/>
              <a:t>Support Vector Machine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 tree</a:t>
            </a:r>
          </a:p>
          <a:p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6474372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Fang and Shen,</a:t>
            </a:r>
            <a:r>
              <a:rPr lang="en-US" baseline="0" dirty="0" smtClean="0"/>
              <a:t> </a:t>
            </a:r>
            <a:r>
              <a:rPr lang="en-US" dirty="0" smtClean="0"/>
              <a:t>to be submitted soon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r="24138" b="61895"/>
          <a:stretch/>
        </p:blipFill>
        <p:spPr bwMode="auto">
          <a:xfrm>
            <a:off x="599089" y="2603938"/>
            <a:ext cx="8159613" cy="387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 smtClean="0"/>
              <a:t>Published</a:t>
            </a:r>
          </a:p>
          <a:p>
            <a:r>
              <a:rPr lang="en-US" sz="1100" dirty="0" smtClean="0"/>
              <a:t>Fang</a:t>
            </a:r>
            <a:r>
              <a:rPr lang="en-US" sz="1100" dirty="0"/>
              <a:t>, K.*, CP. Shen, JB. Fisher and J. </a:t>
            </a:r>
            <a:r>
              <a:rPr lang="en-US" sz="1100" dirty="0" err="1"/>
              <a:t>Niu</a:t>
            </a:r>
            <a:r>
              <a:rPr lang="en-US" sz="1100" dirty="0"/>
              <a:t>. Improving </a:t>
            </a:r>
            <a:r>
              <a:rPr lang="en-US" sz="1100" dirty="0" err="1"/>
              <a:t>Budyko</a:t>
            </a:r>
            <a:r>
              <a:rPr lang="en-US" sz="1100" dirty="0"/>
              <a:t> curve-based estimates of long-term water partitioning using hydrologic signatures from GRACE, </a:t>
            </a:r>
            <a:r>
              <a:rPr lang="en-US" sz="1100" b="1" i="1" dirty="0"/>
              <a:t>Water Resources Research</a:t>
            </a:r>
            <a:r>
              <a:rPr lang="en-US" sz="1100" dirty="0"/>
              <a:t>, </a:t>
            </a:r>
            <a:r>
              <a:rPr lang="en-US" sz="1100" dirty="0" err="1"/>
              <a:t>doi</a:t>
            </a:r>
            <a:r>
              <a:rPr lang="en-US" sz="1100" dirty="0"/>
              <a:t>: 10.1002/2016WR018748 (2016, In press)</a:t>
            </a:r>
          </a:p>
          <a:p>
            <a:r>
              <a:rPr lang="en-US" sz="1100" dirty="0"/>
              <a:t>Shen, CP., SL. Wang* and X. Liu, Geomorphological significance of at-many-stations hydraulic geometry, </a:t>
            </a:r>
            <a:r>
              <a:rPr lang="en-US" sz="1100" b="1" i="1" dirty="0"/>
              <a:t>Geophysical Research Letters</a:t>
            </a:r>
            <a:r>
              <a:rPr lang="en-US" sz="1100" dirty="0"/>
              <a:t>, Vol. 43, No. 8, </a:t>
            </a:r>
            <a:r>
              <a:rPr lang="en-US" sz="1100" dirty="0" err="1"/>
              <a:t>doi</a:t>
            </a:r>
            <a:r>
              <a:rPr lang="en-US" sz="1100" dirty="0"/>
              <a:t>: 10.1002/2016GL068364 (2016)</a:t>
            </a:r>
          </a:p>
          <a:p>
            <a:r>
              <a:rPr lang="en-US" sz="1100" dirty="0"/>
              <a:t>Shen, CP., WJ. Riley, KR. </a:t>
            </a:r>
            <a:r>
              <a:rPr lang="en-US" sz="1100" dirty="0" err="1"/>
              <a:t>Smithgall</a:t>
            </a:r>
            <a:r>
              <a:rPr lang="en-US" sz="1100" dirty="0"/>
              <a:t>*, JM. </a:t>
            </a:r>
            <a:r>
              <a:rPr lang="en-US" sz="1100" dirty="0" err="1"/>
              <a:t>Melack</a:t>
            </a:r>
            <a:r>
              <a:rPr lang="en-US" sz="1100" dirty="0"/>
              <a:t> and K. Fang*, The fan of influence of streams and channel feedbacks to simulated land surface water and carbon dynamics, </a:t>
            </a:r>
            <a:r>
              <a:rPr lang="en-US" sz="1100" b="1" i="1" dirty="0"/>
              <a:t>Water Resources Research</a:t>
            </a:r>
            <a:r>
              <a:rPr lang="en-US" sz="1100" dirty="0"/>
              <a:t>, </a:t>
            </a:r>
            <a:r>
              <a:rPr lang="en-US" sz="1100" dirty="0" err="1"/>
              <a:t>doi</a:t>
            </a:r>
            <a:r>
              <a:rPr lang="en-US" sz="1100" dirty="0"/>
              <a:t>: 10.1002/2015WR018086 (2016)</a:t>
            </a:r>
          </a:p>
          <a:p>
            <a:r>
              <a:rPr lang="en-US" sz="1100" dirty="0"/>
              <a:t>Pau, GHS, CP. Shen, WJ. Riley and Y. Liu, Accurate and efficient prediction of fine-resolution hydrologic and carbon dynamic simulations from coarse-resolution models, </a:t>
            </a:r>
            <a:r>
              <a:rPr lang="en-US" sz="1100" b="1" i="1" dirty="0"/>
              <a:t>Water Resources Research</a:t>
            </a:r>
            <a:r>
              <a:rPr lang="en-US" sz="1100" dirty="0"/>
              <a:t>, </a:t>
            </a:r>
            <a:r>
              <a:rPr lang="en-US" sz="1100" dirty="0" err="1"/>
              <a:t>doi</a:t>
            </a:r>
            <a:r>
              <a:rPr lang="en-US" sz="1100" dirty="0"/>
              <a:t>: 10.1002/2015WR017782 (2016)</a:t>
            </a:r>
          </a:p>
          <a:p>
            <a:r>
              <a:rPr lang="en-US" sz="1100" dirty="0"/>
              <a:t>Ji, XY*, CP. Shen and WJ. Riley, Temporal evolution of soil moisture statistical fractal and controls by soil texture and regional groundwater flow. </a:t>
            </a:r>
            <a:r>
              <a:rPr lang="en-US" sz="1100" b="1" i="1" dirty="0"/>
              <a:t>Advances in Water Resources</a:t>
            </a:r>
            <a:r>
              <a:rPr lang="en-US" sz="1100" dirty="0"/>
              <a:t>, 86, 155–169. doi:10.1016/j.advwatres.2015.09.027 (2015)</a:t>
            </a:r>
          </a:p>
          <a:p>
            <a:r>
              <a:rPr lang="en-US" sz="1100" dirty="0"/>
              <a:t>Riley, WJ. and CP. Shen: Characterizing coarse-resolution watershed soil moisture heterogeneity using fine-scale simulations, </a:t>
            </a:r>
            <a:r>
              <a:rPr lang="en-US" sz="1100" b="1" i="1" dirty="0" err="1"/>
              <a:t>Hydrol</a:t>
            </a:r>
            <a:r>
              <a:rPr lang="en-US" sz="1100" b="1" i="1" dirty="0"/>
              <a:t>. Earth Syst. Sci.</a:t>
            </a:r>
            <a:r>
              <a:rPr lang="en-US" sz="1100" dirty="0"/>
              <a:t>, 18(7), 2463–2483, doi:10.5194/hess-18-2463-2014 (2014).</a:t>
            </a:r>
          </a:p>
          <a:p>
            <a:r>
              <a:rPr lang="en-US" sz="1100" dirty="0"/>
              <a:t>Shen, CP., J. </a:t>
            </a:r>
            <a:r>
              <a:rPr lang="en-US" sz="1100" dirty="0" err="1"/>
              <a:t>Niu</a:t>
            </a:r>
            <a:r>
              <a:rPr lang="en-US" sz="1100" dirty="0"/>
              <a:t> and K. Fang*, Quantifying the Effects of Data Integration Algorithms on the Outcomes of a Subsurface - Land Surface Processes Model, </a:t>
            </a:r>
            <a:r>
              <a:rPr lang="en-US" sz="1100" b="1" i="1" dirty="0"/>
              <a:t>Environmental Modelling &amp; Software</a:t>
            </a:r>
            <a:r>
              <a:rPr lang="en-US" sz="1100" dirty="0"/>
              <a:t>., </a:t>
            </a:r>
            <a:r>
              <a:rPr lang="en-US" sz="1100" dirty="0" err="1"/>
              <a:t>doi</a:t>
            </a:r>
            <a:r>
              <a:rPr lang="en-US" sz="1100" dirty="0"/>
              <a:t>: 10.1016/j.envsoft.2014.05.006 (2014</a:t>
            </a:r>
            <a:r>
              <a:rPr lang="en-US" sz="1100" dirty="0" smtClean="0"/>
              <a:t>)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sz="1100" b="1" dirty="0" smtClean="0"/>
              <a:t>Under review/revision</a:t>
            </a:r>
          </a:p>
          <a:p>
            <a:r>
              <a:rPr lang="en-US" sz="1100" dirty="0" smtClean="0"/>
              <a:t>Ji, XY. and CP. </a:t>
            </a:r>
            <a:r>
              <a:rPr lang="en-US" sz="1100" dirty="0"/>
              <a:t>Shen, The introspective may achieve more: enhancing existing Geoscientific models with native-language structural </a:t>
            </a:r>
            <a:r>
              <a:rPr lang="en-US" sz="1100" dirty="0" smtClean="0"/>
              <a:t>reflection.</a:t>
            </a:r>
          </a:p>
          <a:p>
            <a:r>
              <a:rPr lang="en-US" sz="1100" dirty="0" err="1" smtClean="0"/>
              <a:t>Niu</a:t>
            </a:r>
            <a:r>
              <a:rPr lang="en-US" sz="1100" dirty="0" smtClean="0"/>
              <a:t>, J., CP. Shen, JQ. Chambers, JM. </a:t>
            </a:r>
            <a:r>
              <a:rPr lang="en-US" sz="1100" dirty="0" err="1" smtClean="0"/>
              <a:t>Melack</a:t>
            </a:r>
            <a:r>
              <a:rPr lang="en-US" sz="1100" dirty="0"/>
              <a:t> </a:t>
            </a:r>
            <a:r>
              <a:rPr lang="en-US" sz="1100" dirty="0" smtClean="0"/>
              <a:t>and WJ. Riley, </a:t>
            </a:r>
            <a:r>
              <a:rPr lang="en-US" sz="1100" dirty="0"/>
              <a:t>Inter-annual variation in water </a:t>
            </a:r>
            <a:r>
              <a:rPr lang="en-US" sz="1100" dirty="0" smtClean="0"/>
              <a:t>budgets </a:t>
            </a:r>
            <a:r>
              <a:rPr lang="en-US" sz="1100" dirty="0"/>
              <a:t>in an Amazonian Watershed Using a Coupled Subsurface – Land Surface Process </a:t>
            </a:r>
            <a:r>
              <a:rPr lang="en-US" sz="1100" dirty="0" smtClean="0"/>
              <a:t>Model</a:t>
            </a:r>
          </a:p>
          <a:p>
            <a:pPr marL="0" indent="0">
              <a:buNone/>
            </a:pPr>
            <a:endParaRPr lang="en-US" sz="1100" b="1" dirty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406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Infrastructural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I.1. </a:t>
            </a:r>
            <a:r>
              <a:rPr lang="en-US" dirty="0"/>
              <a:t>PAWS+CLM4.5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I.2. </a:t>
            </a:r>
            <a:r>
              <a:rPr lang="en-US" dirty="0"/>
              <a:t>A </a:t>
            </a:r>
            <a:r>
              <a:rPr lang="en-US" dirty="0" smtClean="0"/>
              <a:t>Fortran-native </a:t>
            </a:r>
            <a:r>
              <a:rPr lang="en-US" i="1" dirty="0" smtClean="0"/>
              <a:t>reflection</a:t>
            </a:r>
            <a:r>
              <a:rPr lang="en-US" dirty="0" smtClean="0"/>
              <a:t> package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I.3. </a:t>
            </a:r>
            <a:r>
              <a:rPr lang="en-US" dirty="0"/>
              <a:t>A </a:t>
            </a:r>
            <a:r>
              <a:rPr lang="en-US" dirty="0" smtClean="0"/>
              <a:t>global hydrologic input data package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prepares hydrologic inputs and forcing for world catchments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utilizes latest soils thickness [Pelletier et al. 2016] and geologic inputs [Gleeson et al. 2014]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generic data structure and a Fortran-native reflection package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82"/>
          <a:stretch/>
        </p:blipFill>
        <p:spPr bwMode="auto">
          <a:xfrm>
            <a:off x="1143000" y="1905000"/>
            <a:ext cx="5126019" cy="74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2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generic data structure and a Fortran-native reflection package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28650" y="1825625"/>
            <a:ext cx="80272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Reflective statements are much more generic</a:t>
            </a:r>
            <a:endParaRPr lang="zh-CN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43399"/>
              </p:ext>
            </p:extLst>
          </p:nvPr>
        </p:nvGraphicFramePr>
        <p:xfrm>
          <a:off x="708968" y="2743200"/>
          <a:ext cx="8062783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052"/>
                <a:gridCol w="2471078"/>
                <a:gridCol w="3151653"/>
              </a:tblGrid>
              <a:tr h="6425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Task described in normal language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Non-reflective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Reflective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  <a:tr h="128516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200" dirty="0" smtClean="0">
                          <a:effectLst/>
                        </a:rPr>
                        <a:t>Set values to all subfields</a:t>
                      </a:r>
                      <a:endParaRPr lang="en-US" sz="2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! Hard-code</a:t>
                      </a:r>
                      <a:r>
                        <a:rPr lang="en-US" sz="2200" baseline="0" dirty="0" smtClean="0">
                          <a:effectLst/>
                        </a:rPr>
                        <a:t> everything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A%f1=0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A%f2=0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…..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/>
                          <a:ea typeface="Times New Roman"/>
                        </a:rPr>
                        <a:t>! For</a:t>
                      </a: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 every Real field of mine, set the value to 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(do this for the children of my children and so on …)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121211" y="4691965"/>
            <a:ext cx="2826415" cy="1347915"/>
            <a:chOff x="7392906" y="3667215"/>
            <a:chExt cx="3768553" cy="1347915"/>
          </a:xfrm>
        </p:grpSpPr>
        <p:sp>
          <p:nvSpPr>
            <p:cNvPr id="9" name="Rectangle 8"/>
            <p:cNvSpPr/>
            <p:nvPr/>
          </p:nvSpPr>
          <p:spPr>
            <a:xfrm>
              <a:off x="7392906" y="4368799"/>
              <a:ext cx="37685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Need to be updated when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there are changes!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flipH="1" flipV="1">
              <a:off x="8717729" y="3667215"/>
              <a:ext cx="559455" cy="7015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989522" y="4719591"/>
            <a:ext cx="2877711" cy="1347915"/>
            <a:chOff x="7392906" y="3667215"/>
            <a:chExt cx="3836947" cy="1347915"/>
          </a:xfrm>
        </p:grpSpPr>
        <p:sp>
          <p:nvSpPr>
            <p:cNvPr id="12" name="Rectangle 11"/>
            <p:cNvSpPr/>
            <p:nvPr/>
          </p:nvSpPr>
          <p:spPr>
            <a:xfrm>
              <a:off x="7392906" y="4368799"/>
              <a:ext cx="38369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Requires no </a:t>
              </a:r>
              <a:r>
                <a:rPr lang="en-US" dirty="0" smtClean="0">
                  <a:solidFill>
                    <a:srgbClr val="FF0000"/>
                  </a:solidFill>
                </a:rPr>
                <a:t>maintenance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during updates!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H="1" flipV="1">
              <a:off x="8717728" y="3667215"/>
              <a:ext cx="593652" cy="7015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7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Why is reflection so good?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8027258" cy="4351338"/>
          </a:xfrm>
        </p:spPr>
        <p:txBody>
          <a:bodyPr/>
          <a:lstStyle/>
          <a:p>
            <a:r>
              <a:rPr lang="en-US" altLang="zh-CN" dirty="0" smtClean="0"/>
              <a:t>Dramatic reduction in effort if the program has a little intelligence. For example, compare: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760722"/>
              </p:ext>
            </p:extLst>
          </p:nvPr>
        </p:nvGraphicFramePr>
        <p:xfrm>
          <a:off x="685800" y="2590800"/>
          <a:ext cx="8062783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052"/>
                <a:gridCol w="2471078"/>
                <a:gridCol w="3151653"/>
              </a:tblGrid>
              <a:tr h="6705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Task described in normal language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Non-reflective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Reflective 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  <a:tr h="128516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200" dirty="0" smtClean="0">
                          <a:effectLst/>
                        </a:rPr>
                        <a:t>Set field values</a:t>
                      </a:r>
                      <a:endParaRPr lang="en-US" sz="2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! Hard-code</a:t>
                      </a:r>
                      <a:r>
                        <a:rPr lang="en-US" sz="2200" baseline="0" dirty="0" smtClean="0">
                          <a:effectLst/>
                        </a:rPr>
                        <a:t> everything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A%f1=0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A%f2=0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…..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/>
                          <a:ea typeface="Times New Roman"/>
                        </a:rPr>
                        <a:t>! For</a:t>
                      </a: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 every Real field of mine, set the value to 0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(do this for the children of my children and so on …)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  <a:tr h="193991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b. Copy values between</a:t>
                      </a:r>
                      <a:r>
                        <a:rPr lang="en-US" sz="22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 variables</a:t>
                      </a:r>
                      <a:endParaRPr lang="en-US" sz="2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! Hard-code</a:t>
                      </a:r>
                      <a:r>
                        <a:rPr lang="en-US" sz="2200" baseline="0" dirty="0" smtClean="0">
                          <a:effectLst/>
                        </a:rPr>
                        <a:t> everything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A%f1=B%f1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A%f2=B%f2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…..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effectLst/>
                          <a:latin typeface="Times New Roman"/>
                          <a:ea typeface="Times New Roman"/>
                        </a:rPr>
                        <a:t>! For</a:t>
                      </a: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 every Real field of mine, if source has the same field which is of the same type, copy its value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(do this for the children of my children, and so on …)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0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Why is reflection so good?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8027258" cy="4351338"/>
          </a:xfrm>
        </p:spPr>
        <p:txBody>
          <a:bodyPr/>
          <a:lstStyle/>
          <a:p>
            <a:r>
              <a:rPr lang="en-US" altLang="zh-CN" dirty="0" smtClean="0"/>
              <a:t>Dramatic reduction in effort if the program has a little intelligence. For example, compare: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04548"/>
              </p:ext>
            </p:extLst>
          </p:nvPr>
        </p:nvGraphicFramePr>
        <p:xfrm>
          <a:off x="708968" y="2743200"/>
          <a:ext cx="8062783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052"/>
                <a:gridCol w="2471078"/>
                <a:gridCol w="3151653"/>
              </a:tblGrid>
              <a:tr h="6425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Task described in normal language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Non-reflective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Reflective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  <a:tr h="1285166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dirty="0" smtClean="0">
                          <a:effectLst/>
                        </a:rPr>
                        <a:t>c. Read self-descriptive data files and reproduce the structure</a:t>
                      </a:r>
                      <a:endParaRPr lang="en-US" sz="2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! Hard-code</a:t>
                      </a:r>
                      <a:r>
                        <a:rPr lang="en-US" sz="2200" baseline="0" dirty="0" smtClean="0">
                          <a:effectLst/>
                        </a:rPr>
                        <a:t> everything</a:t>
                      </a:r>
                      <a:endParaRPr lang="en-US" sz="2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A%f1=read(file, ‘f1’)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A%f2%f3=read(file,’f2/f3’)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…..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/>
                          <a:ea typeface="Times New Roman"/>
                        </a:rPr>
                        <a:t>! Read variables in the file,</a:t>
                      </a:r>
                      <a:r>
                        <a:rPr lang="en-US" sz="2200" baseline="0" dirty="0" smtClean="0">
                          <a:effectLst/>
                          <a:latin typeface="Times New Roman"/>
                          <a:ea typeface="Times New Roman"/>
                        </a:rPr>
                        <a:t> establish exactly the same data structure as specified</a:t>
                      </a:r>
                      <a:endParaRPr lang="en-US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96" marR="305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6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We have implemented a generic Fortran-native data structure that enables reflection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4165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4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II.1 Fractal-based </a:t>
            </a:r>
            <a:r>
              <a:rPr lang="en-US" dirty="0" smtClean="0"/>
              <a:t>method</a:t>
            </a:r>
          </a:p>
          <a:p>
            <a:pPr marL="0" indent="0">
              <a:buNone/>
            </a:pPr>
            <a:r>
              <a:rPr lang="en-US" dirty="0" smtClean="0"/>
              <a:t>II.2 </a:t>
            </a:r>
            <a:r>
              <a:rPr lang="en-US" dirty="0"/>
              <a:t>Reduced-order </a:t>
            </a:r>
            <a:r>
              <a:rPr lang="en-US" dirty="0" smtClean="0"/>
              <a:t>models</a:t>
            </a:r>
          </a:p>
          <a:p>
            <a:pPr marL="0" indent="0">
              <a:buNone/>
            </a:pPr>
            <a:r>
              <a:rPr lang="en-US" dirty="0" smtClean="0"/>
              <a:t>II.3 </a:t>
            </a:r>
            <a:r>
              <a:rPr lang="en-US" dirty="0"/>
              <a:t>Physically-based </a:t>
            </a:r>
            <a:r>
              <a:rPr lang="en-US" dirty="0" err="1" smtClean="0"/>
              <a:t>subgrid</a:t>
            </a:r>
            <a:r>
              <a:rPr lang="en-US" dirty="0" smtClean="0"/>
              <a:t>-scale parameterization and perturbed prototypes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3400" y="304800"/>
            <a:ext cx="990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5281</TotalTime>
  <Words>1206</Words>
  <Application>Microsoft Office PowerPoint</Application>
  <PresentationFormat>On-screen Show (4:3)</PresentationFormat>
  <Paragraphs>166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Clarity</vt:lpstr>
      <vt:lpstr>Scale-aware, Improved Hydrological and Biogeochemical Simulations of the Amazon Under a Changing Climate</vt:lpstr>
      <vt:lpstr>PowerPoint Presentation</vt:lpstr>
      <vt:lpstr>Infrastructural improvement</vt:lpstr>
      <vt:lpstr>A generic data structure and a Fortran-native reflection package</vt:lpstr>
      <vt:lpstr>A generic data structure and a Fortran-native reflection package</vt:lpstr>
      <vt:lpstr>Why is reflection so good?</vt:lpstr>
      <vt:lpstr>Why is reflection so good?</vt:lpstr>
      <vt:lpstr>We have implemented a generic Fortran-native data structure that enables reflection</vt:lpstr>
      <vt:lpstr>Multi-scale methods</vt:lpstr>
      <vt:lpstr>Fractal-based multi-scale methods?</vt:lpstr>
      <vt:lpstr>Reduced-order modeling (collaborative)</vt:lpstr>
      <vt:lpstr>Subgrid parameterization+ Perturbed prototypes</vt:lpstr>
      <vt:lpstr>Perturbed prototypes</vt:lpstr>
      <vt:lpstr>Channel-land interactions</vt:lpstr>
      <vt:lpstr>Channel-land interactions</vt:lpstr>
      <vt:lpstr>Channel-land interactions</vt:lpstr>
      <vt:lpstr>Channel-land interactions</vt:lpstr>
      <vt:lpstr>Amazon hydrologic budgets</vt:lpstr>
      <vt:lpstr>Controls for Amazon ET fluxes</vt:lpstr>
      <vt:lpstr>Verification datasets for ungauged basins</vt:lpstr>
      <vt:lpstr>GRACE-based streamflow estimates? (in coordination with PSU internal grant)</vt:lpstr>
      <vt:lpstr>Using machine learning techniques to learn TWS-streamflow relationships</vt:lpstr>
      <vt:lpstr>References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Chaopeng Shen</dc:creator>
  <cp:lastModifiedBy>Chaopeng Shen</cp:lastModifiedBy>
  <cp:revision>76</cp:revision>
  <dcterms:created xsi:type="dcterms:W3CDTF">2016-06-01T15:12:34Z</dcterms:created>
  <dcterms:modified xsi:type="dcterms:W3CDTF">2016-06-08T05:59:02Z</dcterms:modified>
</cp:coreProperties>
</file>