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8" r:id="rId5"/>
    <p:sldMasterId id="2147483752" r:id="rId6"/>
  </p:sldMasterIdLst>
  <p:notesMasterIdLst>
    <p:notesMasterId r:id="rId19"/>
  </p:notesMasterIdLst>
  <p:handoutMasterIdLst>
    <p:handoutMasterId r:id="rId20"/>
  </p:handoutMasterIdLst>
  <p:sldIdLst>
    <p:sldId id="286" r:id="rId7"/>
    <p:sldId id="261" r:id="rId8"/>
    <p:sldId id="288" r:id="rId9"/>
    <p:sldId id="262" r:id="rId10"/>
    <p:sldId id="270" r:id="rId11"/>
    <p:sldId id="281" r:id="rId12"/>
    <p:sldId id="273" r:id="rId13"/>
    <p:sldId id="275" r:id="rId14"/>
    <p:sldId id="274" r:id="rId15"/>
    <p:sldId id="292" r:id="rId16"/>
    <p:sldId id="300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2BC1C"/>
    <a:srgbClr val="7DD113"/>
    <a:srgbClr val="008000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40" autoAdjust="0"/>
  </p:normalViewPr>
  <p:slideViewPr>
    <p:cSldViewPr snapToGrid="0">
      <p:cViewPr varScale="1">
        <p:scale>
          <a:sx n="143" d="100"/>
          <a:sy n="143" d="100"/>
        </p:scale>
        <p:origin x="-1480" y="-112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30 </a:t>
            </a:r>
            <a:r>
              <a:rPr lang="en-US" dirty="0" err="1" smtClean="0"/>
              <a:t>yr</a:t>
            </a:r>
            <a:r>
              <a:rPr lang="en-US" dirty="0" smtClean="0"/>
              <a:t> of length is not adequate to resolve locally</a:t>
            </a:r>
            <a:r>
              <a:rPr lang="en-US" baseline="0" dirty="0" smtClean="0"/>
              <a:t> even 95% intensity of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Kendon</a:t>
            </a:r>
            <a:r>
              <a:rPr lang="en-US" baseline="0" dirty="0" smtClean="0"/>
              <a:t> et al (2008, Met Office)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9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 is quantified by </a:t>
            </a:r>
            <a:r>
              <a:rPr lang="en-US" dirty="0" err="1" smtClean="0"/>
              <a:t>Lyaponov</a:t>
            </a:r>
            <a:r>
              <a:rPr lang="en-US" dirty="0" smtClean="0"/>
              <a:t> exponent.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51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Sugiyama’s work is tantamount to full moisture budget for </a:t>
            </a:r>
            <a:r>
              <a:rPr lang="en-US" dirty="0" err="1" smtClean="0"/>
              <a:t>precip</a:t>
            </a:r>
            <a:r>
              <a:rPr lang="en-US" baseline="0" dirty="0" smtClean="0"/>
              <a:t> extremes. Their conclusion is more sensible.</a:t>
            </a:r>
          </a:p>
          <a:p>
            <a:r>
              <a:rPr lang="en-US" b="1" baseline="0" dirty="0" smtClean="0"/>
              <a:t>The IPCC report also dismissive about the importance of the </a:t>
            </a:r>
            <a:r>
              <a:rPr lang="en-US" b="1" baseline="0" dirty="0" err="1" smtClean="0"/>
              <a:t>dyn</a:t>
            </a:r>
            <a:r>
              <a:rPr lang="en-US" b="1" baseline="0" dirty="0" smtClean="0"/>
              <a:t> effect in the extratropical extremes.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Emori</a:t>
            </a:r>
            <a:r>
              <a:rPr lang="en-US" dirty="0" smtClean="0"/>
              <a:t> and Brown</a:t>
            </a:r>
            <a:r>
              <a:rPr lang="en-US" baseline="0" dirty="0" smtClean="0"/>
              <a:t>’s works suggested minimal role of dynamics in extremes, the increased of extreme are dominated by </a:t>
            </a:r>
            <a:r>
              <a:rPr lang="en-US" baseline="0" dirty="0" err="1" smtClean="0"/>
              <a:t>thermodyn</a:t>
            </a:r>
            <a:r>
              <a:rPr lang="en-US" baseline="0" dirty="0" smtClean="0"/>
              <a:t>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unique advantage</a:t>
            </a:r>
            <a:r>
              <a:rPr lang="en-US" baseline="0" dirty="0" smtClean="0"/>
              <a:t> of uniform SST warming is that the associated water vapor, if totally dictated by the </a:t>
            </a:r>
            <a:r>
              <a:rPr lang="en-US" baseline="0" dirty="0" err="1" smtClean="0"/>
              <a:t>thermodyn</a:t>
            </a:r>
            <a:r>
              <a:rPr lang="en-US" baseline="0" dirty="0" smtClean="0"/>
              <a:t> (C-C) relation, shouldn’t have much meridional structure; any meridional structure should be attributed to dynamics. </a:t>
            </a:r>
          </a:p>
          <a:p>
            <a:r>
              <a:rPr lang="en-US" baseline="0" dirty="0" smtClean="0"/>
              <a:t>Indeed we see a hint of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Compelling evidence of shift of</a:t>
            </a:r>
            <a:r>
              <a:rPr lang="en-US" baseline="0" dirty="0" smtClean="0"/>
              <a:t> circulation: zonal wind, omega, and instantaneous wind speed.</a:t>
            </a:r>
          </a:p>
          <a:p>
            <a:r>
              <a:rPr lang="en-US" b="1" baseline="0" dirty="0" smtClean="0"/>
              <a:t>As far the convergence is concern, the T85 gives a at least qualitative prediction about how the </a:t>
            </a:r>
            <a:r>
              <a:rPr lang="en-US" b="1" baseline="0" dirty="0" err="1" smtClean="0"/>
              <a:t>fractoinal</a:t>
            </a:r>
            <a:r>
              <a:rPr lang="en-US" b="1" baseline="0" dirty="0" smtClean="0"/>
              <a:t> change of the </a:t>
            </a:r>
            <a:r>
              <a:rPr lang="en-US" b="1" baseline="0" dirty="0" err="1" smtClean="0"/>
              <a:t>freq</a:t>
            </a:r>
            <a:r>
              <a:rPr lang="en-US" b="1" baseline="0" dirty="0" smtClean="0"/>
              <a:t> of occurrence of 99.9</a:t>
            </a:r>
            <a:r>
              <a:rPr lang="en-US" b="1" baseline="30000" dirty="0" smtClean="0"/>
              <a:t>th</a:t>
            </a:r>
            <a:r>
              <a:rPr lang="en-US" b="1" baseline="0" dirty="0" smtClean="0"/>
              <a:t> percentile events.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minimize the variance of the residual</a:t>
            </a:r>
            <a:r>
              <a:rPr lang="en-US" baseline="0" dirty="0" smtClean="0"/>
              <a:t> fractional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Note</a:t>
            </a:r>
            <a:r>
              <a:rPr lang="en-US" baseline="0" dirty="0" smtClean="0"/>
              <a:t> there is no </a:t>
            </a:r>
            <a:r>
              <a:rPr lang="en-US" baseline="0" dirty="0" err="1" smtClean="0"/>
              <a:t>poleward</a:t>
            </a:r>
            <a:r>
              <a:rPr lang="en-US" baseline="0" dirty="0" smtClean="0"/>
              <a:t> shift in the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 of q.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parameters of </a:t>
            </a:r>
            <a:r>
              <a:rPr lang="en-US" dirty="0" err="1" smtClean="0"/>
              <a:t>deltap</a:t>
            </a:r>
            <a:r>
              <a:rPr lang="en-US" dirty="0" smtClean="0"/>
              <a:t> and </a:t>
            </a:r>
            <a:r>
              <a:rPr lang="en-US" dirty="0" err="1" smtClean="0"/>
              <a:t>deltay</a:t>
            </a:r>
            <a:r>
              <a:rPr lang="en-US" dirty="0" smtClean="0"/>
              <a:t> give the minimum error for the fitting</a:t>
            </a:r>
            <a:r>
              <a:rPr lang="en-US" baseline="0" dirty="0" smtClean="0"/>
              <a:t> correspond to the same amount of shift as the zonal wind and sub-CC rate of increase in thermodynamics.</a:t>
            </a:r>
          </a:p>
          <a:p>
            <a:r>
              <a:rPr lang="en-US" baseline="0" dirty="0" smtClean="0"/>
              <a:t>Fitting the change of the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 of omega to a shift gives rise to the same amount of shift as the zonal wind as well. So, as far as shift is concerned,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(p),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(w) and Um all show the same </a:t>
            </a:r>
            <a:r>
              <a:rPr lang="en-US" baseline="0" dirty="0" err="1" smtClean="0"/>
              <a:t>poleward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shfit</a:t>
            </a:r>
            <a:r>
              <a:rPr lang="en-US" baseline="0" dirty="0" smtClean="0"/>
              <a:t> (if we assume </a:t>
            </a:r>
            <a:r>
              <a:rPr lang="en-US" baseline="0" dirty="0" err="1" smtClean="0"/>
              <a:t>dyn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thermodyn</a:t>
            </a:r>
            <a:r>
              <a:rPr lang="en-US" baseline="0" dirty="0" smtClean="0"/>
              <a:t> are separable).</a:t>
            </a:r>
          </a:p>
          <a:p>
            <a:r>
              <a:rPr lang="en-US" b="1" baseline="0" dirty="0" smtClean="0"/>
              <a:t>Increase of moisture is 8%/K in </a:t>
            </a:r>
            <a:r>
              <a:rPr lang="en-US" b="1" baseline="0" dirty="0" err="1" smtClean="0"/>
              <a:t>extratropics</a:t>
            </a:r>
            <a:r>
              <a:rPr lang="en-US" b="1" baseline="0" dirty="0" smtClean="0"/>
              <a:t>. So 0.7 implies 5.6%/K.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E57-4681-F44A-8E64-E038847A6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B/c</a:t>
            </a:r>
            <a:r>
              <a:rPr lang="en-US" baseline="0" dirty="0" smtClean="0"/>
              <a:t> the pattern of </a:t>
            </a:r>
            <a:r>
              <a:rPr lang="en-US" baseline="0" dirty="0" err="1" smtClean="0"/>
              <a:t>thermodyn</a:t>
            </a:r>
            <a:r>
              <a:rPr lang="en-US" baseline="0" dirty="0" smtClean="0"/>
              <a:t> is not orthogonal to the pattern of  the </a:t>
            </a:r>
            <a:r>
              <a:rPr lang="en-US" baseline="0" dirty="0" err="1" smtClean="0"/>
              <a:t>dyn</a:t>
            </a:r>
            <a:r>
              <a:rPr lang="en-US" baseline="0" dirty="0" smtClean="0"/>
              <a:t>, we should be very careful about the result of the fitting. </a:t>
            </a:r>
          </a:p>
          <a:p>
            <a:r>
              <a:rPr lang="en-US" baseline="0" dirty="0" smtClean="0"/>
              <a:t>To cross validate this result, I took a different approach.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1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T42 coarse</a:t>
            </a:r>
            <a:r>
              <a:rPr lang="en-US" b="1" baseline="0" dirty="0" smtClean="0"/>
              <a:t> resolution is deficient in capturing the effect of the dynamical contribution. Coarse resolutions tend to underestimate the </a:t>
            </a:r>
            <a:r>
              <a:rPr lang="en-US" b="1" baseline="0" dirty="0" err="1" smtClean="0"/>
              <a:t>dyn</a:t>
            </a:r>
            <a:r>
              <a:rPr lang="en-US" b="1" baseline="0" dirty="0" smtClean="0"/>
              <a:t> contribution to the </a:t>
            </a:r>
            <a:r>
              <a:rPr lang="en-US" b="1" baseline="0" dirty="0" err="1" smtClean="0"/>
              <a:t>precip</a:t>
            </a:r>
            <a:r>
              <a:rPr lang="en-US" b="1" baseline="0" dirty="0" smtClean="0"/>
              <a:t> extremes.</a:t>
            </a:r>
          </a:p>
          <a:p>
            <a:r>
              <a:rPr lang="en-US" b="1" baseline="0" dirty="0" smtClean="0"/>
              <a:t>Inter-hemi asymmetry gives a sense of how adequate the extreme is sampled. </a:t>
            </a:r>
          </a:p>
          <a:p>
            <a:r>
              <a:rPr lang="en-US" b="1" baseline="0" dirty="0" smtClean="0"/>
              <a:t>T170 and T340 can capture two peaks in the </a:t>
            </a:r>
            <a:r>
              <a:rPr lang="en-US" b="1" baseline="0" dirty="0" err="1" smtClean="0"/>
              <a:t>extratrop</a:t>
            </a:r>
            <a:r>
              <a:rPr lang="en-US" b="1" baseline="0" dirty="0" smtClean="0"/>
              <a:t> increase of p99.9.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BDFA3517-FB22-CB45-9EC0-82CC7E0D0345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5C20B-8E98-E647-A9FE-98761571E0C5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24FD6-634B-CB49-AB2E-55DAF788D96D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7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082ACF-4944-F844-93F4-26D04799F6E4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DCA73-A8C8-3F4E-BCB1-15E16BD21324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26726-CDAE-254E-9DC3-4C17B5A9F9FF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E3FB-64F6-A744-AB81-6BE048726684}" type="datetime1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C3DD-E707-B545-9D52-501E7DEA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1551-5F6E-5844-B559-9253380A9ECF}" type="datetime1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C3DD-E707-B545-9D52-501E7DEA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7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56D7BCAD-6398-984F-8442-39AFA25769C6}" type="datetime1">
              <a:rPr lang="en-US" smtClean="0"/>
              <a:t>5/10/14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3E2B099-4215-7E42-9982-2E00400912F7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5CE239A6-C95E-344D-9D86-A2DFBF0E4F6B}" type="datetime1">
              <a:rPr lang="en-US" smtClean="0"/>
              <a:t>5/10/14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7E23F982-F647-BB47-8577-156F3F45BFC8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6D78CB8C-33A4-7F4F-AA54-7A200C32AF13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3F881A52-8A5C-0842-B063-7E194A7B1852}" type="datetime1">
              <a:rPr lang="en-US" smtClean="0"/>
              <a:t>5/10/14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30BA0532-DC2D-9643-87AA-45DB410D8746}" type="datetime1">
              <a:rPr lang="en-US" smtClean="0"/>
              <a:t>5/10/14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48D2FA2B-DB78-4142-8C2D-F252AF0CE8A1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46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C9ECF393-3578-4F47-80FF-2167FFED7429}" type="datetime1">
              <a:rPr lang="en-US" smtClean="0"/>
              <a:t>5/10/14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76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B6E5C56-2467-D54A-9AC9-2FA9FDB6AC10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06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F47FD21-C6D8-B44C-A1FB-2BDE7CCF677C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1567871-BA8A-A247-9D20-B81AB41CF132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0125C2-1723-CB4D-AB33-4814537EB66B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73C8547-11C5-4743-9585-22B7BAA96E84}" type="datetime1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2D657-20E7-9146-BCB8-423666645F08}" type="datetime1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5AE9FAF-C7E8-0A4F-95FE-D9BB0620913C}" type="datetime1">
              <a:rPr lang="en-US" smtClean="0"/>
              <a:t>5/10/14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0A56160-1824-9046-8180-ED13B8F1910C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2720B110-4E1A-2A46-A576-8277B74A74E6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8FE7E-BB0B-834F-BAE7-47C01839E9F7}" type="datetime1">
              <a:rPr lang="en-US" smtClean="0"/>
              <a:t>5/10/14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8157DF-01D4-DA44-9AB3-CB64F42452F4}" type="datetime1">
              <a:rPr lang="en-US" smtClean="0"/>
              <a:t>5/10/14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526D0-BEFC-A644-B8C1-9FD6E3C39BE4}" type="datetime1">
              <a:rPr lang="en-US" smtClean="0"/>
              <a:t>5/10/14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A9623-6205-9F48-8094-A2E1A38118D3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7BB529-02BF-F146-8600-9C85FB63367B}" type="datetime1">
              <a:rPr lang="en-US" smtClean="0"/>
              <a:t>5/10/14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9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E917B-E3A0-D641-8F0B-BAC385666A86}" type="datetime1">
              <a:rPr lang="en-US" smtClean="0"/>
              <a:t>5/10/14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4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B3D64B-B17F-024B-A9E2-10B45E1D0892}" type="datetime1">
              <a:rPr lang="en-US" smtClean="0"/>
              <a:t>5/10/14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D87AD-2F73-A547-8162-234603F0F1C4}" type="datetime1">
              <a:rPr lang="en-US" smtClean="0"/>
              <a:t>5/10/14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FC3536-B9DB-4541-B689-839D45481A75}" type="datetime1">
              <a:rPr lang="en-US" smtClean="0"/>
              <a:t>5/10/14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32AE5-6068-4C43-B0C5-39A2EC130F61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EEC52F-05BE-5849-BA1C-543EF63E9379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87C6A5-D625-6F45-9175-9FA56D72B103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4DBD40-5A81-2441-B2B7-15F491909E97}" type="datetime1">
              <a:rPr lang="en-US" smtClean="0"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7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6" Type="http://schemas.openxmlformats.org/officeDocument/2006/relationships/image" Target="../media/image7.jpg"/><Relationship Id="rId17" Type="http://schemas.openxmlformats.org/officeDocument/2006/relationships/image" Target="../media/image8.emf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572B49B1-05C5-ED4F-8A04-4A9FF6A61593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62" r:id="rId15"/>
    <p:sldLayoutId id="214748376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55E03B17-BF64-5D41-AFE1-3CF39A221173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6612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4E07474C-B56C-5848-8283-2705711FC106}" type="datetime1">
              <a:rPr lang="en-US" smtClean="0"/>
              <a:t>5/10/14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7.emf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25.emf"/><Relationship Id="rId7" Type="http://schemas.openxmlformats.org/officeDocument/2006/relationships/package" Target="../embeddings/Microsoft_Word_Document7.docx"/><Relationship Id="rId8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8.emf"/><Relationship Id="rId6" Type="http://schemas.openxmlformats.org/officeDocument/2006/relationships/package" Target="../embeddings/Microsoft_Word_Document3.docx"/><Relationship Id="rId7" Type="http://schemas.openxmlformats.org/officeDocument/2006/relationships/image" Target="../media/image19.emf"/><Relationship Id="rId8" Type="http://schemas.openxmlformats.org/officeDocument/2006/relationships/package" Target="../embeddings/Microsoft_Word_Document4.docx"/><Relationship Id="rId9" Type="http://schemas.openxmlformats.org/officeDocument/2006/relationships/image" Target="../media/image20.emf"/><Relationship Id="rId1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emf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259529"/>
            <a:ext cx="9144000" cy="2031325"/>
          </a:xfrm>
        </p:spPr>
        <p:txBody>
          <a:bodyPr/>
          <a:lstStyle/>
          <a:p>
            <a:r>
              <a:rPr lang="en-US" sz="3600" dirty="0" smtClean="0"/>
              <a:t>Dynamical Contribution to the Extratropical Precipitation Extremes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49456" y="3502526"/>
            <a:ext cx="8229600" cy="5782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JIAN LU, L. RUBY LEUNG, QING YANG</a:t>
            </a:r>
          </a:p>
          <a:p>
            <a:r>
              <a:rPr lang="en-US" dirty="0" smtClean="0"/>
              <a:t> G. Chen, W. COLLINS, FUYU LI, J. HOU AND X. FENG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2380" y="4274352"/>
            <a:ext cx="8229600" cy="228600"/>
          </a:xfrm>
        </p:spPr>
        <p:txBody>
          <a:bodyPr/>
          <a:lstStyle/>
          <a:p>
            <a:r>
              <a:rPr lang="en-US" dirty="0" smtClean="0"/>
              <a:t>Atmospheric Science and Global Change Division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33967" y="4626723"/>
            <a:ext cx="8229600" cy="228600"/>
          </a:xfrm>
        </p:spPr>
        <p:txBody>
          <a:bodyPr/>
          <a:lstStyle/>
          <a:p>
            <a:r>
              <a:rPr lang="en-US" dirty="0" smtClean="0"/>
              <a:t>Pacific Northwest National Laboratory, US Department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9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6268" y="6479162"/>
            <a:ext cx="2094026" cy="353118"/>
          </a:xfrm>
        </p:spPr>
        <p:txBody>
          <a:bodyPr/>
          <a:lstStyle/>
          <a:p>
            <a:fld id="{A505DBE7-0ACF-E348-BBE2-A615BCE1D79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36268" y="6479162"/>
            <a:ext cx="2094026" cy="3531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EC3DD-E707-B545-9D52-501E7DEAF8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60813"/>
            <a:ext cx="6075149" cy="624688"/>
          </a:xfrm>
        </p:spPr>
        <p:txBody>
          <a:bodyPr>
            <a:normAutofit/>
          </a:bodyPr>
          <a:lstStyle/>
          <a:p>
            <a:r>
              <a:rPr lang="en-US" dirty="0"/>
              <a:t>Alternative: scaling of the percentiles</a:t>
            </a:r>
          </a:p>
        </p:txBody>
      </p:sp>
      <p:pic>
        <p:nvPicPr>
          <p:cNvPr id="3" name="Picture 2" descr="Fig4.revised.ai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7" y="1653853"/>
            <a:ext cx="6231443" cy="520414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59506" y="88439"/>
            <a:ext cx="5724767" cy="1688256"/>
            <a:chOff x="484188" y="2226938"/>
            <a:chExt cx="8145462" cy="3389473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3515863"/>
                </p:ext>
              </p:extLst>
            </p:nvPr>
          </p:nvGraphicFramePr>
          <p:xfrm>
            <a:off x="484188" y="2226938"/>
            <a:ext cx="8145462" cy="171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Document" r:id="rId5" imgW="5486400" imgH="1104900" progId="Word.Document.12">
                    <p:embed/>
                  </p:oleObj>
                </mc:Choice>
                <mc:Fallback>
                  <p:oleObj name="Document" r:id="rId5" imgW="5486400" imgH="11049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4188" y="2226938"/>
                          <a:ext cx="8145462" cy="171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171700" y="4998494"/>
              <a:ext cx="1354666" cy="61791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dynamical 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4" idx="0"/>
            </p:cNvCxnSpPr>
            <p:nvPr/>
          </p:nvCxnSpPr>
          <p:spPr>
            <a:xfrm flipV="1">
              <a:off x="2849034" y="3991636"/>
              <a:ext cx="919171" cy="100685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44633" y="4990028"/>
              <a:ext cx="1921933" cy="5561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FF0000"/>
                  </a:solidFill>
                </a:rPr>
                <a:t>“</a:t>
              </a:r>
              <a:r>
                <a:rPr lang="en-US" sz="1200" i="1" dirty="0" err="1" smtClean="0">
                  <a:solidFill>
                    <a:srgbClr val="FF0000"/>
                  </a:solidFill>
                </a:rPr>
                <a:t>precip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 efficiency”</a:t>
              </a:r>
              <a:endParaRPr lang="en-US" sz="12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0"/>
            </p:cNvCxnSpPr>
            <p:nvPr/>
          </p:nvCxnSpPr>
          <p:spPr>
            <a:xfrm flipH="1" flipV="1">
              <a:off x="6112866" y="4068396"/>
              <a:ext cx="592735" cy="9216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26336" y="4998494"/>
              <a:ext cx="1828276" cy="55612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 column moisture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0"/>
            </p:cNvCxnSpPr>
            <p:nvPr/>
          </p:nvCxnSpPr>
          <p:spPr>
            <a:xfrm flipV="1">
              <a:off x="4640475" y="4082351"/>
              <a:ext cx="327970" cy="91614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738167" y="3028616"/>
              <a:ext cx="1632889" cy="983951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75586" y="1375103"/>
            <a:ext cx="4560036" cy="2706414"/>
            <a:chOff x="3451499" y="930025"/>
            <a:chExt cx="6868244" cy="4701087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3839421"/>
                </p:ext>
              </p:extLst>
            </p:nvPr>
          </p:nvGraphicFramePr>
          <p:xfrm>
            <a:off x="3451499" y="930025"/>
            <a:ext cx="6868244" cy="4701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Document" r:id="rId7" imgW="5486400" imgH="3581400" progId="Word.Document.12">
                    <p:embed/>
                  </p:oleObj>
                </mc:Choice>
                <mc:Fallback>
                  <p:oleObj name="Document" r:id="rId7" imgW="5486400" imgH="35814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51499" y="930025"/>
                          <a:ext cx="6868244" cy="4701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flipH="1" flipV="1">
              <a:off x="5724769" y="3276841"/>
              <a:ext cx="734524" cy="89374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746922" y="4398789"/>
              <a:ext cx="725562" cy="7302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733729" y="2786121"/>
              <a:ext cx="685988" cy="2890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742006" y="2025424"/>
              <a:ext cx="651327" cy="34048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266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99069"/>
            <a:ext cx="9144000" cy="5909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Convergence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effective diffusivity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3" y="1556792"/>
            <a:ext cx="4062889" cy="47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30932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(Marshall et al. 2006)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1203"/>
            <a:ext cx="375360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38" y="5988388"/>
            <a:ext cx="734730" cy="41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 flipH="1">
            <a:off x="1403648" y="4149080"/>
            <a:ext cx="7128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403648" y="1772816"/>
            <a:ext cx="7128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403648" y="3115567"/>
            <a:ext cx="7128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410199" y="5096932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large </a:t>
            </a:r>
            <a:r>
              <a:rPr lang="en-US" sz="2800" dirty="0" err="1" smtClean="0"/>
              <a:t>Pe</a:t>
            </a:r>
            <a:r>
              <a:rPr lang="en-US" sz="2800" dirty="0" smtClean="0"/>
              <a:t> (&gt;200), </a:t>
            </a:r>
          </a:p>
          <a:p>
            <a:r>
              <a:rPr lang="en-US" sz="2800" dirty="0" err="1" smtClean="0"/>
              <a:t>K</a:t>
            </a:r>
            <a:r>
              <a:rPr lang="en-US" sz="2800" baseline="-25000" dirty="0" err="1" smtClean="0"/>
              <a:t>eff</a:t>
            </a:r>
            <a:r>
              <a:rPr lang="en-US" sz="2800" dirty="0" smtClean="0"/>
              <a:t>/k  </a:t>
            </a:r>
            <a:r>
              <a:rPr lang="en-US" sz="2800" dirty="0" smtClean="0">
                <a:sym typeface="Wingdings"/>
              </a:rPr>
              <a:t>  k</a:t>
            </a:r>
            <a:r>
              <a:rPr lang="en-US" sz="2800" baseline="30000" dirty="0" smtClean="0">
                <a:sym typeface="Wingdings"/>
              </a:rPr>
              <a:t>-1</a:t>
            </a:r>
          </a:p>
          <a:p>
            <a:r>
              <a:rPr lang="en-US" sz="2800" dirty="0" err="1" smtClean="0">
                <a:sym typeface="Wingdings"/>
              </a:rPr>
              <a:t>K</a:t>
            </a:r>
            <a:r>
              <a:rPr lang="en-US" sz="2800" baseline="-25000" dirty="0" err="1" smtClean="0">
                <a:sym typeface="Wingdings"/>
              </a:rPr>
              <a:t>eff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  const.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8267" y="1117601"/>
            <a:ext cx="572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 of dynamical convergence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5330" y="3467657"/>
            <a:ext cx="927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Keff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/k</a:t>
            </a:r>
            <a:endParaRPr lang="en-US" sz="2400" i="1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663" y="4375697"/>
            <a:ext cx="148712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k</a:t>
            </a:r>
            <a:r>
              <a:rPr lang="en-US" sz="2400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lang="en-US" sz="2400" i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2400" i="1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9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012" y="1157285"/>
            <a:ext cx="8229600" cy="5170646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Sign of convergence emerges for certain range of extremes, at least within the modeling framework.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Circulation change exerts profound influence on the change of </a:t>
            </a:r>
            <a:r>
              <a:rPr lang="en-US" dirty="0" err="1" smtClean="0">
                <a:latin typeface="+mn-lt"/>
              </a:rPr>
              <a:t>precip</a:t>
            </a:r>
            <a:r>
              <a:rPr lang="en-US" dirty="0" smtClean="0">
                <a:latin typeface="+mn-lt"/>
              </a:rPr>
              <a:t> extremes by shifting the </a:t>
            </a:r>
            <a:r>
              <a:rPr lang="en-US" dirty="0" err="1" smtClean="0">
                <a:latin typeface="+mn-lt"/>
              </a:rPr>
              <a:t>pdf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poleward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The </a:t>
            </a:r>
            <a:r>
              <a:rPr lang="en-US" dirty="0" err="1" smtClean="0">
                <a:latin typeface="+mn-lt"/>
              </a:rPr>
              <a:t>poleward</a:t>
            </a:r>
            <a:r>
              <a:rPr lang="en-US" dirty="0" smtClean="0">
                <a:latin typeface="+mn-lt"/>
              </a:rPr>
              <a:t> shift of the </a:t>
            </a:r>
            <a:r>
              <a:rPr lang="en-US" dirty="0" err="1" smtClean="0">
                <a:latin typeface="+mn-lt"/>
              </a:rPr>
              <a:t>precip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pdf</a:t>
            </a:r>
            <a:r>
              <a:rPr lang="en-US" dirty="0" smtClean="0">
                <a:latin typeface="+mn-lt"/>
              </a:rPr>
              <a:t> can be accounted for by the </a:t>
            </a:r>
            <a:r>
              <a:rPr lang="en-US" dirty="0" err="1" smtClean="0">
                <a:latin typeface="+mn-lt"/>
              </a:rPr>
              <a:t>poleward</a:t>
            </a:r>
            <a:r>
              <a:rPr lang="en-US" dirty="0" smtClean="0">
                <a:latin typeface="+mn-lt"/>
              </a:rPr>
              <a:t> shift of the zonal mean zonal wind and the associated transients.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The sub-CC contribution from the thermodynamics hints at a reduction of “</a:t>
            </a:r>
            <a:r>
              <a:rPr lang="en-US" i="1" dirty="0" smtClean="0">
                <a:latin typeface="+mn-lt"/>
              </a:rPr>
              <a:t>precipitation efficiency”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Sign of dynamical convergence at resolutions &gt; T170: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effective diffusivity becomes independent of numerical diffusion coefficient</a:t>
            </a:r>
            <a:r>
              <a:rPr lang="en-US" b="1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1298"/>
            <a:ext cx="8229600" cy="1338828"/>
          </a:xfrm>
        </p:spPr>
        <p:txBody>
          <a:bodyPr/>
          <a:lstStyle/>
          <a:p>
            <a:r>
              <a:rPr lang="en-US" sz="1800" dirty="0" smtClean="0"/>
              <a:t>Circulation shifts/expands under global warming</a:t>
            </a:r>
          </a:p>
          <a:p>
            <a:endParaRPr lang="en-US" sz="1050" dirty="0" smtClean="0"/>
          </a:p>
          <a:p>
            <a:r>
              <a:rPr lang="en-US" sz="1800" dirty="0" smtClean="0"/>
              <a:t>Dynamical impacts on extratropical hydrological cycle</a:t>
            </a:r>
          </a:p>
          <a:p>
            <a:endParaRPr lang="en-US" sz="1100" dirty="0" smtClean="0"/>
          </a:p>
          <a:p>
            <a:r>
              <a:rPr lang="en-US" sz="1800" dirty="0" smtClean="0"/>
              <a:t>Possible convergence on the extratropical climate and extremes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95" y="3468986"/>
            <a:ext cx="7218472" cy="3147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267" y="3191298"/>
            <a:ext cx="79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DJF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903488" y="3185778"/>
            <a:ext cx="79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JJA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65299" y="5104842"/>
            <a:ext cx="122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2BC1C"/>
                </a:solidFill>
              </a:rPr>
              <a:t>2020-2059</a:t>
            </a:r>
            <a:endParaRPr lang="en-US" sz="1400" dirty="0">
              <a:solidFill>
                <a:srgbClr val="72BC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1951" y="4544230"/>
            <a:ext cx="122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2060-2099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9724" y="2838200"/>
            <a:ext cx="535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Increase of of 50-yr return level under scenario RCP8.5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5118" y="6520775"/>
            <a:ext cx="218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Toreti</a:t>
            </a:r>
            <a:r>
              <a:rPr lang="en-US" dirty="0" smtClean="0"/>
              <a:t> et al.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6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407413"/>
            <a:ext cx="6629400" cy="307777"/>
          </a:xfrm>
        </p:spPr>
        <p:txBody>
          <a:bodyPr/>
          <a:lstStyle/>
          <a:p>
            <a:r>
              <a:rPr lang="en-US" sz="2000" dirty="0" smtClean="0"/>
              <a:t>The state of the science about precipitation extremes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733" y="1258063"/>
            <a:ext cx="8229600" cy="4493538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Emori</a:t>
            </a:r>
            <a:r>
              <a:rPr lang="en-US" b="1" dirty="0" smtClean="0">
                <a:latin typeface="+mn-lt"/>
              </a:rPr>
              <a:t> and Brown (2005)</a:t>
            </a:r>
            <a:r>
              <a:rPr lang="en-US" dirty="0" smtClean="0">
                <a:latin typeface="+mn-lt"/>
              </a:rPr>
              <a:t>: thermodynamic mechanism dominates over the dynamical mechanism nearly everywhere.</a:t>
            </a:r>
          </a:p>
          <a:p>
            <a:r>
              <a:rPr lang="en-US" b="1" dirty="0" smtClean="0">
                <a:latin typeface="+mn-lt"/>
              </a:rPr>
              <a:t>Gastineau and </a:t>
            </a:r>
            <a:r>
              <a:rPr lang="en-US" b="1" dirty="0" err="1" smtClean="0">
                <a:latin typeface="+mn-lt"/>
              </a:rPr>
              <a:t>Soden</a:t>
            </a:r>
            <a:r>
              <a:rPr lang="en-US" b="1" dirty="0" smtClean="0">
                <a:latin typeface="+mn-lt"/>
              </a:rPr>
              <a:t> (2009)</a:t>
            </a:r>
            <a:r>
              <a:rPr lang="en-US" dirty="0" smtClean="0">
                <a:latin typeface="+mn-lt"/>
              </a:rPr>
              <a:t>: The strongest precipitation bins (&gt;90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%tile) are associated with weaker ascending velocity and surface cyclonic </a:t>
            </a:r>
            <a:r>
              <a:rPr lang="en-US" dirty="0" err="1" smtClean="0">
                <a:latin typeface="+mn-lt"/>
              </a:rPr>
              <a:t>vorticity</a:t>
            </a:r>
            <a:r>
              <a:rPr lang="en-US" dirty="0" smtClean="0">
                <a:latin typeface="+mn-lt"/>
              </a:rPr>
              <a:t>. This suggests that </a:t>
            </a:r>
            <a:r>
              <a:rPr lang="en-US" u="sng" dirty="0" smtClean="0">
                <a:latin typeface="+mn-lt"/>
              </a:rPr>
              <a:t>the increase of the heavy precipitation events in the models results from the increased water wapor and not an increase in the strongest circulation events</a:t>
            </a:r>
            <a:r>
              <a:rPr lang="en-US" dirty="0" smtClean="0">
                <a:latin typeface="+mn-lt"/>
              </a:rPr>
              <a:t>.</a:t>
            </a:r>
          </a:p>
          <a:p>
            <a:r>
              <a:rPr lang="en-US" b="1" dirty="0" smtClean="0">
                <a:latin typeface="+mn-lt"/>
              </a:rPr>
              <a:t>Sugiyama et al (2010)</a:t>
            </a:r>
            <a:r>
              <a:rPr lang="en-US" dirty="0" smtClean="0">
                <a:latin typeface="+mn-lt"/>
              </a:rPr>
              <a:t>: Combining vertical motion and precipitable water overestimates precipitation extremes; only when the vertical profile of moisture convergence is considered is it possible to account for the extreme changes.</a:t>
            </a:r>
          </a:p>
          <a:p>
            <a:r>
              <a:rPr lang="en-US" b="1" dirty="0" err="1" smtClean="0">
                <a:latin typeface="+mn-lt"/>
              </a:rPr>
              <a:t>Lenderink</a:t>
            </a:r>
            <a:r>
              <a:rPr lang="en-US" b="1" dirty="0" smtClean="0">
                <a:latin typeface="+mn-lt"/>
              </a:rPr>
              <a:t> and Van </a:t>
            </a:r>
            <a:r>
              <a:rPr lang="en-US" b="1" dirty="0" err="1" smtClean="0">
                <a:latin typeface="+mn-lt"/>
              </a:rPr>
              <a:t>Meijgaard</a:t>
            </a:r>
            <a:r>
              <a:rPr lang="en-US" b="1" dirty="0" smtClean="0">
                <a:latin typeface="+mn-lt"/>
              </a:rPr>
              <a:t> (2008)</a:t>
            </a:r>
            <a:r>
              <a:rPr lang="en-US" dirty="0" smtClean="0">
                <a:latin typeface="+mn-lt"/>
              </a:rPr>
              <a:t>: Hourly extreme </a:t>
            </a:r>
            <a:r>
              <a:rPr lang="en-US" dirty="0" err="1" smtClean="0">
                <a:latin typeface="+mn-lt"/>
              </a:rPr>
              <a:t>precip</a:t>
            </a:r>
            <a:r>
              <a:rPr lang="en-US" dirty="0" smtClean="0">
                <a:latin typeface="+mn-lt"/>
              </a:rPr>
              <a:t> increases at twice the CC rate, suggesting thermodynamic and dynamical effects can interact jointly.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2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498" y="267370"/>
            <a:ext cx="3325341" cy="861774"/>
          </a:xfrm>
        </p:spPr>
        <p:txBody>
          <a:bodyPr/>
          <a:lstStyle/>
          <a:p>
            <a:r>
              <a:rPr lang="en-US" sz="1800" dirty="0" err="1" smtClean="0"/>
              <a:t>Emori</a:t>
            </a:r>
            <a:r>
              <a:rPr lang="en-US" sz="1800" dirty="0" smtClean="0"/>
              <a:t> and Brown</a:t>
            </a:r>
            <a:r>
              <a:rPr lang="en-US" sz="1800" dirty="0"/>
              <a:t> </a:t>
            </a:r>
            <a:r>
              <a:rPr lang="en-US" sz="1800" dirty="0" smtClean="0"/>
              <a:t>(2005)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800000"/>
                </a:solidFill>
              </a:rPr>
              <a:t>fractional increase of </a:t>
            </a:r>
            <a:r>
              <a:rPr lang="en-US" sz="2000" dirty="0" smtClean="0">
                <a:solidFill>
                  <a:srgbClr val="800000"/>
                </a:solidFill>
              </a:rPr>
              <a:t>p</a:t>
            </a:r>
            <a:r>
              <a:rPr lang="en-US" sz="2000" baseline="30000" dirty="0" smtClean="0">
                <a:solidFill>
                  <a:srgbClr val="800000"/>
                </a:solidFill>
              </a:rPr>
              <a:t>99th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97676" y="3105835"/>
            <a:ext cx="4860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678" y="914400"/>
            <a:ext cx="4085894" cy="5943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2156"/>
              </p:ext>
            </p:extLst>
          </p:nvPr>
        </p:nvGraphicFramePr>
        <p:xfrm>
          <a:off x="254001" y="1576084"/>
          <a:ext cx="4406900" cy="413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4" name="Document" r:id="rId5" imgW="5486400" imgH="4927600" progId="Word.Document.12">
                  <p:embed/>
                </p:oleObj>
              </mc:Choice>
              <mc:Fallback>
                <p:oleObj name="Document" r:id="rId5" imgW="5486400" imgH="492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1" y="1576084"/>
                        <a:ext cx="4406900" cy="413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9001" y="1557866"/>
            <a:ext cx="7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" y="3437466"/>
            <a:ext cx="115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847" y="5257800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Thermodyn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2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Model and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075" y="1134806"/>
            <a:ext cx="8229600" cy="242220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Model: </a:t>
            </a:r>
            <a:r>
              <a:rPr lang="en-US" dirty="0" smtClean="0"/>
              <a:t>NCAR CAM3, Spectral </a:t>
            </a:r>
            <a:r>
              <a:rPr lang="en-US" dirty="0" err="1" smtClean="0"/>
              <a:t>dycore</a:t>
            </a:r>
            <a:r>
              <a:rPr lang="en-US" dirty="0" smtClean="0"/>
              <a:t>, Aquaplanet configuration.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b="1" dirty="0" smtClean="0"/>
              <a:t>Simulations: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T42, T85, T170, T340; 5 min time step, 26 levels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each resolution: control, 3K, </a:t>
            </a:r>
            <a:r>
              <a:rPr lang="en-US" dirty="0" err="1" smtClean="0"/>
              <a:t>sstgra</a:t>
            </a:r>
            <a:endParaRPr lang="en-US" dirty="0" smtClean="0"/>
          </a:p>
          <a:p>
            <a:pPr marL="0" indent="0">
              <a:buNone/>
            </a:pPr>
            <a:endParaRPr lang="en-US" sz="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(only daily data at selected levels are available)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1" y="3184747"/>
            <a:ext cx="5137502" cy="3295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2125" y="6365875"/>
            <a:ext cx="151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al.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5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0" y="918735"/>
            <a:ext cx="7169150" cy="5939265"/>
            <a:chOff x="762000" y="918735"/>
            <a:chExt cx="7169150" cy="5939265"/>
          </a:xfrm>
        </p:grpSpPr>
        <p:pic>
          <p:nvPicPr>
            <p:cNvPr id="3" name="Picture 2" descr="FRAC_chg_sst3.4res.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128497"/>
              <a:ext cx="7169150" cy="57295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17531" y="926671"/>
              <a:ext cx="1618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log10(PDF</a:t>
              </a:r>
              <a:r>
                <a:rPr lang="en-US" sz="1100" baseline="-25000" dirty="0" smtClean="0"/>
                <a:t>3K</a:t>
              </a:r>
              <a:r>
                <a:rPr lang="en-US" sz="1100" dirty="0"/>
                <a:t>/</a:t>
              </a:r>
              <a:r>
                <a:rPr lang="en-US" sz="1100" dirty="0" err="1" smtClean="0"/>
                <a:t>PDF</a:t>
              </a:r>
              <a:r>
                <a:rPr lang="en-US" sz="1100" baseline="-25000" dirty="0" err="1" smtClean="0"/>
                <a:t>cntr</a:t>
              </a:r>
              <a:r>
                <a:rPr lang="en-US" sz="1100" dirty="0" smtClean="0"/>
                <a:t>), T42</a:t>
              </a:r>
              <a:endParaRPr 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2131" y="918735"/>
              <a:ext cx="1618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log10(PDF</a:t>
              </a:r>
              <a:r>
                <a:rPr lang="en-US" sz="1100" baseline="-25000" dirty="0" smtClean="0"/>
                <a:t>3K</a:t>
              </a:r>
              <a:r>
                <a:rPr lang="en-US" sz="1100" dirty="0"/>
                <a:t>/</a:t>
              </a:r>
              <a:r>
                <a:rPr lang="en-US" sz="1100" dirty="0" err="1" smtClean="0"/>
                <a:t>PDF</a:t>
              </a:r>
              <a:r>
                <a:rPr lang="en-US" sz="1100" baseline="-25000" dirty="0" err="1" smtClean="0"/>
                <a:t>cntr</a:t>
              </a:r>
              <a:r>
                <a:rPr lang="en-US" sz="1100" dirty="0" smtClean="0"/>
                <a:t>), T85</a:t>
              </a:r>
              <a:endParaRPr 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7002" y="3897411"/>
              <a:ext cx="16901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log10(PDF</a:t>
              </a:r>
              <a:r>
                <a:rPr lang="en-US" sz="1100" baseline="-25000" dirty="0" smtClean="0"/>
                <a:t>3K</a:t>
              </a:r>
              <a:r>
                <a:rPr lang="en-US" sz="1100" dirty="0"/>
                <a:t>/</a:t>
              </a:r>
              <a:r>
                <a:rPr lang="en-US" sz="1100" dirty="0" err="1" smtClean="0"/>
                <a:t>PDF</a:t>
              </a:r>
              <a:r>
                <a:rPr lang="en-US" sz="1100" baseline="-25000" dirty="0" err="1" smtClean="0"/>
                <a:t>cntr</a:t>
              </a:r>
              <a:r>
                <a:rPr lang="en-US" sz="1100" dirty="0" smtClean="0"/>
                <a:t>), T170</a:t>
              </a:r>
              <a:endParaRPr 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2215" y="3891062"/>
              <a:ext cx="16901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log10(PDF</a:t>
              </a:r>
              <a:r>
                <a:rPr lang="en-US" sz="1100" baseline="-25000" dirty="0" smtClean="0"/>
                <a:t>3K</a:t>
              </a:r>
              <a:r>
                <a:rPr lang="en-US" sz="1100" dirty="0"/>
                <a:t>/</a:t>
              </a:r>
              <a:r>
                <a:rPr lang="en-US" sz="1100" dirty="0" err="1" smtClean="0"/>
                <a:t>PDF</a:t>
              </a:r>
              <a:r>
                <a:rPr lang="en-US" sz="1100" baseline="-25000" dirty="0" err="1" smtClean="0"/>
                <a:t>cntr</a:t>
              </a:r>
              <a:r>
                <a:rPr lang="en-US" sz="1100" dirty="0" smtClean="0"/>
                <a:t>), T340</a:t>
              </a:r>
              <a:endParaRPr lang="en-US" sz="11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356613"/>
            <a:ext cx="6629400" cy="3847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Convergence of </a:t>
            </a:r>
            <a:r>
              <a:rPr lang="en-US" dirty="0" err="1" smtClean="0"/>
              <a:t>Precip</a:t>
            </a:r>
            <a:r>
              <a:rPr lang="en-US" dirty="0" smtClean="0"/>
              <a:t> PDF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5867" y="3645858"/>
            <a:ext cx="1405443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1/1000 events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2767724" y="3065517"/>
            <a:ext cx="968143" cy="749618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 flipV="1">
            <a:off x="2829034" y="3815135"/>
            <a:ext cx="906833" cy="214948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8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384721"/>
          </a:xfrm>
        </p:spPr>
        <p:txBody>
          <a:bodyPr/>
          <a:lstStyle/>
          <a:p>
            <a:r>
              <a:rPr lang="en-US" dirty="0" smtClean="0"/>
              <a:t>Interpretation of PDF 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Slide Number Placeholder 2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EC3DD-E707-B545-9D52-501E7DEAF86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5000" y="3279692"/>
            <a:ext cx="10381331" cy="2815205"/>
            <a:chOff x="484188" y="1128229"/>
            <a:chExt cx="12878447" cy="4180361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0071195"/>
                </p:ext>
              </p:extLst>
            </p:nvPr>
          </p:nvGraphicFramePr>
          <p:xfrm>
            <a:off x="2822714" y="1299293"/>
            <a:ext cx="9841561" cy="352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57" name="Document" r:id="rId4" imgW="5486400" imgH="177800" progId="Word.Document.12">
                    <p:embed/>
                  </p:oleObj>
                </mc:Choice>
                <mc:Fallback>
                  <p:oleObj name="Document" r:id="rId4" imgW="54864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22714" y="1299293"/>
                          <a:ext cx="9841561" cy="3524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940884"/>
                </p:ext>
              </p:extLst>
            </p:nvPr>
          </p:nvGraphicFramePr>
          <p:xfrm>
            <a:off x="484188" y="2912169"/>
            <a:ext cx="8145461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58" name="Document" r:id="rId6" imgW="5486400" imgH="584200" progId="Word.Document.12">
                    <p:embed/>
                  </p:oleObj>
                </mc:Choice>
                <mc:Fallback>
                  <p:oleObj name="Document" r:id="rId6" imgW="5486400" imgH="584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4188" y="2912169"/>
                          <a:ext cx="8145461" cy="906462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342466" y="4851564"/>
              <a:ext cx="1888068" cy="45702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Shift in </a:t>
              </a:r>
              <a:r>
                <a:rPr lang="en-US" sz="1400" i="1" dirty="0" smtClean="0">
                  <a:solidFill>
                    <a:srgbClr val="0000FF"/>
                  </a:solidFill>
                </a:rPr>
                <a:t>y</a:t>
              </a:r>
              <a:r>
                <a:rPr lang="en-US" sz="1400" dirty="0" smtClean="0">
                  <a:solidFill>
                    <a:srgbClr val="0000FF"/>
                  </a:solidFill>
                </a:rPr>
                <a:t> direction 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0"/>
            </p:cNvCxnSpPr>
            <p:nvPr/>
          </p:nvCxnSpPr>
          <p:spPr>
            <a:xfrm flipH="1" flipV="1">
              <a:off x="5816606" y="3818634"/>
              <a:ext cx="469895" cy="103293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68600" y="4851565"/>
              <a:ext cx="1921934" cy="4570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Shift in </a:t>
              </a:r>
              <a:r>
                <a:rPr lang="en-US" sz="1400" i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dirty="0" smtClean="0">
                  <a:solidFill>
                    <a:srgbClr val="FF0000"/>
                  </a:solidFill>
                </a:rPr>
                <a:t> direction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742267" y="3818630"/>
              <a:ext cx="0" cy="10329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Notched Right Arrow 12"/>
            <p:cNvSpPr/>
            <p:nvPr/>
          </p:nvSpPr>
          <p:spPr>
            <a:xfrm rot="16200000">
              <a:off x="3954379" y="2270883"/>
              <a:ext cx="1363028" cy="266137"/>
            </a:xfrm>
            <a:prstGeom prst="notchedRightArrow">
              <a:avLst>
                <a:gd name="adj1" fmla="val 37381"/>
                <a:gd name="adj2" fmla="val 78439"/>
              </a:avLst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9329848"/>
                </p:ext>
              </p:extLst>
            </p:nvPr>
          </p:nvGraphicFramePr>
          <p:xfrm>
            <a:off x="3519795" y="1128229"/>
            <a:ext cx="9842840" cy="579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59" name="Document" r:id="rId8" imgW="5486400" imgH="292100" progId="Word.Document.12">
                    <p:embed/>
                  </p:oleObj>
                </mc:Choice>
                <mc:Fallback>
                  <p:oleObj name="Document" r:id="rId8" imgW="5486400" imgH="2921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19795" y="1128229"/>
                          <a:ext cx="9842840" cy="5798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Notched Right Arrow 15"/>
            <p:cNvSpPr/>
            <p:nvPr/>
          </p:nvSpPr>
          <p:spPr>
            <a:xfrm rot="18029846">
              <a:off x="6346281" y="2356050"/>
              <a:ext cx="1424430" cy="236455"/>
            </a:xfrm>
            <a:prstGeom prst="notchedRightArrow">
              <a:avLst>
                <a:gd name="adj1" fmla="val 37381"/>
                <a:gd name="adj2" fmla="val 78439"/>
              </a:avLst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5-05 at 10.58.49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7" y="1350210"/>
            <a:ext cx="1427169" cy="1744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9947" y="1831474"/>
            <a:ext cx="49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4926" y="1830137"/>
            <a:ext cx="49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82316" y="3649579"/>
            <a:ext cx="7098631" cy="13368"/>
          </a:xfrm>
          <a:prstGeom prst="line">
            <a:avLst/>
          </a:prstGeom>
          <a:ln w="6350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260556" y="1804737"/>
            <a:ext cx="1565443" cy="1156368"/>
            <a:chOff x="3260557" y="2078789"/>
            <a:chExt cx="1163054" cy="882316"/>
          </a:xfrm>
        </p:grpSpPr>
        <p:grpSp>
          <p:nvGrpSpPr>
            <p:cNvPr id="23" name="Group 22"/>
            <p:cNvGrpSpPr/>
            <p:nvPr/>
          </p:nvGrpSpPr>
          <p:grpSpPr>
            <a:xfrm>
              <a:off x="3260557" y="2232527"/>
              <a:ext cx="1157706" cy="728578"/>
              <a:chOff x="3200399" y="2600159"/>
              <a:chExt cx="1157706" cy="72857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208421" y="2915432"/>
                <a:ext cx="1149684" cy="413305"/>
              </a:xfrm>
              <a:custGeom>
                <a:avLst/>
                <a:gdLst>
                  <a:gd name="connsiteX0" fmla="*/ 0 w 1149684"/>
                  <a:gd name="connsiteY0" fmla="*/ 333094 h 413305"/>
                  <a:gd name="connsiteX1" fmla="*/ 40105 w 1149684"/>
                  <a:gd name="connsiteY1" fmla="*/ 366515 h 413305"/>
                  <a:gd name="connsiteX2" fmla="*/ 100263 w 1149684"/>
                  <a:gd name="connsiteY2" fmla="*/ 406621 h 413305"/>
                  <a:gd name="connsiteX3" fmla="*/ 153737 w 1149684"/>
                  <a:gd name="connsiteY3" fmla="*/ 373200 h 413305"/>
                  <a:gd name="connsiteX4" fmla="*/ 213895 w 1149684"/>
                  <a:gd name="connsiteY4" fmla="*/ 292989 h 413305"/>
                  <a:gd name="connsiteX5" fmla="*/ 287421 w 1149684"/>
                  <a:gd name="connsiteY5" fmla="*/ 165989 h 413305"/>
                  <a:gd name="connsiteX6" fmla="*/ 340895 w 1149684"/>
                  <a:gd name="connsiteY6" fmla="*/ 72410 h 413305"/>
                  <a:gd name="connsiteX7" fmla="*/ 407737 w 1149684"/>
                  <a:gd name="connsiteY7" fmla="*/ 5568 h 413305"/>
                  <a:gd name="connsiteX8" fmla="*/ 494632 w 1149684"/>
                  <a:gd name="connsiteY8" fmla="*/ 18936 h 413305"/>
                  <a:gd name="connsiteX9" fmla="*/ 581526 w 1149684"/>
                  <a:gd name="connsiteY9" fmla="*/ 139252 h 413305"/>
                  <a:gd name="connsiteX10" fmla="*/ 655053 w 1149684"/>
                  <a:gd name="connsiteY10" fmla="*/ 252884 h 413305"/>
                  <a:gd name="connsiteX11" fmla="*/ 748632 w 1149684"/>
                  <a:gd name="connsiteY11" fmla="*/ 333094 h 413305"/>
                  <a:gd name="connsiteX12" fmla="*/ 909053 w 1149684"/>
                  <a:gd name="connsiteY12" fmla="*/ 386568 h 413305"/>
                  <a:gd name="connsiteX13" fmla="*/ 1049421 w 1149684"/>
                  <a:gd name="connsiteY13" fmla="*/ 406621 h 413305"/>
                  <a:gd name="connsiteX14" fmla="*/ 1149684 w 1149684"/>
                  <a:gd name="connsiteY14" fmla="*/ 413305 h 41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9684" h="413305">
                    <a:moveTo>
                      <a:pt x="0" y="333094"/>
                    </a:moveTo>
                    <a:cubicBezTo>
                      <a:pt x="11697" y="343677"/>
                      <a:pt x="23395" y="354261"/>
                      <a:pt x="40105" y="366515"/>
                    </a:cubicBezTo>
                    <a:cubicBezTo>
                      <a:pt x="56815" y="378769"/>
                      <a:pt x="81324" y="405507"/>
                      <a:pt x="100263" y="406621"/>
                    </a:cubicBezTo>
                    <a:cubicBezTo>
                      <a:pt x="119202" y="407735"/>
                      <a:pt x="134798" y="392139"/>
                      <a:pt x="153737" y="373200"/>
                    </a:cubicBezTo>
                    <a:cubicBezTo>
                      <a:pt x="172676" y="354261"/>
                      <a:pt x="191614" y="327524"/>
                      <a:pt x="213895" y="292989"/>
                    </a:cubicBezTo>
                    <a:cubicBezTo>
                      <a:pt x="236176" y="258454"/>
                      <a:pt x="266254" y="202752"/>
                      <a:pt x="287421" y="165989"/>
                    </a:cubicBezTo>
                    <a:cubicBezTo>
                      <a:pt x="308588" y="129226"/>
                      <a:pt x="320842" y="99147"/>
                      <a:pt x="340895" y="72410"/>
                    </a:cubicBezTo>
                    <a:cubicBezTo>
                      <a:pt x="360948" y="45673"/>
                      <a:pt x="382114" y="14480"/>
                      <a:pt x="407737" y="5568"/>
                    </a:cubicBezTo>
                    <a:cubicBezTo>
                      <a:pt x="433360" y="-3344"/>
                      <a:pt x="465667" y="-3345"/>
                      <a:pt x="494632" y="18936"/>
                    </a:cubicBezTo>
                    <a:cubicBezTo>
                      <a:pt x="523597" y="41217"/>
                      <a:pt x="554789" y="100261"/>
                      <a:pt x="581526" y="139252"/>
                    </a:cubicBezTo>
                    <a:cubicBezTo>
                      <a:pt x="608263" y="178243"/>
                      <a:pt x="627202" y="220577"/>
                      <a:pt x="655053" y="252884"/>
                    </a:cubicBezTo>
                    <a:cubicBezTo>
                      <a:pt x="682904" y="285191"/>
                      <a:pt x="706299" y="310813"/>
                      <a:pt x="748632" y="333094"/>
                    </a:cubicBezTo>
                    <a:cubicBezTo>
                      <a:pt x="790965" y="355375"/>
                      <a:pt x="858922" y="374314"/>
                      <a:pt x="909053" y="386568"/>
                    </a:cubicBezTo>
                    <a:cubicBezTo>
                      <a:pt x="959185" y="398823"/>
                      <a:pt x="1009316" y="402165"/>
                      <a:pt x="1049421" y="406621"/>
                    </a:cubicBezTo>
                    <a:cubicBezTo>
                      <a:pt x="1089526" y="411077"/>
                      <a:pt x="1149684" y="413305"/>
                      <a:pt x="1149684" y="413305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200399" y="2600159"/>
                <a:ext cx="1149684" cy="546768"/>
              </a:xfrm>
              <a:custGeom>
                <a:avLst/>
                <a:gdLst>
                  <a:gd name="connsiteX0" fmla="*/ 0 w 1149684"/>
                  <a:gd name="connsiteY0" fmla="*/ 333094 h 413305"/>
                  <a:gd name="connsiteX1" fmla="*/ 40105 w 1149684"/>
                  <a:gd name="connsiteY1" fmla="*/ 366515 h 413305"/>
                  <a:gd name="connsiteX2" fmla="*/ 100263 w 1149684"/>
                  <a:gd name="connsiteY2" fmla="*/ 406621 h 413305"/>
                  <a:gd name="connsiteX3" fmla="*/ 153737 w 1149684"/>
                  <a:gd name="connsiteY3" fmla="*/ 373200 h 413305"/>
                  <a:gd name="connsiteX4" fmla="*/ 213895 w 1149684"/>
                  <a:gd name="connsiteY4" fmla="*/ 292989 h 413305"/>
                  <a:gd name="connsiteX5" fmla="*/ 287421 w 1149684"/>
                  <a:gd name="connsiteY5" fmla="*/ 165989 h 413305"/>
                  <a:gd name="connsiteX6" fmla="*/ 340895 w 1149684"/>
                  <a:gd name="connsiteY6" fmla="*/ 72410 h 413305"/>
                  <a:gd name="connsiteX7" fmla="*/ 407737 w 1149684"/>
                  <a:gd name="connsiteY7" fmla="*/ 5568 h 413305"/>
                  <a:gd name="connsiteX8" fmla="*/ 494632 w 1149684"/>
                  <a:gd name="connsiteY8" fmla="*/ 18936 h 413305"/>
                  <a:gd name="connsiteX9" fmla="*/ 581526 w 1149684"/>
                  <a:gd name="connsiteY9" fmla="*/ 139252 h 413305"/>
                  <a:gd name="connsiteX10" fmla="*/ 655053 w 1149684"/>
                  <a:gd name="connsiteY10" fmla="*/ 252884 h 413305"/>
                  <a:gd name="connsiteX11" fmla="*/ 748632 w 1149684"/>
                  <a:gd name="connsiteY11" fmla="*/ 333094 h 413305"/>
                  <a:gd name="connsiteX12" fmla="*/ 909053 w 1149684"/>
                  <a:gd name="connsiteY12" fmla="*/ 386568 h 413305"/>
                  <a:gd name="connsiteX13" fmla="*/ 1049421 w 1149684"/>
                  <a:gd name="connsiteY13" fmla="*/ 406621 h 413305"/>
                  <a:gd name="connsiteX14" fmla="*/ 1149684 w 1149684"/>
                  <a:gd name="connsiteY14" fmla="*/ 413305 h 41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9684" h="413305">
                    <a:moveTo>
                      <a:pt x="0" y="333094"/>
                    </a:moveTo>
                    <a:cubicBezTo>
                      <a:pt x="11697" y="343677"/>
                      <a:pt x="23395" y="354261"/>
                      <a:pt x="40105" y="366515"/>
                    </a:cubicBezTo>
                    <a:cubicBezTo>
                      <a:pt x="56815" y="378769"/>
                      <a:pt x="81324" y="405507"/>
                      <a:pt x="100263" y="406621"/>
                    </a:cubicBezTo>
                    <a:cubicBezTo>
                      <a:pt x="119202" y="407735"/>
                      <a:pt x="134798" y="392139"/>
                      <a:pt x="153737" y="373200"/>
                    </a:cubicBezTo>
                    <a:cubicBezTo>
                      <a:pt x="172676" y="354261"/>
                      <a:pt x="191614" y="327524"/>
                      <a:pt x="213895" y="292989"/>
                    </a:cubicBezTo>
                    <a:cubicBezTo>
                      <a:pt x="236176" y="258454"/>
                      <a:pt x="266254" y="202752"/>
                      <a:pt x="287421" y="165989"/>
                    </a:cubicBezTo>
                    <a:cubicBezTo>
                      <a:pt x="308588" y="129226"/>
                      <a:pt x="320842" y="99147"/>
                      <a:pt x="340895" y="72410"/>
                    </a:cubicBezTo>
                    <a:cubicBezTo>
                      <a:pt x="360948" y="45673"/>
                      <a:pt x="382114" y="14480"/>
                      <a:pt x="407737" y="5568"/>
                    </a:cubicBezTo>
                    <a:cubicBezTo>
                      <a:pt x="433360" y="-3344"/>
                      <a:pt x="465667" y="-3345"/>
                      <a:pt x="494632" y="18936"/>
                    </a:cubicBezTo>
                    <a:cubicBezTo>
                      <a:pt x="523597" y="41217"/>
                      <a:pt x="554789" y="100261"/>
                      <a:pt x="581526" y="139252"/>
                    </a:cubicBezTo>
                    <a:cubicBezTo>
                      <a:pt x="608263" y="178243"/>
                      <a:pt x="627202" y="220577"/>
                      <a:pt x="655053" y="252884"/>
                    </a:cubicBezTo>
                    <a:cubicBezTo>
                      <a:pt x="682904" y="285191"/>
                      <a:pt x="706299" y="310813"/>
                      <a:pt x="748632" y="333094"/>
                    </a:cubicBezTo>
                    <a:cubicBezTo>
                      <a:pt x="790965" y="355375"/>
                      <a:pt x="858922" y="374314"/>
                      <a:pt x="909053" y="386568"/>
                    </a:cubicBezTo>
                    <a:cubicBezTo>
                      <a:pt x="959185" y="398823"/>
                      <a:pt x="1009316" y="402165"/>
                      <a:pt x="1049421" y="406621"/>
                    </a:cubicBezTo>
                    <a:cubicBezTo>
                      <a:pt x="1089526" y="411077"/>
                      <a:pt x="1149684" y="413305"/>
                      <a:pt x="1149684" y="413305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265905" y="2078789"/>
              <a:ext cx="1157706" cy="840871"/>
              <a:chOff x="3200399" y="2600159"/>
              <a:chExt cx="1157706" cy="72857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3208421" y="2915432"/>
                <a:ext cx="1149684" cy="413305"/>
              </a:xfrm>
              <a:custGeom>
                <a:avLst/>
                <a:gdLst>
                  <a:gd name="connsiteX0" fmla="*/ 0 w 1149684"/>
                  <a:gd name="connsiteY0" fmla="*/ 333094 h 413305"/>
                  <a:gd name="connsiteX1" fmla="*/ 40105 w 1149684"/>
                  <a:gd name="connsiteY1" fmla="*/ 366515 h 413305"/>
                  <a:gd name="connsiteX2" fmla="*/ 100263 w 1149684"/>
                  <a:gd name="connsiteY2" fmla="*/ 406621 h 413305"/>
                  <a:gd name="connsiteX3" fmla="*/ 153737 w 1149684"/>
                  <a:gd name="connsiteY3" fmla="*/ 373200 h 413305"/>
                  <a:gd name="connsiteX4" fmla="*/ 213895 w 1149684"/>
                  <a:gd name="connsiteY4" fmla="*/ 292989 h 413305"/>
                  <a:gd name="connsiteX5" fmla="*/ 287421 w 1149684"/>
                  <a:gd name="connsiteY5" fmla="*/ 165989 h 413305"/>
                  <a:gd name="connsiteX6" fmla="*/ 340895 w 1149684"/>
                  <a:gd name="connsiteY6" fmla="*/ 72410 h 413305"/>
                  <a:gd name="connsiteX7" fmla="*/ 407737 w 1149684"/>
                  <a:gd name="connsiteY7" fmla="*/ 5568 h 413305"/>
                  <a:gd name="connsiteX8" fmla="*/ 494632 w 1149684"/>
                  <a:gd name="connsiteY8" fmla="*/ 18936 h 413305"/>
                  <a:gd name="connsiteX9" fmla="*/ 581526 w 1149684"/>
                  <a:gd name="connsiteY9" fmla="*/ 139252 h 413305"/>
                  <a:gd name="connsiteX10" fmla="*/ 655053 w 1149684"/>
                  <a:gd name="connsiteY10" fmla="*/ 252884 h 413305"/>
                  <a:gd name="connsiteX11" fmla="*/ 748632 w 1149684"/>
                  <a:gd name="connsiteY11" fmla="*/ 333094 h 413305"/>
                  <a:gd name="connsiteX12" fmla="*/ 909053 w 1149684"/>
                  <a:gd name="connsiteY12" fmla="*/ 386568 h 413305"/>
                  <a:gd name="connsiteX13" fmla="*/ 1049421 w 1149684"/>
                  <a:gd name="connsiteY13" fmla="*/ 406621 h 413305"/>
                  <a:gd name="connsiteX14" fmla="*/ 1149684 w 1149684"/>
                  <a:gd name="connsiteY14" fmla="*/ 413305 h 41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9684" h="413305">
                    <a:moveTo>
                      <a:pt x="0" y="333094"/>
                    </a:moveTo>
                    <a:cubicBezTo>
                      <a:pt x="11697" y="343677"/>
                      <a:pt x="23395" y="354261"/>
                      <a:pt x="40105" y="366515"/>
                    </a:cubicBezTo>
                    <a:cubicBezTo>
                      <a:pt x="56815" y="378769"/>
                      <a:pt x="81324" y="405507"/>
                      <a:pt x="100263" y="406621"/>
                    </a:cubicBezTo>
                    <a:cubicBezTo>
                      <a:pt x="119202" y="407735"/>
                      <a:pt x="134798" y="392139"/>
                      <a:pt x="153737" y="373200"/>
                    </a:cubicBezTo>
                    <a:cubicBezTo>
                      <a:pt x="172676" y="354261"/>
                      <a:pt x="191614" y="327524"/>
                      <a:pt x="213895" y="292989"/>
                    </a:cubicBezTo>
                    <a:cubicBezTo>
                      <a:pt x="236176" y="258454"/>
                      <a:pt x="266254" y="202752"/>
                      <a:pt x="287421" y="165989"/>
                    </a:cubicBezTo>
                    <a:cubicBezTo>
                      <a:pt x="308588" y="129226"/>
                      <a:pt x="320842" y="99147"/>
                      <a:pt x="340895" y="72410"/>
                    </a:cubicBezTo>
                    <a:cubicBezTo>
                      <a:pt x="360948" y="45673"/>
                      <a:pt x="382114" y="14480"/>
                      <a:pt x="407737" y="5568"/>
                    </a:cubicBezTo>
                    <a:cubicBezTo>
                      <a:pt x="433360" y="-3344"/>
                      <a:pt x="465667" y="-3345"/>
                      <a:pt x="494632" y="18936"/>
                    </a:cubicBezTo>
                    <a:cubicBezTo>
                      <a:pt x="523597" y="41217"/>
                      <a:pt x="554789" y="100261"/>
                      <a:pt x="581526" y="139252"/>
                    </a:cubicBezTo>
                    <a:cubicBezTo>
                      <a:pt x="608263" y="178243"/>
                      <a:pt x="627202" y="220577"/>
                      <a:pt x="655053" y="252884"/>
                    </a:cubicBezTo>
                    <a:cubicBezTo>
                      <a:pt x="682904" y="285191"/>
                      <a:pt x="706299" y="310813"/>
                      <a:pt x="748632" y="333094"/>
                    </a:cubicBezTo>
                    <a:cubicBezTo>
                      <a:pt x="790965" y="355375"/>
                      <a:pt x="858922" y="374314"/>
                      <a:pt x="909053" y="386568"/>
                    </a:cubicBezTo>
                    <a:cubicBezTo>
                      <a:pt x="959185" y="398823"/>
                      <a:pt x="1009316" y="402165"/>
                      <a:pt x="1049421" y="406621"/>
                    </a:cubicBezTo>
                    <a:cubicBezTo>
                      <a:pt x="1089526" y="411077"/>
                      <a:pt x="1149684" y="413305"/>
                      <a:pt x="1149684" y="413305"/>
                    </a:cubicBezTo>
                  </a:path>
                </a:pathLst>
              </a:custGeom>
              <a:ln w="12700" cmpd="sng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200399" y="2600159"/>
                <a:ext cx="1149684" cy="546768"/>
              </a:xfrm>
              <a:custGeom>
                <a:avLst/>
                <a:gdLst>
                  <a:gd name="connsiteX0" fmla="*/ 0 w 1149684"/>
                  <a:gd name="connsiteY0" fmla="*/ 333094 h 413305"/>
                  <a:gd name="connsiteX1" fmla="*/ 40105 w 1149684"/>
                  <a:gd name="connsiteY1" fmla="*/ 366515 h 413305"/>
                  <a:gd name="connsiteX2" fmla="*/ 100263 w 1149684"/>
                  <a:gd name="connsiteY2" fmla="*/ 406621 h 413305"/>
                  <a:gd name="connsiteX3" fmla="*/ 153737 w 1149684"/>
                  <a:gd name="connsiteY3" fmla="*/ 373200 h 413305"/>
                  <a:gd name="connsiteX4" fmla="*/ 213895 w 1149684"/>
                  <a:gd name="connsiteY4" fmla="*/ 292989 h 413305"/>
                  <a:gd name="connsiteX5" fmla="*/ 287421 w 1149684"/>
                  <a:gd name="connsiteY5" fmla="*/ 165989 h 413305"/>
                  <a:gd name="connsiteX6" fmla="*/ 340895 w 1149684"/>
                  <a:gd name="connsiteY6" fmla="*/ 72410 h 413305"/>
                  <a:gd name="connsiteX7" fmla="*/ 407737 w 1149684"/>
                  <a:gd name="connsiteY7" fmla="*/ 5568 h 413305"/>
                  <a:gd name="connsiteX8" fmla="*/ 494632 w 1149684"/>
                  <a:gd name="connsiteY8" fmla="*/ 18936 h 413305"/>
                  <a:gd name="connsiteX9" fmla="*/ 581526 w 1149684"/>
                  <a:gd name="connsiteY9" fmla="*/ 139252 h 413305"/>
                  <a:gd name="connsiteX10" fmla="*/ 655053 w 1149684"/>
                  <a:gd name="connsiteY10" fmla="*/ 252884 h 413305"/>
                  <a:gd name="connsiteX11" fmla="*/ 748632 w 1149684"/>
                  <a:gd name="connsiteY11" fmla="*/ 333094 h 413305"/>
                  <a:gd name="connsiteX12" fmla="*/ 909053 w 1149684"/>
                  <a:gd name="connsiteY12" fmla="*/ 386568 h 413305"/>
                  <a:gd name="connsiteX13" fmla="*/ 1049421 w 1149684"/>
                  <a:gd name="connsiteY13" fmla="*/ 406621 h 413305"/>
                  <a:gd name="connsiteX14" fmla="*/ 1149684 w 1149684"/>
                  <a:gd name="connsiteY14" fmla="*/ 413305 h 41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9684" h="413305">
                    <a:moveTo>
                      <a:pt x="0" y="333094"/>
                    </a:moveTo>
                    <a:cubicBezTo>
                      <a:pt x="11697" y="343677"/>
                      <a:pt x="23395" y="354261"/>
                      <a:pt x="40105" y="366515"/>
                    </a:cubicBezTo>
                    <a:cubicBezTo>
                      <a:pt x="56815" y="378769"/>
                      <a:pt x="81324" y="405507"/>
                      <a:pt x="100263" y="406621"/>
                    </a:cubicBezTo>
                    <a:cubicBezTo>
                      <a:pt x="119202" y="407735"/>
                      <a:pt x="134798" y="392139"/>
                      <a:pt x="153737" y="373200"/>
                    </a:cubicBezTo>
                    <a:cubicBezTo>
                      <a:pt x="172676" y="354261"/>
                      <a:pt x="191614" y="327524"/>
                      <a:pt x="213895" y="292989"/>
                    </a:cubicBezTo>
                    <a:cubicBezTo>
                      <a:pt x="236176" y="258454"/>
                      <a:pt x="266254" y="202752"/>
                      <a:pt x="287421" y="165989"/>
                    </a:cubicBezTo>
                    <a:cubicBezTo>
                      <a:pt x="308588" y="129226"/>
                      <a:pt x="320842" y="99147"/>
                      <a:pt x="340895" y="72410"/>
                    </a:cubicBezTo>
                    <a:cubicBezTo>
                      <a:pt x="360948" y="45673"/>
                      <a:pt x="382114" y="14480"/>
                      <a:pt x="407737" y="5568"/>
                    </a:cubicBezTo>
                    <a:cubicBezTo>
                      <a:pt x="433360" y="-3344"/>
                      <a:pt x="465667" y="-3345"/>
                      <a:pt x="494632" y="18936"/>
                    </a:cubicBezTo>
                    <a:cubicBezTo>
                      <a:pt x="523597" y="41217"/>
                      <a:pt x="554789" y="100261"/>
                      <a:pt x="581526" y="139252"/>
                    </a:cubicBezTo>
                    <a:cubicBezTo>
                      <a:pt x="608263" y="178243"/>
                      <a:pt x="627202" y="220577"/>
                      <a:pt x="655053" y="252884"/>
                    </a:cubicBezTo>
                    <a:cubicBezTo>
                      <a:pt x="682904" y="285191"/>
                      <a:pt x="706299" y="310813"/>
                      <a:pt x="748632" y="333094"/>
                    </a:cubicBezTo>
                    <a:cubicBezTo>
                      <a:pt x="790965" y="355375"/>
                      <a:pt x="858922" y="374314"/>
                      <a:pt x="909053" y="386568"/>
                    </a:cubicBezTo>
                    <a:cubicBezTo>
                      <a:pt x="959185" y="398823"/>
                      <a:pt x="1009316" y="402165"/>
                      <a:pt x="1049421" y="406621"/>
                    </a:cubicBezTo>
                    <a:cubicBezTo>
                      <a:pt x="1089526" y="411077"/>
                      <a:pt x="1149684" y="413305"/>
                      <a:pt x="1149684" y="413305"/>
                    </a:cubicBezTo>
                  </a:path>
                </a:pathLst>
              </a:custGeom>
              <a:ln w="12700" cmpd="sng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Up Arrow 26"/>
            <p:cNvSpPr/>
            <p:nvPr/>
          </p:nvSpPr>
          <p:spPr>
            <a:xfrm>
              <a:off x="3676315" y="2112211"/>
              <a:ext cx="66842" cy="10026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Up Arrow 27"/>
            <p:cNvSpPr/>
            <p:nvPr/>
          </p:nvSpPr>
          <p:spPr>
            <a:xfrm>
              <a:off x="3681663" y="2451769"/>
              <a:ext cx="66842" cy="10026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12062" y="1951416"/>
            <a:ext cx="1558245" cy="954878"/>
            <a:chOff x="3200399" y="2600159"/>
            <a:chExt cx="1157706" cy="728578"/>
          </a:xfrm>
        </p:grpSpPr>
        <p:sp>
          <p:nvSpPr>
            <p:cNvPr id="37" name="Freeform 36"/>
            <p:cNvSpPr/>
            <p:nvPr/>
          </p:nvSpPr>
          <p:spPr>
            <a:xfrm>
              <a:off x="3208421" y="2915432"/>
              <a:ext cx="1149684" cy="413305"/>
            </a:xfrm>
            <a:custGeom>
              <a:avLst/>
              <a:gdLst>
                <a:gd name="connsiteX0" fmla="*/ 0 w 1149684"/>
                <a:gd name="connsiteY0" fmla="*/ 333094 h 413305"/>
                <a:gd name="connsiteX1" fmla="*/ 40105 w 1149684"/>
                <a:gd name="connsiteY1" fmla="*/ 366515 h 413305"/>
                <a:gd name="connsiteX2" fmla="*/ 100263 w 1149684"/>
                <a:gd name="connsiteY2" fmla="*/ 406621 h 413305"/>
                <a:gd name="connsiteX3" fmla="*/ 153737 w 1149684"/>
                <a:gd name="connsiteY3" fmla="*/ 373200 h 413305"/>
                <a:gd name="connsiteX4" fmla="*/ 213895 w 1149684"/>
                <a:gd name="connsiteY4" fmla="*/ 292989 h 413305"/>
                <a:gd name="connsiteX5" fmla="*/ 287421 w 1149684"/>
                <a:gd name="connsiteY5" fmla="*/ 165989 h 413305"/>
                <a:gd name="connsiteX6" fmla="*/ 340895 w 1149684"/>
                <a:gd name="connsiteY6" fmla="*/ 72410 h 413305"/>
                <a:gd name="connsiteX7" fmla="*/ 407737 w 1149684"/>
                <a:gd name="connsiteY7" fmla="*/ 5568 h 413305"/>
                <a:gd name="connsiteX8" fmla="*/ 494632 w 1149684"/>
                <a:gd name="connsiteY8" fmla="*/ 18936 h 413305"/>
                <a:gd name="connsiteX9" fmla="*/ 581526 w 1149684"/>
                <a:gd name="connsiteY9" fmla="*/ 139252 h 413305"/>
                <a:gd name="connsiteX10" fmla="*/ 655053 w 1149684"/>
                <a:gd name="connsiteY10" fmla="*/ 252884 h 413305"/>
                <a:gd name="connsiteX11" fmla="*/ 748632 w 1149684"/>
                <a:gd name="connsiteY11" fmla="*/ 333094 h 413305"/>
                <a:gd name="connsiteX12" fmla="*/ 909053 w 1149684"/>
                <a:gd name="connsiteY12" fmla="*/ 386568 h 413305"/>
                <a:gd name="connsiteX13" fmla="*/ 1049421 w 1149684"/>
                <a:gd name="connsiteY13" fmla="*/ 406621 h 413305"/>
                <a:gd name="connsiteX14" fmla="*/ 1149684 w 1149684"/>
                <a:gd name="connsiteY14" fmla="*/ 413305 h 41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9684" h="413305">
                  <a:moveTo>
                    <a:pt x="0" y="333094"/>
                  </a:moveTo>
                  <a:cubicBezTo>
                    <a:pt x="11697" y="343677"/>
                    <a:pt x="23395" y="354261"/>
                    <a:pt x="40105" y="366515"/>
                  </a:cubicBezTo>
                  <a:cubicBezTo>
                    <a:pt x="56815" y="378769"/>
                    <a:pt x="81324" y="405507"/>
                    <a:pt x="100263" y="406621"/>
                  </a:cubicBezTo>
                  <a:cubicBezTo>
                    <a:pt x="119202" y="407735"/>
                    <a:pt x="134798" y="392139"/>
                    <a:pt x="153737" y="373200"/>
                  </a:cubicBezTo>
                  <a:cubicBezTo>
                    <a:pt x="172676" y="354261"/>
                    <a:pt x="191614" y="327524"/>
                    <a:pt x="213895" y="292989"/>
                  </a:cubicBezTo>
                  <a:cubicBezTo>
                    <a:pt x="236176" y="258454"/>
                    <a:pt x="266254" y="202752"/>
                    <a:pt x="287421" y="165989"/>
                  </a:cubicBezTo>
                  <a:cubicBezTo>
                    <a:pt x="308588" y="129226"/>
                    <a:pt x="320842" y="99147"/>
                    <a:pt x="340895" y="72410"/>
                  </a:cubicBezTo>
                  <a:cubicBezTo>
                    <a:pt x="360948" y="45673"/>
                    <a:pt x="382114" y="14480"/>
                    <a:pt x="407737" y="5568"/>
                  </a:cubicBezTo>
                  <a:cubicBezTo>
                    <a:pt x="433360" y="-3344"/>
                    <a:pt x="465667" y="-3345"/>
                    <a:pt x="494632" y="18936"/>
                  </a:cubicBezTo>
                  <a:cubicBezTo>
                    <a:pt x="523597" y="41217"/>
                    <a:pt x="554789" y="100261"/>
                    <a:pt x="581526" y="139252"/>
                  </a:cubicBezTo>
                  <a:cubicBezTo>
                    <a:pt x="608263" y="178243"/>
                    <a:pt x="627202" y="220577"/>
                    <a:pt x="655053" y="252884"/>
                  </a:cubicBezTo>
                  <a:cubicBezTo>
                    <a:pt x="682904" y="285191"/>
                    <a:pt x="706299" y="310813"/>
                    <a:pt x="748632" y="333094"/>
                  </a:cubicBezTo>
                  <a:cubicBezTo>
                    <a:pt x="790965" y="355375"/>
                    <a:pt x="858922" y="374314"/>
                    <a:pt x="909053" y="386568"/>
                  </a:cubicBezTo>
                  <a:cubicBezTo>
                    <a:pt x="959185" y="398823"/>
                    <a:pt x="1009316" y="402165"/>
                    <a:pt x="1049421" y="406621"/>
                  </a:cubicBezTo>
                  <a:cubicBezTo>
                    <a:pt x="1089526" y="411077"/>
                    <a:pt x="1149684" y="413305"/>
                    <a:pt x="1149684" y="413305"/>
                  </a:cubicBezTo>
                </a:path>
              </a:pathLst>
            </a:cu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200399" y="2600159"/>
              <a:ext cx="1149684" cy="546768"/>
            </a:xfrm>
            <a:custGeom>
              <a:avLst/>
              <a:gdLst>
                <a:gd name="connsiteX0" fmla="*/ 0 w 1149684"/>
                <a:gd name="connsiteY0" fmla="*/ 333094 h 413305"/>
                <a:gd name="connsiteX1" fmla="*/ 40105 w 1149684"/>
                <a:gd name="connsiteY1" fmla="*/ 366515 h 413305"/>
                <a:gd name="connsiteX2" fmla="*/ 100263 w 1149684"/>
                <a:gd name="connsiteY2" fmla="*/ 406621 h 413305"/>
                <a:gd name="connsiteX3" fmla="*/ 153737 w 1149684"/>
                <a:gd name="connsiteY3" fmla="*/ 373200 h 413305"/>
                <a:gd name="connsiteX4" fmla="*/ 213895 w 1149684"/>
                <a:gd name="connsiteY4" fmla="*/ 292989 h 413305"/>
                <a:gd name="connsiteX5" fmla="*/ 287421 w 1149684"/>
                <a:gd name="connsiteY5" fmla="*/ 165989 h 413305"/>
                <a:gd name="connsiteX6" fmla="*/ 340895 w 1149684"/>
                <a:gd name="connsiteY6" fmla="*/ 72410 h 413305"/>
                <a:gd name="connsiteX7" fmla="*/ 407737 w 1149684"/>
                <a:gd name="connsiteY7" fmla="*/ 5568 h 413305"/>
                <a:gd name="connsiteX8" fmla="*/ 494632 w 1149684"/>
                <a:gd name="connsiteY8" fmla="*/ 18936 h 413305"/>
                <a:gd name="connsiteX9" fmla="*/ 581526 w 1149684"/>
                <a:gd name="connsiteY9" fmla="*/ 139252 h 413305"/>
                <a:gd name="connsiteX10" fmla="*/ 655053 w 1149684"/>
                <a:gd name="connsiteY10" fmla="*/ 252884 h 413305"/>
                <a:gd name="connsiteX11" fmla="*/ 748632 w 1149684"/>
                <a:gd name="connsiteY11" fmla="*/ 333094 h 413305"/>
                <a:gd name="connsiteX12" fmla="*/ 909053 w 1149684"/>
                <a:gd name="connsiteY12" fmla="*/ 386568 h 413305"/>
                <a:gd name="connsiteX13" fmla="*/ 1049421 w 1149684"/>
                <a:gd name="connsiteY13" fmla="*/ 406621 h 413305"/>
                <a:gd name="connsiteX14" fmla="*/ 1149684 w 1149684"/>
                <a:gd name="connsiteY14" fmla="*/ 413305 h 41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9684" h="413305">
                  <a:moveTo>
                    <a:pt x="0" y="333094"/>
                  </a:moveTo>
                  <a:cubicBezTo>
                    <a:pt x="11697" y="343677"/>
                    <a:pt x="23395" y="354261"/>
                    <a:pt x="40105" y="366515"/>
                  </a:cubicBezTo>
                  <a:cubicBezTo>
                    <a:pt x="56815" y="378769"/>
                    <a:pt x="81324" y="405507"/>
                    <a:pt x="100263" y="406621"/>
                  </a:cubicBezTo>
                  <a:cubicBezTo>
                    <a:pt x="119202" y="407735"/>
                    <a:pt x="134798" y="392139"/>
                    <a:pt x="153737" y="373200"/>
                  </a:cubicBezTo>
                  <a:cubicBezTo>
                    <a:pt x="172676" y="354261"/>
                    <a:pt x="191614" y="327524"/>
                    <a:pt x="213895" y="292989"/>
                  </a:cubicBezTo>
                  <a:cubicBezTo>
                    <a:pt x="236176" y="258454"/>
                    <a:pt x="266254" y="202752"/>
                    <a:pt x="287421" y="165989"/>
                  </a:cubicBezTo>
                  <a:cubicBezTo>
                    <a:pt x="308588" y="129226"/>
                    <a:pt x="320842" y="99147"/>
                    <a:pt x="340895" y="72410"/>
                  </a:cubicBezTo>
                  <a:cubicBezTo>
                    <a:pt x="360948" y="45673"/>
                    <a:pt x="382114" y="14480"/>
                    <a:pt x="407737" y="5568"/>
                  </a:cubicBezTo>
                  <a:cubicBezTo>
                    <a:pt x="433360" y="-3344"/>
                    <a:pt x="465667" y="-3345"/>
                    <a:pt x="494632" y="18936"/>
                  </a:cubicBezTo>
                  <a:cubicBezTo>
                    <a:pt x="523597" y="41217"/>
                    <a:pt x="554789" y="100261"/>
                    <a:pt x="581526" y="139252"/>
                  </a:cubicBezTo>
                  <a:cubicBezTo>
                    <a:pt x="608263" y="178243"/>
                    <a:pt x="627202" y="220577"/>
                    <a:pt x="655053" y="252884"/>
                  </a:cubicBezTo>
                  <a:cubicBezTo>
                    <a:pt x="682904" y="285191"/>
                    <a:pt x="706299" y="310813"/>
                    <a:pt x="748632" y="333094"/>
                  </a:cubicBezTo>
                  <a:cubicBezTo>
                    <a:pt x="790965" y="355375"/>
                    <a:pt x="858922" y="374314"/>
                    <a:pt x="909053" y="386568"/>
                  </a:cubicBezTo>
                  <a:cubicBezTo>
                    <a:pt x="959185" y="398823"/>
                    <a:pt x="1009316" y="402165"/>
                    <a:pt x="1049421" y="406621"/>
                  </a:cubicBezTo>
                  <a:cubicBezTo>
                    <a:pt x="1089526" y="411077"/>
                    <a:pt x="1149684" y="413305"/>
                    <a:pt x="1149684" y="413305"/>
                  </a:cubicBezTo>
                </a:path>
              </a:pathLst>
            </a:cu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79676" y="1945103"/>
            <a:ext cx="1558245" cy="967027"/>
            <a:chOff x="3319583" y="2729195"/>
            <a:chExt cx="1157706" cy="639313"/>
          </a:xfrm>
        </p:grpSpPr>
        <p:sp>
          <p:nvSpPr>
            <p:cNvPr id="35" name="Freeform 34"/>
            <p:cNvSpPr/>
            <p:nvPr/>
          </p:nvSpPr>
          <p:spPr>
            <a:xfrm>
              <a:off x="3327605" y="2998756"/>
              <a:ext cx="1149684" cy="369752"/>
            </a:xfrm>
            <a:custGeom>
              <a:avLst/>
              <a:gdLst>
                <a:gd name="connsiteX0" fmla="*/ 0 w 1149684"/>
                <a:gd name="connsiteY0" fmla="*/ 333094 h 413305"/>
                <a:gd name="connsiteX1" fmla="*/ 40105 w 1149684"/>
                <a:gd name="connsiteY1" fmla="*/ 366515 h 413305"/>
                <a:gd name="connsiteX2" fmla="*/ 100263 w 1149684"/>
                <a:gd name="connsiteY2" fmla="*/ 406621 h 413305"/>
                <a:gd name="connsiteX3" fmla="*/ 153737 w 1149684"/>
                <a:gd name="connsiteY3" fmla="*/ 373200 h 413305"/>
                <a:gd name="connsiteX4" fmla="*/ 213895 w 1149684"/>
                <a:gd name="connsiteY4" fmla="*/ 292989 h 413305"/>
                <a:gd name="connsiteX5" fmla="*/ 287421 w 1149684"/>
                <a:gd name="connsiteY5" fmla="*/ 165989 h 413305"/>
                <a:gd name="connsiteX6" fmla="*/ 340895 w 1149684"/>
                <a:gd name="connsiteY6" fmla="*/ 72410 h 413305"/>
                <a:gd name="connsiteX7" fmla="*/ 407737 w 1149684"/>
                <a:gd name="connsiteY7" fmla="*/ 5568 h 413305"/>
                <a:gd name="connsiteX8" fmla="*/ 494632 w 1149684"/>
                <a:gd name="connsiteY8" fmla="*/ 18936 h 413305"/>
                <a:gd name="connsiteX9" fmla="*/ 581526 w 1149684"/>
                <a:gd name="connsiteY9" fmla="*/ 139252 h 413305"/>
                <a:gd name="connsiteX10" fmla="*/ 655053 w 1149684"/>
                <a:gd name="connsiteY10" fmla="*/ 252884 h 413305"/>
                <a:gd name="connsiteX11" fmla="*/ 748632 w 1149684"/>
                <a:gd name="connsiteY11" fmla="*/ 333094 h 413305"/>
                <a:gd name="connsiteX12" fmla="*/ 909053 w 1149684"/>
                <a:gd name="connsiteY12" fmla="*/ 386568 h 413305"/>
                <a:gd name="connsiteX13" fmla="*/ 1049421 w 1149684"/>
                <a:gd name="connsiteY13" fmla="*/ 406621 h 413305"/>
                <a:gd name="connsiteX14" fmla="*/ 1149684 w 1149684"/>
                <a:gd name="connsiteY14" fmla="*/ 413305 h 41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9684" h="413305">
                  <a:moveTo>
                    <a:pt x="0" y="333094"/>
                  </a:moveTo>
                  <a:cubicBezTo>
                    <a:pt x="11697" y="343677"/>
                    <a:pt x="23395" y="354261"/>
                    <a:pt x="40105" y="366515"/>
                  </a:cubicBezTo>
                  <a:cubicBezTo>
                    <a:pt x="56815" y="378769"/>
                    <a:pt x="81324" y="405507"/>
                    <a:pt x="100263" y="406621"/>
                  </a:cubicBezTo>
                  <a:cubicBezTo>
                    <a:pt x="119202" y="407735"/>
                    <a:pt x="134798" y="392139"/>
                    <a:pt x="153737" y="373200"/>
                  </a:cubicBezTo>
                  <a:cubicBezTo>
                    <a:pt x="172676" y="354261"/>
                    <a:pt x="191614" y="327524"/>
                    <a:pt x="213895" y="292989"/>
                  </a:cubicBezTo>
                  <a:cubicBezTo>
                    <a:pt x="236176" y="258454"/>
                    <a:pt x="266254" y="202752"/>
                    <a:pt x="287421" y="165989"/>
                  </a:cubicBezTo>
                  <a:cubicBezTo>
                    <a:pt x="308588" y="129226"/>
                    <a:pt x="320842" y="99147"/>
                    <a:pt x="340895" y="72410"/>
                  </a:cubicBezTo>
                  <a:cubicBezTo>
                    <a:pt x="360948" y="45673"/>
                    <a:pt x="382114" y="14480"/>
                    <a:pt x="407737" y="5568"/>
                  </a:cubicBezTo>
                  <a:cubicBezTo>
                    <a:pt x="433360" y="-3344"/>
                    <a:pt x="465667" y="-3345"/>
                    <a:pt x="494632" y="18936"/>
                  </a:cubicBezTo>
                  <a:cubicBezTo>
                    <a:pt x="523597" y="41217"/>
                    <a:pt x="554789" y="100261"/>
                    <a:pt x="581526" y="139252"/>
                  </a:cubicBezTo>
                  <a:cubicBezTo>
                    <a:pt x="608263" y="178243"/>
                    <a:pt x="627202" y="220577"/>
                    <a:pt x="655053" y="252884"/>
                  </a:cubicBezTo>
                  <a:cubicBezTo>
                    <a:pt x="682904" y="285191"/>
                    <a:pt x="706299" y="310813"/>
                    <a:pt x="748632" y="333094"/>
                  </a:cubicBezTo>
                  <a:cubicBezTo>
                    <a:pt x="790965" y="355375"/>
                    <a:pt x="858922" y="374314"/>
                    <a:pt x="909053" y="386568"/>
                  </a:cubicBezTo>
                  <a:cubicBezTo>
                    <a:pt x="959185" y="398823"/>
                    <a:pt x="1009316" y="402165"/>
                    <a:pt x="1049421" y="406621"/>
                  </a:cubicBezTo>
                  <a:cubicBezTo>
                    <a:pt x="1089526" y="411077"/>
                    <a:pt x="1149684" y="413305"/>
                    <a:pt x="1149684" y="413305"/>
                  </a:cubicBezTo>
                </a:path>
              </a:pathLst>
            </a:custGeom>
            <a:ln w="12700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19583" y="2729195"/>
              <a:ext cx="1149684" cy="457502"/>
            </a:xfrm>
            <a:custGeom>
              <a:avLst/>
              <a:gdLst>
                <a:gd name="connsiteX0" fmla="*/ 0 w 1149684"/>
                <a:gd name="connsiteY0" fmla="*/ 333094 h 413305"/>
                <a:gd name="connsiteX1" fmla="*/ 40105 w 1149684"/>
                <a:gd name="connsiteY1" fmla="*/ 366515 h 413305"/>
                <a:gd name="connsiteX2" fmla="*/ 100263 w 1149684"/>
                <a:gd name="connsiteY2" fmla="*/ 406621 h 413305"/>
                <a:gd name="connsiteX3" fmla="*/ 153737 w 1149684"/>
                <a:gd name="connsiteY3" fmla="*/ 373200 h 413305"/>
                <a:gd name="connsiteX4" fmla="*/ 213895 w 1149684"/>
                <a:gd name="connsiteY4" fmla="*/ 292989 h 413305"/>
                <a:gd name="connsiteX5" fmla="*/ 287421 w 1149684"/>
                <a:gd name="connsiteY5" fmla="*/ 165989 h 413305"/>
                <a:gd name="connsiteX6" fmla="*/ 340895 w 1149684"/>
                <a:gd name="connsiteY6" fmla="*/ 72410 h 413305"/>
                <a:gd name="connsiteX7" fmla="*/ 407737 w 1149684"/>
                <a:gd name="connsiteY7" fmla="*/ 5568 h 413305"/>
                <a:gd name="connsiteX8" fmla="*/ 494632 w 1149684"/>
                <a:gd name="connsiteY8" fmla="*/ 18936 h 413305"/>
                <a:gd name="connsiteX9" fmla="*/ 581526 w 1149684"/>
                <a:gd name="connsiteY9" fmla="*/ 139252 h 413305"/>
                <a:gd name="connsiteX10" fmla="*/ 655053 w 1149684"/>
                <a:gd name="connsiteY10" fmla="*/ 252884 h 413305"/>
                <a:gd name="connsiteX11" fmla="*/ 748632 w 1149684"/>
                <a:gd name="connsiteY11" fmla="*/ 333094 h 413305"/>
                <a:gd name="connsiteX12" fmla="*/ 909053 w 1149684"/>
                <a:gd name="connsiteY12" fmla="*/ 386568 h 413305"/>
                <a:gd name="connsiteX13" fmla="*/ 1049421 w 1149684"/>
                <a:gd name="connsiteY13" fmla="*/ 406621 h 413305"/>
                <a:gd name="connsiteX14" fmla="*/ 1149684 w 1149684"/>
                <a:gd name="connsiteY14" fmla="*/ 413305 h 41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9684" h="413305">
                  <a:moveTo>
                    <a:pt x="0" y="333094"/>
                  </a:moveTo>
                  <a:cubicBezTo>
                    <a:pt x="11697" y="343677"/>
                    <a:pt x="23395" y="354261"/>
                    <a:pt x="40105" y="366515"/>
                  </a:cubicBezTo>
                  <a:cubicBezTo>
                    <a:pt x="56815" y="378769"/>
                    <a:pt x="81324" y="405507"/>
                    <a:pt x="100263" y="406621"/>
                  </a:cubicBezTo>
                  <a:cubicBezTo>
                    <a:pt x="119202" y="407735"/>
                    <a:pt x="134798" y="392139"/>
                    <a:pt x="153737" y="373200"/>
                  </a:cubicBezTo>
                  <a:cubicBezTo>
                    <a:pt x="172676" y="354261"/>
                    <a:pt x="191614" y="327524"/>
                    <a:pt x="213895" y="292989"/>
                  </a:cubicBezTo>
                  <a:cubicBezTo>
                    <a:pt x="236176" y="258454"/>
                    <a:pt x="266254" y="202752"/>
                    <a:pt x="287421" y="165989"/>
                  </a:cubicBezTo>
                  <a:cubicBezTo>
                    <a:pt x="308588" y="129226"/>
                    <a:pt x="320842" y="99147"/>
                    <a:pt x="340895" y="72410"/>
                  </a:cubicBezTo>
                  <a:cubicBezTo>
                    <a:pt x="360948" y="45673"/>
                    <a:pt x="382114" y="14480"/>
                    <a:pt x="407737" y="5568"/>
                  </a:cubicBezTo>
                  <a:cubicBezTo>
                    <a:pt x="433360" y="-3344"/>
                    <a:pt x="465667" y="-3345"/>
                    <a:pt x="494632" y="18936"/>
                  </a:cubicBezTo>
                  <a:cubicBezTo>
                    <a:pt x="523597" y="41217"/>
                    <a:pt x="554789" y="100261"/>
                    <a:pt x="581526" y="139252"/>
                  </a:cubicBezTo>
                  <a:cubicBezTo>
                    <a:pt x="608263" y="178243"/>
                    <a:pt x="627202" y="220577"/>
                    <a:pt x="655053" y="252884"/>
                  </a:cubicBezTo>
                  <a:cubicBezTo>
                    <a:pt x="682904" y="285191"/>
                    <a:pt x="706299" y="310813"/>
                    <a:pt x="748632" y="333094"/>
                  </a:cubicBezTo>
                  <a:cubicBezTo>
                    <a:pt x="790965" y="355375"/>
                    <a:pt x="858922" y="374314"/>
                    <a:pt x="909053" y="386568"/>
                  </a:cubicBezTo>
                  <a:cubicBezTo>
                    <a:pt x="959185" y="398823"/>
                    <a:pt x="1009316" y="402165"/>
                    <a:pt x="1049421" y="406621"/>
                  </a:cubicBezTo>
                  <a:cubicBezTo>
                    <a:pt x="1089526" y="411077"/>
                    <a:pt x="1149684" y="413305"/>
                    <a:pt x="1149684" y="413305"/>
                  </a:cubicBezTo>
                </a:path>
              </a:pathLst>
            </a:custGeom>
            <a:ln w="12700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Up Arrow 32"/>
          <p:cNvSpPr/>
          <p:nvPr/>
        </p:nvSpPr>
        <p:spPr>
          <a:xfrm rot="5400000">
            <a:off x="6054737" y="2044200"/>
            <a:ext cx="173789" cy="216209"/>
          </a:xfrm>
          <a:prstGeom prst="up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6040289" y="2494051"/>
            <a:ext cx="181858" cy="185368"/>
          </a:xfrm>
          <a:prstGeom prst="up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3503586" y="3323726"/>
            <a:ext cx="243180" cy="279229"/>
          </a:xfrm>
          <a:prstGeom prst="fram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5610427" y="3341741"/>
            <a:ext cx="424028" cy="341556"/>
          </a:xfrm>
          <a:prstGeom prst="fram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8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imization_well.t340_dt150.dail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" y="1711680"/>
            <a:ext cx="62865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417" y="174060"/>
            <a:ext cx="7772400" cy="5467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Minimization of </a:t>
            </a:r>
            <a:r>
              <a:rPr lang="en-US" sz="3200" dirty="0" err="1" smtClean="0"/>
              <a:t>frac</a:t>
            </a:r>
            <a:r>
              <a:rPr lang="en-US" sz="3200" dirty="0" smtClean="0"/>
              <a:t> variance</a:t>
            </a:r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19222"/>
              </p:ext>
            </p:extLst>
          </p:nvPr>
        </p:nvGraphicFramePr>
        <p:xfrm>
          <a:off x="987425" y="776288"/>
          <a:ext cx="70024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" name="Document" r:id="rId5" imgW="5486400" imgH="635000" progId="Word.Document.12">
                  <p:embed/>
                </p:oleObj>
              </mc:Choice>
              <mc:Fallback>
                <p:oleObj name="Document" r:id="rId5" imgW="54864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7425" y="776288"/>
                        <a:ext cx="7002463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C3DD-E707-B545-9D52-501E7DEAF868}" type="slidenum">
              <a:rPr lang="en-US" smtClean="0"/>
              <a:t>8</a:t>
            </a:fld>
            <a:endParaRPr lang="en-US"/>
          </a:p>
        </p:txBody>
      </p:sp>
      <p:sp>
        <p:nvSpPr>
          <p:cNvPr id="9" name="Or 8"/>
          <p:cNvSpPr/>
          <p:nvPr/>
        </p:nvSpPr>
        <p:spPr>
          <a:xfrm>
            <a:off x="2646977" y="3247916"/>
            <a:ext cx="228600" cy="237067"/>
          </a:xfrm>
          <a:prstGeom prst="flowChartOr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9" idx="4"/>
          </p:cNvCxnSpPr>
          <p:nvPr/>
        </p:nvCxnSpPr>
        <p:spPr>
          <a:xfrm flipH="1">
            <a:off x="2730500" y="3484983"/>
            <a:ext cx="30777" cy="2795167"/>
          </a:xfrm>
          <a:prstGeom prst="line">
            <a:avLst/>
          </a:prstGeom>
          <a:ln w="9525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27954" y="6409841"/>
            <a:ext cx="1813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(in units of jet shift)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806994" y="1825713"/>
            <a:ext cx="595318" cy="6615"/>
          </a:xfrm>
          <a:prstGeom prst="line">
            <a:avLst/>
          </a:prstGeom>
          <a:ln w="9525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633880"/>
            <a:ext cx="790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CC rate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76606" y="2903214"/>
            <a:ext cx="54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LING_diffPDF_2d_res340_dt150.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5" y="457199"/>
            <a:ext cx="7696200" cy="6400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805" y="59267"/>
            <a:ext cx="8358448" cy="508001"/>
          </a:xfrm>
        </p:spPr>
        <p:txBody>
          <a:bodyPr>
            <a:noAutofit/>
          </a:bodyPr>
          <a:lstStyle/>
          <a:p>
            <a:r>
              <a:rPr lang="en-US" sz="2000" dirty="0" smtClean="0"/>
              <a:t>Decomposition of </a:t>
            </a:r>
            <a:r>
              <a:rPr lang="en-US" sz="2000" dirty="0" err="1" smtClean="0"/>
              <a:t>precip</a:t>
            </a:r>
            <a:r>
              <a:rPr lang="en-US" sz="2000" dirty="0" smtClean="0"/>
              <a:t> </a:t>
            </a:r>
            <a:r>
              <a:rPr lang="en-US" sz="2000" dirty="0" err="1" smtClean="0"/>
              <a:t>pdf</a:t>
            </a:r>
            <a:r>
              <a:rPr lang="en-US" sz="2000" dirty="0" smtClean="0"/>
              <a:t> into </a:t>
            </a:r>
            <a:r>
              <a:rPr lang="en-US" sz="2000" dirty="0" err="1" smtClean="0"/>
              <a:t>dyn</a:t>
            </a:r>
            <a:r>
              <a:rPr lang="en-US" sz="2000" dirty="0" smtClean="0"/>
              <a:t> and </a:t>
            </a:r>
            <a:r>
              <a:rPr lang="en-US" sz="2000" dirty="0" err="1" smtClean="0"/>
              <a:t>thermodyn</a:t>
            </a:r>
            <a:r>
              <a:rPr lang="en-US" sz="2000" dirty="0" smtClean="0"/>
              <a:t> shifts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09413" y="1064810"/>
            <a:ext cx="1354666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pdf</a:t>
            </a:r>
            <a:r>
              <a:rPr lang="en-US" sz="1400" dirty="0" smtClean="0"/>
              <a:t> diff due to the </a:t>
            </a:r>
            <a:r>
              <a:rPr lang="en-US" sz="1400" dirty="0" err="1" smtClean="0"/>
              <a:t>plwrd</a:t>
            </a:r>
            <a:r>
              <a:rPr lang="en-US" sz="1400" dirty="0" smtClean="0"/>
              <a:t> shift (45%)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17217" y="3707169"/>
            <a:ext cx="17969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C+D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6125" y="4176170"/>
            <a:ext cx="1248813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Pdf</a:t>
            </a:r>
            <a:r>
              <a:rPr lang="en-US" sz="1400" dirty="0" smtClean="0"/>
              <a:t> diff due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o </a:t>
            </a:r>
            <a:r>
              <a:rPr lang="en-US" sz="1400" dirty="0" err="1" smtClean="0"/>
              <a:t>thermodyn</a:t>
            </a:r>
            <a:endParaRPr lang="en-US" sz="1400" dirty="0" smtClean="0"/>
          </a:p>
          <a:p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80%</a:t>
            </a:r>
            <a:r>
              <a:rPr lang="en-US" sz="16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855" y="912412"/>
            <a:ext cx="13398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pdf</a:t>
            </a:r>
            <a:r>
              <a:rPr lang="en-US" sz="1400" dirty="0" smtClean="0"/>
              <a:t>  diff due to 3K, normalized by </a:t>
            </a:r>
            <a:r>
              <a:rPr lang="en-US" sz="1400" dirty="0" err="1" smtClean="0"/>
              <a:t>clim</a:t>
            </a:r>
            <a:r>
              <a:rPr lang="en-US" sz="1400" dirty="0" smtClean="0"/>
              <a:t> </a:t>
            </a:r>
            <a:r>
              <a:rPr lang="en-US" sz="1400" dirty="0" err="1" smtClean="0"/>
              <a:t>pdf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31873" y="877744"/>
            <a:ext cx="48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[A]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9904" y="874095"/>
            <a:ext cx="45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[C]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2972" y="4170424"/>
            <a:ext cx="48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[D]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904" y="4170424"/>
            <a:ext cx="4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[B]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C3DD-E707-B545-9D52-501E7DEAF868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5654" y="493027"/>
            <a:ext cx="2249334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(PDF</a:t>
            </a:r>
            <a:r>
              <a:rPr lang="en-US" baseline="-25000" dirty="0" smtClean="0">
                <a:solidFill>
                  <a:srgbClr val="FF0000"/>
                </a:solidFill>
              </a:rPr>
              <a:t>3K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PDF</a:t>
            </a:r>
            <a:r>
              <a:rPr lang="en-US" baseline="-25000" dirty="0" smtClean="0">
                <a:solidFill>
                  <a:srgbClr val="FF0000"/>
                </a:solidFill>
              </a:rPr>
              <a:t>cntr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PDF</a:t>
            </a:r>
            <a:r>
              <a:rPr lang="en-US" baseline="-25000" dirty="0" err="1">
                <a:solidFill>
                  <a:srgbClr val="FF0000"/>
                </a:solidFill>
              </a:rPr>
              <a:t>cntr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9587" y="493027"/>
            <a:ext cx="2359803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PDF</a:t>
            </a:r>
            <a:r>
              <a:rPr lang="en-US" baseline="-25000" dirty="0" err="1" smtClean="0">
                <a:solidFill>
                  <a:srgbClr val="FF0000"/>
                </a:solidFill>
              </a:rPr>
              <a:t>shift</a:t>
            </a:r>
            <a:r>
              <a:rPr lang="en-US" dirty="0" err="1" smtClean="0">
                <a:solidFill>
                  <a:srgbClr val="FF0000"/>
                </a:solidFill>
              </a:rPr>
              <a:t>-PDF</a:t>
            </a:r>
            <a:r>
              <a:rPr lang="en-US" baseline="-25000" dirty="0" err="1" smtClean="0">
                <a:solidFill>
                  <a:srgbClr val="FF0000"/>
                </a:solidFill>
              </a:rPr>
              <a:t>cntr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PDF</a:t>
            </a:r>
            <a:r>
              <a:rPr lang="en-US" baseline="-25000" dirty="0" err="1">
                <a:solidFill>
                  <a:srgbClr val="FF0000"/>
                </a:solidFill>
              </a:rPr>
              <a:t>cntr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9587" y="3710359"/>
            <a:ext cx="222368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PDF</a:t>
            </a:r>
            <a:r>
              <a:rPr lang="en-US" baseline="-25000" dirty="0" err="1" smtClean="0">
                <a:solidFill>
                  <a:srgbClr val="FF0000"/>
                </a:solidFill>
              </a:rPr>
              <a:t>th</a:t>
            </a:r>
            <a:r>
              <a:rPr lang="en-US" dirty="0" err="1" smtClean="0">
                <a:solidFill>
                  <a:srgbClr val="FF0000"/>
                </a:solidFill>
              </a:rPr>
              <a:t>-PDF</a:t>
            </a:r>
            <a:r>
              <a:rPr lang="en-US" baseline="-25000" dirty="0" err="1" smtClean="0">
                <a:solidFill>
                  <a:srgbClr val="FF0000"/>
                </a:solidFill>
              </a:rPr>
              <a:t>cntr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PDF</a:t>
            </a:r>
            <a:r>
              <a:rPr lang="en-US" baseline="-25000" dirty="0" err="1">
                <a:solidFill>
                  <a:srgbClr val="FF0000"/>
                </a:solidFill>
              </a:rPr>
              <a:t>cntr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8142" y="4148574"/>
            <a:ext cx="7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%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295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NNL Platin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6F784-7396-41C2-A003-2D519D7C6BCD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63F014-D51D-46E4-BFB0-CAAB1EC1B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A25EED-289C-44B0-8A40-19FEAB565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15478</TotalTime>
  <Words>1031</Words>
  <Application>Microsoft Macintosh PowerPoint</Application>
  <PresentationFormat>On-screen Show (4:3)</PresentationFormat>
  <Paragraphs>129</Paragraphs>
  <Slides>12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PNNL Platinum Theme</vt:lpstr>
      <vt:lpstr>PNNL Silver Theme</vt:lpstr>
      <vt:lpstr>PNNL White Theme</vt:lpstr>
      <vt:lpstr>Document</vt:lpstr>
      <vt:lpstr>Dynamical Contribution to the Extratropical Precipitation Extremes</vt:lpstr>
      <vt:lpstr>Background and Motivation</vt:lpstr>
      <vt:lpstr>The state of the science about precipitation extremes</vt:lpstr>
      <vt:lpstr>Emori and Brown (2005)  fractional increase of p99th</vt:lpstr>
      <vt:lpstr>Model and data</vt:lpstr>
      <vt:lpstr>PowerPoint Presentation</vt:lpstr>
      <vt:lpstr>Interpretation of PDF change</vt:lpstr>
      <vt:lpstr>Minimization of frac variance</vt:lpstr>
      <vt:lpstr>Decomposition of precip pdf into dyn and thermodyn shifts</vt:lpstr>
      <vt:lpstr>Alternative: scaling of the percentiles</vt:lpstr>
      <vt:lpstr>Convergence of effective diffusivity</vt:lpstr>
      <vt:lpstr>Conclusions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Jian Lu</cp:lastModifiedBy>
  <cp:revision>307</cp:revision>
  <cp:lastPrinted>2013-12-18T21:56:51Z</cp:lastPrinted>
  <dcterms:created xsi:type="dcterms:W3CDTF">2011-07-01T00:09:34Z</dcterms:created>
  <dcterms:modified xsi:type="dcterms:W3CDTF">2014-05-10T20:07:38Z</dcterms:modified>
</cp:coreProperties>
</file>