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
  </p:handoutMasterIdLst>
  <p:sldIdLst>
    <p:sldId id="257" r:id="rId2"/>
  </p:sldIdLst>
  <p:sldSz cx="43891200" cy="43891200"/>
  <p:notesSz cx="6858000" cy="9144000"/>
  <p:defaultTextStyle>
    <a:defPPr>
      <a:defRPr lang="en-US"/>
    </a:defPPr>
    <a:lvl1pPr algn="l" defTabSz="2506663" rtl="0" fontAlgn="base">
      <a:spcBef>
        <a:spcPct val="0"/>
      </a:spcBef>
      <a:spcAft>
        <a:spcPct val="0"/>
      </a:spcAft>
      <a:defRPr sz="9900" kern="1200">
        <a:solidFill>
          <a:schemeClr val="tx1"/>
        </a:solidFill>
        <a:latin typeface="Arial" charset="0"/>
        <a:ea typeface="ＭＳ Ｐゴシック" charset="0"/>
        <a:cs typeface="ＭＳ Ｐゴシック" charset="0"/>
      </a:defRPr>
    </a:lvl1pPr>
    <a:lvl2pPr marL="2506663" indent="-2049463" algn="l" defTabSz="2506663" rtl="0" fontAlgn="base">
      <a:spcBef>
        <a:spcPct val="0"/>
      </a:spcBef>
      <a:spcAft>
        <a:spcPct val="0"/>
      </a:spcAft>
      <a:defRPr sz="9900" kern="1200">
        <a:solidFill>
          <a:schemeClr val="tx1"/>
        </a:solidFill>
        <a:latin typeface="Arial" charset="0"/>
        <a:ea typeface="ＭＳ Ｐゴシック" charset="0"/>
        <a:cs typeface="ＭＳ Ｐゴシック" charset="0"/>
      </a:defRPr>
    </a:lvl2pPr>
    <a:lvl3pPr marL="5014913" indent="-4100513" algn="l" defTabSz="2506663" rtl="0" fontAlgn="base">
      <a:spcBef>
        <a:spcPct val="0"/>
      </a:spcBef>
      <a:spcAft>
        <a:spcPct val="0"/>
      </a:spcAft>
      <a:defRPr sz="9900" kern="1200">
        <a:solidFill>
          <a:schemeClr val="tx1"/>
        </a:solidFill>
        <a:latin typeface="Arial" charset="0"/>
        <a:ea typeface="ＭＳ Ｐゴシック" charset="0"/>
        <a:cs typeface="ＭＳ Ｐゴシック" charset="0"/>
      </a:defRPr>
    </a:lvl3pPr>
    <a:lvl4pPr marL="7523163" indent="-6151563" algn="l" defTabSz="2506663" rtl="0" fontAlgn="base">
      <a:spcBef>
        <a:spcPct val="0"/>
      </a:spcBef>
      <a:spcAft>
        <a:spcPct val="0"/>
      </a:spcAft>
      <a:defRPr sz="9900" kern="1200">
        <a:solidFill>
          <a:schemeClr val="tx1"/>
        </a:solidFill>
        <a:latin typeface="Arial" charset="0"/>
        <a:ea typeface="ＭＳ Ｐゴシック" charset="0"/>
        <a:cs typeface="ＭＳ Ｐゴシック" charset="0"/>
      </a:defRPr>
    </a:lvl4pPr>
    <a:lvl5pPr marL="10031413" indent="-8202613" algn="l" defTabSz="2506663" rtl="0" fontAlgn="base">
      <a:spcBef>
        <a:spcPct val="0"/>
      </a:spcBef>
      <a:spcAft>
        <a:spcPct val="0"/>
      </a:spcAft>
      <a:defRPr sz="9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9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9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9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99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2488" y="4904"/>
      </p:cViewPr>
      <p:guideLst>
        <p:guide orient="horz" pos="1385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F807E7F-7703-0141-B4C9-D32CFFE4DB65}" type="datetime1">
              <a:rPr lang="en-US"/>
              <a:pPr>
                <a:defRPr/>
              </a:pPr>
              <a:t>6/6/14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13D251DB-01C7-5643-B8F1-20B2BF9879C8}" type="slidenum">
              <a:rPr lang="en-US"/>
              <a:pPr>
                <a:defRPr/>
              </a:pPr>
              <a:t>‹#›</a:t>
            </a:fld>
            <a:endParaRPr lang="en-US"/>
          </a:p>
        </p:txBody>
      </p:sp>
    </p:spTree>
    <p:extLst>
      <p:ext uri="{BB962C8B-B14F-4D97-AF65-F5344CB8AC3E}">
        <p14:creationId xmlns:p14="http://schemas.microsoft.com/office/powerpoint/2010/main" val="24084942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43891200" cy="43891200"/>
          </a:xfrm>
          <a:prstGeom prst="rect">
            <a:avLst/>
          </a:prstGeom>
          <a:noFill/>
          <a:ln w="254000">
            <a:solidFill>
              <a:schemeClr val="tx1"/>
            </a:solidFill>
            <a:miter lim="800000"/>
            <a:headEnd/>
            <a:tailEnd/>
          </a:ln>
          <a:effectLst>
            <a:outerShdw blurRad="40000" dist="23000" dir="5400000" rotWithShape="0">
              <a:srgbClr val="000000">
                <a:alpha val="34998"/>
              </a:srgbClr>
            </a:outerShdw>
          </a:effectLst>
          <a:extLst/>
        </p:spPr>
        <p:txBody>
          <a:bodyPr anchor="ctr"/>
          <a:lstStyle/>
          <a:p>
            <a:pPr algn="ctr">
              <a:defRPr/>
            </a:pPr>
            <a:endParaRPr lang="en-US" dirty="0">
              <a:solidFill>
                <a:srgbClr val="FFFFFF"/>
              </a:solidFill>
              <a:latin typeface="Calibri" charset="0"/>
            </a:endParaRPr>
          </a:p>
        </p:txBody>
      </p:sp>
      <p:sp>
        <p:nvSpPr>
          <p:cNvPr id="3" name="Rectangle 2"/>
          <p:cNvSpPr>
            <a:spLocks noChangeArrowheads="1"/>
          </p:cNvSpPr>
          <p:nvPr userDrawn="1"/>
        </p:nvSpPr>
        <p:spPr bwMode="auto">
          <a:xfrm>
            <a:off x="0" y="7772400"/>
            <a:ext cx="10972800" cy="36118800"/>
          </a:xfrm>
          <a:prstGeom prst="rect">
            <a:avLst/>
          </a:prstGeom>
          <a:noFill/>
          <a:ln w="127000">
            <a:solidFill>
              <a:schemeClr val="tx1"/>
            </a:solidFill>
            <a:miter lim="800000"/>
            <a:headEnd/>
            <a:tailEnd/>
          </a:ln>
          <a:effectLst>
            <a:outerShdw blurRad="40000" dist="23000" dir="5400000" rotWithShape="0">
              <a:srgbClr val="000000">
                <a:alpha val="34998"/>
              </a:srgbClr>
            </a:outerShdw>
          </a:effectLst>
          <a:extLst/>
        </p:spPr>
        <p:txBody>
          <a:bodyPr anchor="ctr"/>
          <a:lstStyle/>
          <a:p>
            <a:pPr algn="ctr">
              <a:defRPr/>
            </a:pPr>
            <a:endParaRPr lang="en-US" dirty="0">
              <a:solidFill>
                <a:srgbClr val="FFFFFF"/>
              </a:solidFill>
              <a:latin typeface="Calibri" charset="0"/>
            </a:endParaRPr>
          </a:p>
        </p:txBody>
      </p:sp>
      <p:sp>
        <p:nvSpPr>
          <p:cNvPr id="4" name="Rectangle 3"/>
          <p:cNvSpPr>
            <a:spLocks noChangeArrowheads="1"/>
          </p:cNvSpPr>
          <p:nvPr userDrawn="1"/>
        </p:nvSpPr>
        <p:spPr bwMode="auto">
          <a:xfrm>
            <a:off x="10972800" y="7772400"/>
            <a:ext cx="10972800" cy="36118800"/>
          </a:xfrm>
          <a:prstGeom prst="rect">
            <a:avLst/>
          </a:prstGeom>
          <a:noFill/>
          <a:ln w="127000">
            <a:solidFill>
              <a:schemeClr val="tx1"/>
            </a:solidFill>
            <a:miter lim="800000"/>
            <a:headEnd/>
            <a:tailEnd/>
          </a:ln>
          <a:effectLst>
            <a:outerShdw blurRad="40000" dist="23000" dir="5400000" rotWithShape="0">
              <a:srgbClr val="000000">
                <a:alpha val="34998"/>
              </a:srgbClr>
            </a:outerShdw>
          </a:effectLst>
          <a:extLst/>
        </p:spPr>
        <p:txBody>
          <a:bodyPr anchor="ctr"/>
          <a:lstStyle/>
          <a:p>
            <a:pPr algn="ctr">
              <a:defRPr/>
            </a:pPr>
            <a:endParaRPr lang="en-US" dirty="0">
              <a:solidFill>
                <a:srgbClr val="FFFFFF"/>
              </a:solidFill>
              <a:latin typeface="Calibri" charset="0"/>
            </a:endParaRPr>
          </a:p>
        </p:txBody>
      </p:sp>
      <p:sp>
        <p:nvSpPr>
          <p:cNvPr id="5" name="Rectangle 4"/>
          <p:cNvSpPr>
            <a:spLocks noChangeArrowheads="1"/>
          </p:cNvSpPr>
          <p:nvPr userDrawn="1"/>
        </p:nvSpPr>
        <p:spPr bwMode="auto">
          <a:xfrm>
            <a:off x="21945600" y="7772400"/>
            <a:ext cx="10972800" cy="36118800"/>
          </a:xfrm>
          <a:prstGeom prst="rect">
            <a:avLst/>
          </a:prstGeom>
          <a:noFill/>
          <a:ln w="127000">
            <a:solidFill>
              <a:schemeClr val="tx1"/>
            </a:solidFill>
            <a:miter lim="800000"/>
            <a:headEnd/>
            <a:tailEnd/>
          </a:ln>
          <a:effectLst>
            <a:outerShdw blurRad="40000" dist="23000" dir="5400000" rotWithShape="0">
              <a:srgbClr val="000000">
                <a:alpha val="34998"/>
              </a:srgbClr>
            </a:outerShdw>
          </a:effectLst>
          <a:extLst/>
        </p:spPr>
        <p:txBody>
          <a:bodyPr anchor="ctr"/>
          <a:lstStyle/>
          <a:p>
            <a:pPr algn="ctr">
              <a:defRPr/>
            </a:pPr>
            <a:endParaRPr lang="en-US" dirty="0">
              <a:solidFill>
                <a:srgbClr val="FFFFFF"/>
              </a:solidFill>
              <a:latin typeface="Calibri" charset="0"/>
            </a:endParaRPr>
          </a:p>
        </p:txBody>
      </p:sp>
      <p:sp>
        <p:nvSpPr>
          <p:cNvPr id="6" name="Rectangle 5"/>
          <p:cNvSpPr>
            <a:spLocks noChangeArrowheads="1"/>
          </p:cNvSpPr>
          <p:nvPr userDrawn="1"/>
        </p:nvSpPr>
        <p:spPr bwMode="auto">
          <a:xfrm>
            <a:off x="32918400" y="7772400"/>
            <a:ext cx="10972800" cy="36118800"/>
          </a:xfrm>
          <a:prstGeom prst="rect">
            <a:avLst/>
          </a:prstGeom>
          <a:noFill/>
          <a:ln w="127000">
            <a:solidFill>
              <a:schemeClr val="tx1"/>
            </a:solidFill>
            <a:miter lim="800000"/>
            <a:headEnd/>
            <a:tailEnd/>
          </a:ln>
          <a:effectLst>
            <a:outerShdw blurRad="40000" dist="23000" dir="5400000" rotWithShape="0">
              <a:srgbClr val="000000">
                <a:alpha val="34998"/>
              </a:srgbClr>
            </a:outerShdw>
          </a:effectLst>
          <a:extLst/>
        </p:spPr>
        <p:txBody>
          <a:bodyPr anchor="ctr"/>
          <a:lstStyle/>
          <a:p>
            <a:pPr algn="ctr">
              <a:defRPr/>
            </a:pPr>
            <a:endParaRPr lang="en-US" dirty="0">
              <a:solidFill>
                <a:srgbClr val="FFFFFF"/>
              </a:solidFill>
              <a:latin typeface="Calibri" charset="0"/>
            </a:endParaRPr>
          </a:p>
        </p:txBody>
      </p:sp>
    </p:spTree>
    <p:extLst>
      <p:ext uri="{BB962C8B-B14F-4D97-AF65-F5344CB8AC3E}">
        <p14:creationId xmlns:p14="http://schemas.microsoft.com/office/powerpoint/2010/main" val="3185951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30723840"/>
            <a:ext cx="26334720" cy="3627123"/>
          </a:xfrm>
        </p:spPr>
        <p:txBody>
          <a:bodyPr anchor="b"/>
          <a:lstStyle>
            <a:lvl1pPr algn="l">
              <a:defRPr sz="11000" b="1"/>
            </a:lvl1pPr>
          </a:lstStyle>
          <a:p>
            <a:r>
              <a:rPr lang="en-US" smtClean="0"/>
              <a:t>Click to edit Master title style</a:t>
            </a:r>
            <a:endParaRPr lang="en-US"/>
          </a:p>
        </p:txBody>
      </p:sp>
      <p:sp>
        <p:nvSpPr>
          <p:cNvPr id="3" name="Picture Placeholder 2"/>
          <p:cNvSpPr>
            <a:spLocks noGrp="1"/>
          </p:cNvSpPr>
          <p:nvPr>
            <p:ph type="pic" idx="1"/>
          </p:nvPr>
        </p:nvSpPr>
        <p:spPr>
          <a:xfrm>
            <a:off x="8602982" y="3921760"/>
            <a:ext cx="26334720" cy="26334720"/>
          </a:xfrm>
        </p:spPr>
        <p:txBody>
          <a:bodyPr rtlCol="0">
            <a:normAutofit/>
          </a:bodyPr>
          <a:lstStyle>
            <a:lvl1pPr marL="0" indent="0">
              <a:buNone/>
              <a:defRPr sz="17600"/>
            </a:lvl1pPr>
            <a:lvl2pPr marL="2508062" indent="0">
              <a:buNone/>
              <a:defRPr sz="15400"/>
            </a:lvl2pPr>
            <a:lvl3pPr marL="5016124" indent="0">
              <a:buNone/>
              <a:defRPr sz="13200"/>
            </a:lvl3pPr>
            <a:lvl4pPr marL="7524186" indent="0">
              <a:buNone/>
              <a:defRPr sz="11000"/>
            </a:lvl4pPr>
            <a:lvl5pPr marL="10032248" indent="0">
              <a:buNone/>
              <a:defRPr sz="11000"/>
            </a:lvl5pPr>
            <a:lvl6pPr marL="12540310" indent="0">
              <a:buNone/>
              <a:defRPr sz="11000"/>
            </a:lvl6pPr>
            <a:lvl7pPr marL="15048372" indent="0">
              <a:buNone/>
              <a:defRPr sz="11000"/>
            </a:lvl7pPr>
            <a:lvl8pPr marL="17556434" indent="0">
              <a:buNone/>
              <a:defRPr sz="11000"/>
            </a:lvl8pPr>
            <a:lvl9pPr marL="20064496" indent="0">
              <a:buNone/>
              <a:defRPr sz="11000"/>
            </a:lvl9pPr>
          </a:lstStyle>
          <a:p>
            <a:pPr lvl="0"/>
            <a:endParaRPr lang="en-US" noProof="0" dirty="0" smtClean="0"/>
          </a:p>
        </p:txBody>
      </p:sp>
      <p:sp>
        <p:nvSpPr>
          <p:cNvPr id="4" name="Text Placeholder 3"/>
          <p:cNvSpPr>
            <a:spLocks noGrp="1"/>
          </p:cNvSpPr>
          <p:nvPr>
            <p:ph type="body" sz="half" idx="2"/>
          </p:nvPr>
        </p:nvSpPr>
        <p:spPr>
          <a:xfrm>
            <a:off x="8602982" y="34350963"/>
            <a:ext cx="26334720" cy="5151117"/>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F6C58C-6C8A-F545-8394-3B4962990BDA}" type="datetime1">
              <a:rPr lang="en-US"/>
              <a:pPr>
                <a:defRPr/>
              </a:pPr>
              <a:t>6/6/14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2A1DAE-D732-264F-8691-D31E5818CD0B}" type="slidenum">
              <a:rPr lang="en-US"/>
              <a:pPr>
                <a:defRPr/>
              </a:pPr>
              <a:t>‹#›</a:t>
            </a:fld>
            <a:endParaRPr lang="en-US"/>
          </a:p>
        </p:txBody>
      </p:sp>
    </p:spTree>
    <p:extLst>
      <p:ext uri="{BB962C8B-B14F-4D97-AF65-F5344CB8AC3E}">
        <p14:creationId xmlns:p14="http://schemas.microsoft.com/office/powerpoint/2010/main" val="21646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E628ED-2970-124D-850C-17A7CBA030B0}" type="datetime1">
              <a:rPr lang="en-US"/>
              <a:pPr>
                <a:defRPr/>
              </a:pPr>
              <a:t>6/6/14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FF6956-0A02-5640-A203-242283A02A00}" type="slidenum">
              <a:rPr lang="en-US"/>
              <a:pPr>
                <a:defRPr/>
              </a:pPr>
              <a:t>‹#›</a:t>
            </a:fld>
            <a:endParaRPr lang="en-US"/>
          </a:p>
        </p:txBody>
      </p:sp>
    </p:spTree>
    <p:extLst>
      <p:ext uri="{BB962C8B-B14F-4D97-AF65-F5344CB8AC3E}">
        <p14:creationId xmlns:p14="http://schemas.microsoft.com/office/powerpoint/2010/main" val="2128366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11247123"/>
            <a:ext cx="47404018"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11247123"/>
            <a:ext cx="141480542"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5CCF5B-320C-4B4B-8FB4-32F64C08DA77}" type="datetime1">
              <a:rPr lang="en-US"/>
              <a:pPr>
                <a:defRPr/>
              </a:pPr>
              <a:t>6/6/14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5FA62C-B466-A24D-B80F-2D5D5A585AC8}" type="slidenum">
              <a:rPr lang="en-US"/>
              <a:pPr>
                <a:defRPr/>
              </a:pPr>
              <a:t>‹#›</a:t>
            </a:fld>
            <a:endParaRPr lang="en-US"/>
          </a:p>
        </p:txBody>
      </p:sp>
    </p:spTree>
    <p:extLst>
      <p:ext uri="{BB962C8B-B14F-4D97-AF65-F5344CB8AC3E}">
        <p14:creationId xmlns:p14="http://schemas.microsoft.com/office/powerpoint/2010/main" val="234866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0"/>
            <a:ext cx="43891200" cy="43891200"/>
          </a:xfrm>
          <a:prstGeom prst="rect">
            <a:avLst/>
          </a:prstGeom>
          <a:noFill/>
          <a:ln w="254000">
            <a:solidFill>
              <a:schemeClr val="tx1"/>
            </a:solidFill>
            <a:miter lim="800000"/>
            <a:headEnd/>
            <a:tailEnd/>
          </a:ln>
          <a:effectLst>
            <a:outerShdw blurRad="40000" dist="23000" dir="5400000" rotWithShape="0">
              <a:srgbClr val="000000">
                <a:alpha val="34998"/>
              </a:srgbClr>
            </a:outerShdw>
          </a:effectLst>
          <a:extLst/>
        </p:spPr>
        <p:txBody>
          <a:bodyPr anchor="ctr"/>
          <a:lstStyle/>
          <a:p>
            <a:pPr algn="ctr">
              <a:defRPr/>
            </a:pPr>
            <a:endParaRPr lang="en-US" dirty="0">
              <a:solidFill>
                <a:srgbClr val="FFFFFF"/>
              </a:solidFill>
              <a:latin typeface="Calibri" charset="0"/>
            </a:endParaRPr>
          </a:p>
        </p:txBody>
      </p:sp>
      <p:sp>
        <p:nvSpPr>
          <p:cNvPr id="3" name="Rectangle 2"/>
          <p:cNvSpPr>
            <a:spLocks noChangeArrowheads="1"/>
          </p:cNvSpPr>
          <p:nvPr userDrawn="1"/>
        </p:nvSpPr>
        <p:spPr bwMode="auto">
          <a:xfrm>
            <a:off x="0" y="5678488"/>
            <a:ext cx="10972800" cy="32694562"/>
          </a:xfrm>
          <a:prstGeom prst="rect">
            <a:avLst/>
          </a:prstGeom>
          <a:noFill/>
          <a:ln w="127000">
            <a:solidFill>
              <a:schemeClr val="tx1"/>
            </a:solidFill>
            <a:miter lim="800000"/>
            <a:headEnd/>
            <a:tailEnd/>
          </a:ln>
          <a:effectLst>
            <a:outerShdw blurRad="40000" dist="23000" dir="5400000" rotWithShape="0">
              <a:srgbClr val="000000">
                <a:alpha val="34998"/>
              </a:srgbClr>
            </a:outerShdw>
          </a:effectLst>
          <a:extLst/>
        </p:spPr>
        <p:txBody>
          <a:bodyPr anchor="ctr"/>
          <a:lstStyle/>
          <a:p>
            <a:pPr algn="ctr">
              <a:defRPr/>
            </a:pPr>
            <a:endParaRPr lang="en-US" dirty="0">
              <a:solidFill>
                <a:srgbClr val="FFFFFF"/>
              </a:solidFill>
              <a:latin typeface="Calibri" charset="0"/>
            </a:endParaRPr>
          </a:p>
        </p:txBody>
      </p:sp>
      <p:sp>
        <p:nvSpPr>
          <p:cNvPr id="4" name="Rectangle 3"/>
          <p:cNvSpPr>
            <a:spLocks noChangeArrowheads="1"/>
          </p:cNvSpPr>
          <p:nvPr userDrawn="1"/>
        </p:nvSpPr>
        <p:spPr bwMode="auto">
          <a:xfrm>
            <a:off x="10972800" y="5678488"/>
            <a:ext cx="10972800" cy="32694562"/>
          </a:xfrm>
          <a:prstGeom prst="rect">
            <a:avLst/>
          </a:prstGeom>
          <a:noFill/>
          <a:ln w="127000">
            <a:solidFill>
              <a:schemeClr val="tx1"/>
            </a:solidFill>
            <a:miter lim="800000"/>
            <a:headEnd/>
            <a:tailEnd/>
          </a:ln>
          <a:effectLst>
            <a:outerShdw blurRad="40000" dist="23000" dir="5400000" rotWithShape="0">
              <a:srgbClr val="000000">
                <a:alpha val="34998"/>
              </a:srgbClr>
            </a:outerShdw>
          </a:effectLst>
          <a:extLst/>
        </p:spPr>
        <p:txBody>
          <a:bodyPr anchor="ctr"/>
          <a:lstStyle/>
          <a:p>
            <a:pPr algn="ctr">
              <a:defRPr/>
            </a:pPr>
            <a:endParaRPr lang="en-US" dirty="0">
              <a:solidFill>
                <a:srgbClr val="FFFFFF"/>
              </a:solidFill>
              <a:latin typeface="Calibri" charset="0"/>
            </a:endParaRPr>
          </a:p>
        </p:txBody>
      </p:sp>
      <p:sp>
        <p:nvSpPr>
          <p:cNvPr id="5" name="Rectangle 4"/>
          <p:cNvSpPr>
            <a:spLocks noChangeArrowheads="1"/>
          </p:cNvSpPr>
          <p:nvPr userDrawn="1"/>
        </p:nvSpPr>
        <p:spPr bwMode="auto">
          <a:xfrm>
            <a:off x="21945600" y="5678488"/>
            <a:ext cx="10972800" cy="32694562"/>
          </a:xfrm>
          <a:prstGeom prst="rect">
            <a:avLst/>
          </a:prstGeom>
          <a:noFill/>
          <a:ln w="127000">
            <a:solidFill>
              <a:schemeClr val="tx1"/>
            </a:solidFill>
            <a:miter lim="800000"/>
            <a:headEnd/>
            <a:tailEnd/>
          </a:ln>
          <a:effectLst>
            <a:outerShdw blurRad="40000" dist="23000" dir="5400000" rotWithShape="0">
              <a:srgbClr val="000000">
                <a:alpha val="34998"/>
              </a:srgbClr>
            </a:outerShdw>
          </a:effectLst>
          <a:extLst/>
        </p:spPr>
        <p:txBody>
          <a:bodyPr anchor="ctr"/>
          <a:lstStyle/>
          <a:p>
            <a:pPr algn="ctr">
              <a:defRPr/>
            </a:pPr>
            <a:endParaRPr lang="en-US" dirty="0">
              <a:solidFill>
                <a:srgbClr val="FFFFFF"/>
              </a:solidFill>
              <a:latin typeface="Calibri" charset="0"/>
            </a:endParaRPr>
          </a:p>
        </p:txBody>
      </p:sp>
      <p:sp>
        <p:nvSpPr>
          <p:cNvPr id="6" name="Rectangle 5"/>
          <p:cNvSpPr>
            <a:spLocks noChangeArrowheads="1"/>
          </p:cNvSpPr>
          <p:nvPr userDrawn="1"/>
        </p:nvSpPr>
        <p:spPr bwMode="auto">
          <a:xfrm>
            <a:off x="32918400" y="5678488"/>
            <a:ext cx="10972800" cy="32694562"/>
          </a:xfrm>
          <a:prstGeom prst="rect">
            <a:avLst/>
          </a:prstGeom>
          <a:noFill/>
          <a:ln w="127000">
            <a:solidFill>
              <a:schemeClr val="tx1"/>
            </a:solidFill>
            <a:miter lim="800000"/>
            <a:headEnd/>
            <a:tailEnd/>
          </a:ln>
          <a:effectLst>
            <a:outerShdw blurRad="40000" dist="23000" dir="5400000" rotWithShape="0">
              <a:srgbClr val="000000">
                <a:alpha val="34998"/>
              </a:srgbClr>
            </a:outerShdw>
          </a:effectLst>
          <a:extLst/>
        </p:spPr>
        <p:txBody>
          <a:bodyPr anchor="ctr"/>
          <a:lstStyle/>
          <a:p>
            <a:pPr algn="ctr">
              <a:defRPr/>
            </a:pPr>
            <a:endParaRPr lang="en-US" dirty="0">
              <a:solidFill>
                <a:srgbClr val="FFFFFF"/>
              </a:solidFill>
              <a:latin typeface="Calibri" charset="0"/>
            </a:endParaRPr>
          </a:p>
        </p:txBody>
      </p:sp>
    </p:spTree>
    <p:extLst>
      <p:ext uri="{BB962C8B-B14F-4D97-AF65-F5344CB8AC3E}">
        <p14:creationId xmlns:p14="http://schemas.microsoft.com/office/powerpoint/2010/main" val="1987325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CB858D-0861-8742-AAFB-6564CF5669E0}" type="datetime1">
              <a:rPr lang="en-US"/>
              <a:pPr>
                <a:defRPr/>
              </a:pPr>
              <a:t>6/6/14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661629F-DFAB-A04C-8D8C-982A2656048D}" type="slidenum">
              <a:rPr lang="en-US"/>
              <a:pPr>
                <a:defRPr/>
              </a:pPr>
              <a:t>‹#›</a:t>
            </a:fld>
            <a:endParaRPr lang="en-US"/>
          </a:p>
        </p:txBody>
      </p:sp>
    </p:spTree>
    <p:extLst>
      <p:ext uri="{BB962C8B-B14F-4D97-AF65-F5344CB8AC3E}">
        <p14:creationId xmlns:p14="http://schemas.microsoft.com/office/powerpoint/2010/main" val="244851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8204163"/>
            <a:ext cx="37307520" cy="8717280"/>
          </a:xfrm>
        </p:spPr>
        <p:txBody>
          <a:bodyPr anchor="t"/>
          <a:lstStyle>
            <a:lvl1pPr algn="l">
              <a:defRPr sz="219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8602966"/>
            <a:ext cx="37307520" cy="9601197"/>
          </a:xfrm>
        </p:spPr>
        <p:txBody>
          <a:bodyPr anchor="b"/>
          <a:lstStyle>
            <a:lvl1pPr marL="0" indent="0">
              <a:buNone/>
              <a:defRPr sz="11000">
                <a:solidFill>
                  <a:schemeClr val="tx1">
                    <a:tint val="75000"/>
                  </a:schemeClr>
                </a:solidFill>
              </a:defRPr>
            </a:lvl1pPr>
            <a:lvl2pPr marL="2508062" indent="0">
              <a:buNone/>
              <a:defRPr sz="9900">
                <a:solidFill>
                  <a:schemeClr val="tx1">
                    <a:tint val="75000"/>
                  </a:schemeClr>
                </a:solidFill>
              </a:defRPr>
            </a:lvl2pPr>
            <a:lvl3pPr marL="5016124" indent="0">
              <a:buNone/>
              <a:defRPr sz="8800">
                <a:solidFill>
                  <a:schemeClr val="tx1">
                    <a:tint val="75000"/>
                  </a:schemeClr>
                </a:solidFill>
              </a:defRPr>
            </a:lvl3pPr>
            <a:lvl4pPr marL="7524186" indent="0">
              <a:buNone/>
              <a:defRPr sz="7700">
                <a:solidFill>
                  <a:schemeClr val="tx1">
                    <a:tint val="75000"/>
                  </a:schemeClr>
                </a:solidFill>
              </a:defRPr>
            </a:lvl4pPr>
            <a:lvl5pPr marL="10032248" indent="0">
              <a:buNone/>
              <a:defRPr sz="7700">
                <a:solidFill>
                  <a:schemeClr val="tx1">
                    <a:tint val="75000"/>
                  </a:schemeClr>
                </a:solidFill>
              </a:defRPr>
            </a:lvl5pPr>
            <a:lvl6pPr marL="12540310" indent="0">
              <a:buNone/>
              <a:defRPr sz="7700">
                <a:solidFill>
                  <a:schemeClr val="tx1">
                    <a:tint val="75000"/>
                  </a:schemeClr>
                </a:solidFill>
              </a:defRPr>
            </a:lvl6pPr>
            <a:lvl7pPr marL="15048372" indent="0">
              <a:buNone/>
              <a:defRPr sz="7700">
                <a:solidFill>
                  <a:schemeClr val="tx1">
                    <a:tint val="75000"/>
                  </a:schemeClr>
                </a:solidFill>
              </a:defRPr>
            </a:lvl7pPr>
            <a:lvl8pPr marL="17556434" indent="0">
              <a:buNone/>
              <a:defRPr sz="7700">
                <a:solidFill>
                  <a:schemeClr val="tx1">
                    <a:tint val="75000"/>
                  </a:schemeClr>
                </a:solidFill>
              </a:defRPr>
            </a:lvl8pPr>
            <a:lvl9pPr marL="20064496" indent="0">
              <a:buNone/>
              <a:defRPr sz="7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BE5751D-8FA5-924F-AE5D-FED4F2889207}" type="datetime1">
              <a:rPr lang="en-US"/>
              <a:pPr>
                <a:defRPr/>
              </a:pPr>
              <a:t>6/6/14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DF0AC5-A011-1A4F-8084-0A30FA27B7AF}" type="slidenum">
              <a:rPr lang="en-US"/>
              <a:pPr>
                <a:defRPr/>
              </a:pPr>
              <a:t>‹#›</a:t>
            </a:fld>
            <a:endParaRPr lang="en-US"/>
          </a:p>
        </p:txBody>
      </p:sp>
    </p:spTree>
    <p:extLst>
      <p:ext uri="{BB962C8B-B14F-4D97-AF65-F5344CB8AC3E}">
        <p14:creationId xmlns:p14="http://schemas.microsoft.com/office/powerpoint/2010/main" val="237133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65542163"/>
            <a:ext cx="94442280" cy="18538951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65542163"/>
            <a:ext cx="94442280" cy="185389517"/>
          </a:xfrm>
        </p:spPr>
        <p:txBody>
          <a:bodyPr/>
          <a:lstStyle>
            <a:lvl1pPr>
              <a:defRPr sz="15400"/>
            </a:lvl1pPr>
            <a:lvl2pPr>
              <a:defRPr sz="13200"/>
            </a:lvl2pPr>
            <a:lvl3pPr>
              <a:defRPr sz="11000"/>
            </a:lvl3pPr>
            <a:lvl4pPr>
              <a:defRPr sz="9900"/>
            </a:lvl4pPr>
            <a:lvl5pPr>
              <a:defRPr sz="9900"/>
            </a:lvl5pPr>
            <a:lvl6pPr>
              <a:defRPr sz="9900"/>
            </a:lvl6pPr>
            <a:lvl7pPr>
              <a:defRPr sz="9900"/>
            </a:lvl7pPr>
            <a:lvl8pPr>
              <a:defRPr sz="9900"/>
            </a:lvl8pPr>
            <a:lvl9pPr>
              <a:defRPr sz="9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A1E800C-4F84-4C45-9316-3AEC9B1164C1}" type="datetime1">
              <a:rPr lang="en-US"/>
              <a:pPr>
                <a:defRPr/>
              </a:pPr>
              <a:t>6/6/14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03DF59-792C-E04F-AB33-12BF4AF07319}" type="slidenum">
              <a:rPr lang="en-US"/>
              <a:pPr>
                <a:defRPr/>
              </a:pPr>
              <a:t>‹#›</a:t>
            </a:fld>
            <a:endParaRPr lang="en-US"/>
          </a:p>
        </p:txBody>
      </p:sp>
    </p:spTree>
    <p:extLst>
      <p:ext uri="{BB962C8B-B14F-4D97-AF65-F5344CB8AC3E}">
        <p14:creationId xmlns:p14="http://schemas.microsoft.com/office/powerpoint/2010/main" val="396931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757683"/>
            <a:ext cx="3950208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9824723"/>
            <a:ext cx="19392902"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4" name="Content Placeholder 3"/>
          <p:cNvSpPr>
            <a:spLocks noGrp="1"/>
          </p:cNvSpPr>
          <p:nvPr>
            <p:ph sz="half" idx="2"/>
          </p:nvPr>
        </p:nvSpPr>
        <p:spPr>
          <a:xfrm>
            <a:off x="2194560" y="13919200"/>
            <a:ext cx="19392902"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9824723"/>
            <a:ext cx="19400520" cy="4094477"/>
          </a:xfrm>
        </p:spPr>
        <p:txBody>
          <a:bodyPr anchor="b"/>
          <a:lstStyle>
            <a:lvl1pPr marL="0" indent="0">
              <a:buNone/>
              <a:defRPr sz="13200" b="1"/>
            </a:lvl1pPr>
            <a:lvl2pPr marL="2508062" indent="0">
              <a:buNone/>
              <a:defRPr sz="11000" b="1"/>
            </a:lvl2pPr>
            <a:lvl3pPr marL="5016124" indent="0">
              <a:buNone/>
              <a:defRPr sz="9900" b="1"/>
            </a:lvl3pPr>
            <a:lvl4pPr marL="7524186" indent="0">
              <a:buNone/>
              <a:defRPr sz="8800" b="1"/>
            </a:lvl4pPr>
            <a:lvl5pPr marL="10032248" indent="0">
              <a:buNone/>
              <a:defRPr sz="8800" b="1"/>
            </a:lvl5pPr>
            <a:lvl6pPr marL="12540310" indent="0">
              <a:buNone/>
              <a:defRPr sz="8800" b="1"/>
            </a:lvl6pPr>
            <a:lvl7pPr marL="15048372" indent="0">
              <a:buNone/>
              <a:defRPr sz="8800" b="1"/>
            </a:lvl7pPr>
            <a:lvl8pPr marL="17556434" indent="0">
              <a:buNone/>
              <a:defRPr sz="8800" b="1"/>
            </a:lvl8pPr>
            <a:lvl9pPr marL="20064496" indent="0">
              <a:buNone/>
              <a:defRPr sz="8800" b="1"/>
            </a:lvl9pPr>
          </a:lstStyle>
          <a:p>
            <a:pPr lvl="0"/>
            <a:r>
              <a:rPr lang="en-US" smtClean="0"/>
              <a:t>Click to edit Master text styles</a:t>
            </a:r>
          </a:p>
        </p:txBody>
      </p:sp>
      <p:sp>
        <p:nvSpPr>
          <p:cNvPr id="6" name="Content Placeholder 5"/>
          <p:cNvSpPr>
            <a:spLocks noGrp="1"/>
          </p:cNvSpPr>
          <p:nvPr>
            <p:ph sz="quarter" idx="4"/>
          </p:nvPr>
        </p:nvSpPr>
        <p:spPr>
          <a:xfrm>
            <a:off x="22296122" y="13919200"/>
            <a:ext cx="19400520" cy="25288243"/>
          </a:xfrm>
        </p:spPr>
        <p:txBody>
          <a:bodyPr/>
          <a:lstStyle>
            <a:lvl1pPr>
              <a:defRPr sz="13200"/>
            </a:lvl1pPr>
            <a:lvl2pPr>
              <a:defRPr sz="11000"/>
            </a:lvl2pPr>
            <a:lvl3pPr>
              <a:defRPr sz="9900"/>
            </a:lvl3pPr>
            <a:lvl4pPr>
              <a:defRPr sz="8800"/>
            </a:lvl4pPr>
            <a:lvl5pPr>
              <a:defRPr sz="8800"/>
            </a:lvl5pPr>
            <a:lvl6pPr>
              <a:defRPr sz="8800"/>
            </a:lvl6pPr>
            <a:lvl7pPr>
              <a:defRPr sz="8800"/>
            </a:lvl7pPr>
            <a:lvl8pPr>
              <a:defRPr sz="8800"/>
            </a:lvl8pPr>
            <a:lvl9pPr>
              <a:defRPr sz="8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979378E-CC17-A440-BEFB-DE61D089B6E5}" type="datetime1">
              <a:rPr lang="en-US"/>
              <a:pPr>
                <a:defRPr/>
              </a:pPr>
              <a:t>6/6/14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6976774-AECC-CD4E-B7B6-81AD9270752F}" type="slidenum">
              <a:rPr lang="en-US"/>
              <a:pPr>
                <a:defRPr/>
              </a:pPr>
              <a:t>‹#›</a:t>
            </a:fld>
            <a:endParaRPr lang="en-US"/>
          </a:p>
        </p:txBody>
      </p:sp>
    </p:spTree>
    <p:extLst>
      <p:ext uri="{BB962C8B-B14F-4D97-AF65-F5344CB8AC3E}">
        <p14:creationId xmlns:p14="http://schemas.microsoft.com/office/powerpoint/2010/main" val="1919108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498349-C5DA-E743-8E3A-B48C7ECE0F28}" type="datetime1">
              <a:rPr lang="en-US"/>
              <a:pPr>
                <a:defRPr/>
              </a:pPr>
              <a:t>6/6/14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FA43F3-8E98-DC4C-9C97-A3157BECAD53}" type="slidenum">
              <a:rPr lang="en-US"/>
              <a:pPr>
                <a:defRPr/>
              </a:pPr>
              <a:t>‹#›</a:t>
            </a:fld>
            <a:endParaRPr lang="en-US"/>
          </a:p>
        </p:txBody>
      </p:sp>
    </p:spTree>
    <p:extLst>
      <p:ext uri="{BB962C8B-B14F-4D97-AF65-F5344CB8AC3E}">
        <p14:creationId xmlns:p14="http://schemas.microsoft.com/office/powerpoint/2010/main" val="270066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B8A7D3-DA28-D548-AD5E-8CFB2CE76677}" type="datetime1">
              <a:rPr lang="en-US"/>
              <a:pPr>
                <a:defRPr/>
              </a:pPr>
              <a:t>6/6/14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005B151-19A5-5742-9CD8-E3D1D7288E00}" type="slidenum">
              <a:rPr lang="en-US"/>
              <a:pPr>
                <a:defRPr/>
              </a:pPr>
              <a:t>‹#›</a:t>
            </a:fld>
            <a:endParaRPr lang="en-US"/>
          </a:p>
        </p:txBody>
      </p:sp>
    </p:spTree>
    <p:extLst>
      <p:ext uri="{BB962C8B-B14F-4D97-AF65-F5344CB8AC3E}">
        <p14:creationId xmlns:p14="http://schemas.microsoft.com/office/powerpoint/2010/main" val="310287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747520"/>
            <a:ext cx="14439902" cy="7437120"/>
          </a:xfrm>
        </p:spPr>
        <p:txBody>
          <a:bodyPr anchor="b"/>
          <a:lstStyle>
            <a:lvl1pPr algn="l">
              <a:defRPr sz="11000" b="1"/>
            </a:lvl1pPr>
          </a:lstStyle>
          <a:p>
            <a:r>
              <a:rPr lang="en-US" smtClean="0"/>
              <a:t>Click to edit Master title style</a:t>
            </a:r>
            <a:endParaRPr lang="en-US"/>
          </a:p>
        </p:txBody>
      </p:sp>
      <p:sp>
        <p:nvSpPr>
          <p:cNvPr id="3" name="Content Placeholder 2"/>
          <p:cNvSpPr>
            <a:spLocks noGrp="1"/>
          </p:cNvSpPr>
          <p:nvPr>
            <p:ph idx="1"/>
          </p:nvPr>
        </p:nvSpPr>
        <p:spPr>
          <a:xfrm>
            <a:off x="17160240" y="1747523"/>
            <a:ext cx="24536400" cy="37459923"/>
          </a:xfrm>
        </p:spPr>
        <p:txBody>
          <a:bodyPr/>
          <a:lstStyle>
            <a:lvl1pPr>
              <a:defRPr sz="17600"/>
            </a:lvl1pPr>
            <a:lvl2pPr>
              <a:defRPr sz="15400"/>
            </a:lvl2pPr>
            <a:lvl3pPr>
              <a:defRPr sz="13200"/>
            </a:lvl3pPr>
            <a:lvl4pPr>
              <a:defRPr sz="11000"/>
            </a:lvl4pPr>
            <a:lvl5pPr>
              <a:defRPr sz="11000"/>
            </a:lvl5pPr>
            <a:lvl6pPr>
              <a:defRPr sz="11000"/>
            </a:lvl6pPr>
            <a:lvl7pPr>
              <a:defRPr sz="11000"/>
            </a:lvl7pPr>
            <a:lvl8pPr>
              <a:defRPr sz="11000"/>
            </a:lvl8pPr>
            <a:lvl9pPr>
              <a:defRPr sz="1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9184643"/>
            <a:ext cx="14439902" cy="30022803"/>
          </a:xfrm>
        </p:spPr>
        <p:txBody>
          <a:bodyPr/>
          <a:lstStyle>
            <a:lvl1pPr marL="0" indent="0">
              <a:buNone/>
              <a:defRPr sz="7700"/>
            </a:lvl1pPr>
            <a:lvl2pPr marL="2508062" indent="0">
              <a:buNone/>
              <a:defRPr sz="6600"/>
            </a:lvl2pPr>
            <a:lvl3pPr marL="5016124" indent="0">
              <a:buNone/>
              <a:defRPr sz="5500"/>
            </a:lvl3pPr>
            <a:lvl4pPr marL="7524186" indent="0">
              <a:buNone/>
              <a:defRPr sz="4900"/>
            </a:lvl4pPr>
            <a:lvl5pPr marL="10032248" indent="0">
              <a:buNone/>
              <a:defRPr sz="4900"/>
            </a:lvl5pPr>
            <a:lvl6pPr marL="12540310" indent="0">
              <a:buNone/>
              <a:defRPr sz="4900"/>
            </a:lvl6pPr>
            <a:lvl7pPr marL="15048372" indent="0">
              <a:buNone/>
              <a:defRPr sz="4900"/>
            </a:lvl7pPr>
            <a:lvl8pPr marL="17556434" indent="0">
              <a:buNone/>
              <a:defRPr sz="4900"/>
            </a:lvl8pPr>
            <a:lvl9pPr marL="20064496" indent="0">
              <a:buNone/>
              <a:defRPr sz="4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152833-3E1F-BB46-A919-F5F98F1F2B3C}" type="datetime1">
              <a:rPr lang="en-US"/>
              <a:pPr>
                <a:defRPr/>
              </a:pPr>
              <a:t>6/6/14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CF791E-72EF-484D-BD36-1574E46A0620}" type="slidenum">
              <a:rPr lang="en-US"/>
              <a:pPr>
                <a:defRPr/>
              </a:pPr>
              <a:t>‹#›</a:t>
            </a:fld>
            <a:endParaRPr lang="en-US"/>
          </a:p>
        </p:txBody>
      </p:sp>
    </p:spTree>
    <p:extLst>
      <p:ext uri="{BB962C8B-B14F-4D97-AF65-F5344CB8AC3E}">
        <p14:creationId xmlns:p14="http://schemas.microsoft.com/office/powerpoint/2010/main" val="10138973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757363"/>
            <a:ext cx="3950335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1612" tIns="250806" rIns="501612" bIns="250806"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193925" y="10240963"/>
            <a:ext cx="39503350" cy="289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01612" tIns="250806" rIns="501612" bIns="2508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3925" y="40681275"/>
            <a:ext cx="10242550" cy="2336800"/>
          </a:xfrm>
          <a:prstGeom prst="rect">
            <a:avLst/>
          </a:prstGeom>
        </p:spPr>
        <p:txBody>
          <a:bodyPr vert="horz" wrap="square" lIns="501612" tIns="250806" rIns="501612" bIns="250806" numCol="1" anchor="ctr" anchorCtr="0" compatLnSpc="1">
            <a:prstTxWarp prst="textNoShape">
              <a:avLst/>
            </a:prstTxWarp>
          </a:bodyPr>
          <a:lstStyle>
            <a:lvl1pPr>
              <a:defRPr sz="6600">
                <a:solidFill>
                  <a:srgbClr val="898989"/>
                </a:solidFill>
                <a:latin typeface="Calibri" charset="0"/>
              </a:defRPr>
            </a:lvl1pPr>
          </a:lstStyle>
          <a:p>
            <a:pPr>
              <a:defRPr/>
            </a:pPr>
            <a:fld id="{1FFB995A-78AA-1449-BCF3-295FED6B28F3}" type="datetime1">
              <a:rPr lang="en-US"/>
              <a:pPr>
                <a:defRPr/>
              </a:pPr>
              <a:t>6/6/14</a:t>
            </a:fld>
            <a:endParaRPr lang="en-US"/>
          </a:p>
        </p:txBody>
      </p:sp>
      <p:sp>
        <p:nvSpPr>
          <p:cNvPr id="5" name="Footer Placeholder 4"/>
          <p:cNvSpPr>
            <a:spLocks noGrp="1"/>
          </p:cNvSpPr>
          <p:nvPr>
            <p:ph type="ftr" sz="quarter" idx="3"/>
          </p:nvPr>
        </p:nvSpPr>
        <p:spPr>
          <a:xfrm>
            <a:off x="14995525" y="40681275"/>
            <a:ext cx="13900150" cy="2336800"/>
          </a:xfrm>
          <a:prstGeom prst="rect">
            <a:avLst/>
          </a:prstGeom>
        </p:spPr>
        <p:txBody>
          <a:bodyPr vert="horz" wrap="square" lIns="501612" tIns="250806" rIns="501612" bIns="250806" numCol="1" anchor="ctr" anchorCtr="0" compatLnSpc="1">
            <a:prstTxWarp prst="textNoShape">
              <a:avLst/>
            </a:prstTxWarp>
          </a:bodyPr>
          <a:lstStyle>
            <a:lvl1pPr algn="ctr">
              <a:defRPr sz="6600">
                <a:solidFill>
                  <a:srgbClr val="898989"/>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31454725" y="40681275"/>
            <a:ext cx="10242550" cy="2336800"/>
          </a:xfrm>
          <a:prstGeom prst="rect">
            <a:avLst/>
          </a:prstGeom>
        </p:spPr>
        <p:txBody>
          <a:bodyPr vert="horz" wrap="square" lIns="501612" tIns="250806" rIns="501612" bIns="250806" numCol="1" anchor="ctr" anchorCtr="0" compatLnSpc="1">
            <a:prstTxWarp prst="textNoShape">
              <a:avLst/>
            </a:prstTxWarp>
          </a:bodyPr>
          <a:lstStyle>
            <a:lvl1pPr algn="r">
              <a:defRPr sz="6600">
                <a:solidFill>
                  <a:srgbClr val="898989"/>
                </a:solidFill>
                <a:latin typeface="Calibri" charset="0"/>
              </a:defRPr>
            </a:lvl1pPr>
          </a:lstStyle>
          <a:p>
            <a:pPr>
              <a:defRPr/>
            </a:pPr>
            <a:fld id="{29F4C8C3-0103-BC42-8AF9-27A0435A33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xStyles>
    <p:titleStyle>
      <a:lvl1pPr algn="ctr" defTabSz="2506663" rtl="0" eaLnBrk="0" fontAlgn="base" hangingPunct="0">
        <a:spcBef>
          <a:spcPct val="0"/>
        </a:spcBef>
        <a:spcAft>
          <a:spcPct val="0"/>
        </a:spcAft>
        <a:defRPr sz="24100" kern="1200">
          <a:solidFill>
            <a:schemeClr val="tx1"/>
          </a:solidFill>
          <a:latin typeface="+mj-lt"/>
          <a:ea typeface="ＭＳ Ｐゴシック" charset="0"/>
          <a:cs typeface="ＭＳ Ｐゴシック" charset="0"/>
        </a:defRPr>
      </a:lvl1pPr>
      <a:lvl2pPr algn="ctr" defTabSz="2506663" rtl="0" eaLnBrk="0" fontAlgn="base" hangingPunct="0">
        <a:spcBef>
          <a:spcPct val="0"/>
        </a:spcBef>
        <a:spcAft>
          <a:spcPct val="0"/>
        </a:spcAft>
        <a:defRPr sz="24100">
          <a:solidFill>
            <a:schemeClr val="tx1"/>
          </a:solidFill>
          <a:latin typeface="Calibri" charset="0"/>
          <a:ea typeface="ＭＳ Ｐゴシック" charset="0"/>
          <a:cs typeface="ＭＳ Ｐゴシック" charset="0"/>
        </a:defRPr>
      </a:lvl2pPr>
      <a:lvl3pPr algn="ctr" defTabSz="2506663" rtl="0" eaLnBrk="0" fontAlgn="base" hangingPunct="0">
        <a:spcBef>
          <a:spcPct val="0"/>
        </a:spcBef>
        <a:spcAft>
          <a:spcPct val="0"/>
        </a:spcAft>
        <a:defRPr sz="24100">
          <a:solidFill>
            <a:schemeClr val="tx1"/>
          </a:solidFill>
          <a:latin typeface="Calibri" charset="0"/>
          <a:ea typeface="ＭＳ Ｐゴシック" charset="0"/>
          <a:cs typeface="ＭＳ Ｐゴシック" charset="0"/>
        </a:defRPr>
      </a:lvl3pPr>
      <a:lvl4pPr algn="ctr" defTabSz="2506663" rtl="0" eaLnBrk="0" fontAlgn="base" hangingPunct="0">
        <a:spcBef>
          <a:spcPct val="0"/>
        </a:spcBef>
        <a:spcAft>
          <a:spcPct val="0"/>
        </a:spcAft>
        <a:defRPr sz="24100">
          <a:solidFill>
            <a:schemeClr val="tx1"/>
          </a:solidFill>
          <a:latin typeface="Calibri" charset="0"/>
          <a:ea typeface="ＭＳ Ｐゴシック" charset="0"/>
          <a:cs typeface="ＭＳ Ｐゴシック" charset="0"/>
        </a:defRPr>
      </a:lvl4pPr>
      <a:lvl5pPr algn="ctr" defTabSz="2506663" rtl="0" eaLnBrk="0" fontAlgn="base" hangingPunct="0">
        <a:spcBef>
          <a:spcPct val="0"/>
        </a:spcBef>
        <a:spcAft>
          <a:spcPct val="0"/>
        </a:spcAft>
        <a:defRPr sz="24100">
          <a:solidFill>
            <a:schemeClr val="tx1"/>
          </a:solidFill>
          <a:latin typeface="Calibri" charset="0"/>
          <a:ea typeface="ＭＳ Ｐゴシック" charset="0"/>
          <a:cs typeface="ＭＳ Ｐゴシック" charset="0"/>
        </a:defRPr>
      </a:lvl5pPr>
      <a:lvl6pPr marL="457200" algn="ctr" defTabSz="2506663" rtl="0" fontAlgn="base">
        <a:spcBef>
          <a:spcPct val="0"/>
        </a:spcBef>
        <a:spcAft>
          <a:spcPct val="0"/>
        </a:spcAft>
        <a:defRPr sz="24100">
          <a:solidFill>
            <a:schemeClr val="tx1"/>
          </a:solidFill>
          <a:latin typeface="Calibri" charset="0"/>
          <a:ea typeface="ＭＳ Ｐゴシック" charset="0"/>
          <a:cs typeface="ＭＳ Ｐゴシック" charset="0"/>
        </a:defRPr>
      </a:lvl6pPr>
      <a:lvl7pPr marL="914400" algn="ctr" defTabSz="2506663" rtl="0" fontAlgn="base">
        <a:spcBef>
          <a:spcPct val="0"/>
        </a:spcBef>
        <a:spcAft>
          <a:spcPct val="0"/>
        </a:spcAft>
        <a:defRPr sz="24100">
          <a:solidFill>
            <a:schemeClr val="tx1"/>
          </a:solidFill>
          <a:latin typeface="Calibri" charset="0"/>
          <a:ea typeface="ＭＳ Ｐゴシック" charset="0"/>
          <a:cs typeface="ＭＳ Ｐゴシック" charset="0"/>
        </a:defRPr>
      </a:lvl7pPr>
      <a:lvl8pPr marL="1371600" algn="ctr" defTabSz="2506663" rtl="0" fontAlgn="base">
        <a:spcBef>
          <a:spcPct val="0"/>
        </a:spcBef>
        <a:spcAft>
          <a:spcPct val="0"/>
        </a:spcAft>
        <a:defRPr sz="24100">
          <a:solidFill>
            <a:schemeClr val="tx1"/>
          </a:solidFill>
          <a:latin typeface="Calibri" charset="0"/>
          <a:ea typeface="ＭＳ Ｐゴシック" charset="0"/>
          <a:cs typeface="ＭＳ Ｐゴシック" charset="0"/>
        </a:defRPr>
      </a:lvl8pPr>
      <a:lvl9pPr marL="1828800" algn="ctr" defTabSz="2506663" rtl="0" fontAlgn="base">
        <a:spcBef>
          <a:spcPct val="0"/>
        </a:spcBef>
        <a:spcAft>
          <a:spcPct val="0"/>
        </a:spcAft>
        <a:defRPr sz="24100">
          <a:solidFill>
            <a:schemeClr val="tx1"/>
          </a:solidFill>
          <a:latin typeface="Calibri" charset="0"/>
          <a:ea typeface="ＭＳ Ｐゴシック" charset="0"/>
          <a:cs typeface="ＭＳ Ｐゴシック" charset="0"/>
        </a:defRPr>
      </a:lvl9pPr>
    </p:titleStyle>
    <p:bodyStyle>
      <a:lvl1pPr marL="1879600" indent="-1879600" algn="l" defTabSz="2506663" rtl="0" eaLnBrk="0" fontAlgn="base" hangingPunct="0">
        <a:spcBef>
          <a:spcPct val="20000"/>
        </a:spcBef>
        <a:spcAft>
          <a:spcPct val="0"/>
        </a:spcAft>
        <a:buFont typeface="Arial" charset="0"/>
        <a:buChar char="•"/>
        <a:defRPr sz="17600" kern="1200">
          <a:solidFill>
            <a:schemeClr val="tx1"/>
          </a:solidFill>
          <a:latin typeface="+mn-lt"/>
          <a:ea typeface="ＭＳ Ｐゴシック" charset="0"/>
          <a:cs typeface="ＭＳ Ｐゴシック" charset="0"/>
        </a:defRPr>
      </a:lvl1pPr>
      <a:lvl2pPr marL="4075113" indent="-1566863" algn="l" defTabSz="2506663" rtl="0" eaLnBrk="0" fontAlgn="base" hangingPunct="0">
        <a:spcBef>
          <a:spcPct val="20000"/>
        </a:spcBef>
        <a:spcAft>
          <a:spcPct val="0"/>
        </a:spcAft>
        <a:buFont typeface="Arial" charset="0"/>
        <a:buChar char="–"/>
        <a:defRPr sz="15400" kern="1200">
          <a:solidFill>
            <a:schemeClr val="tx1"/>
          </a:solidFill>
          <a:latin typeface="+mn-lt"/>
          <a:ea typeface="ＭＳ Ｐゴシック" charset="0"/>
          <a:cs typeface="+mn-cs"/>
        </a:defRPr>
      </a:lvl2pPr>
      <a:lvl3pPr marL="6269038" indent="-1252538" algn="l" defTabSz="2506663" rtl="0" eaLnBrk="0" fontAlgn="base" hangingPunct="0">
        <a:spcBef>
          <a:spcPct val="20000"/>
        </a:spcBef>
        <a:spcAft>
          <a:spcPct val="0"/>
        </a:spcAft>
        <a:buFont typeface="Arial" charset="0"/>
        <a:buChar char="•"/>
        <a:defRPr sz="13200" kern="1200">
          <a:solidFill>
            <a:schemeClr val="tx1"/>
          </a:solidFill>
          <a:latin typeface="+mn-lt"/>
          <a:ea typeface="ＭＳ Ｐゴシック" charset="0"/>
          <a:cs typeface="+mn-cs"/>
        </a:defRPr>
      </a:lvl3pPr>
      <a:lvl4pPr marL="8777288" indent="-1252538" algn="l" defTabSz="2506663" rtl="0" eaLnBrk="0" fontAlgn="base" hangingPunct="0">
        <a:spcBef>
          <a:spcPct val="20000"/>
        </a:spcBef>
        <a:spcAft>
          <a:spcPct val="0"/>
        </a:spcAft>
        <a:buFont typeface="Arial" charset="0"/>
        <a:buChar char="–"/>
        <a:defRPr sz="11000" kern="1200">
          <a:solidFill>
            <a:schemeClr val="tx1"/>
          </a:solidFill>
          <a:latin typeface="+mn-lt"/>
          <a:ea typeface="ＭＳ Ｐゴシック" charset="0"/>
          <a:cs typeface="+mn-cs"/>
        </a:defRPr>
      </a:lvl4pPr>
      <a:lvl5pPr marL="11285538" indent="-1252538" algn="l" defTabSz="2506663" rtl="0" eaLnBrk="0" fontAlgn="base" hangingPunct="0">
        <a:spcBef>
          <a:spcPct val="20000"/>
        </a:spcBef>
        <a:spcAft>
          <a:spcPct val="0"/>
        </a:spcAft>
        <a:buFont typeface="Arial" charset="0"/>
        <a:buChar char="»"/>
        <a:defRPr sz="11000" kern="1200">
          <a:solidFill>
            <a:schemeClr val="tx1"/>
          </a:solidFill>
          <a:latin typeface="+mn-lt"/>
          <a:ea typeface="ＭＳ Ｐゴシック" charset="0"/>
          <a:cs typeface="+mn-cs"/>
        </a:defRPr>
      </a:lvl5pPr>
      <a:lvl6pPr marL="13794341" indent="-1254031" algn="l" defTabSz="2508062" rtl="0" eaLnBrk="1" latinLnBrk="0" hangingPunct="1">
        <a:spcBef>
          <a:spcPct val="20000"/>
        </a:spcBef>
        <a:buFont typeface="Arial"/>
        <a:buChar char="•"/>
        <a:defRPr sz="11000" kern="1200">
          <a:solidFill>
            <a:schemeClr val="tx1"/>
          </a:solidFill>
          <a:latin typeface="+mn-lt"/>
          <a:ea typeface="+mn-ea"/>
          <a:cs typeface="+mn-cs"/>
        </a:defRPr>
      </a:lvl6pPr>
      <a:lvl7pPr marL="16302403" indent="-1254031" algn="l" defTabSz="2508062" rtl="0" eaLnBrk="1" latinLnBrk="0" hangingPunct="1">
        <a:spcBef>
          <a:spcPct val="20000"/>
        </a:spcBef>
        <a:buFont typeface="Arial"/>
        <a:buChar char="•"/>
        <a:defRPr sz="11000" kern="1200">
          <a:solidFill>
            <a:schemeClr val="tx1"/>
          </a:solidFill>
          <a:latin typeface="+mn-lt"/>
          <a:ea typeface="+mn-ea"/>
          <a:cs typeface="+mn-cs"/>
        </a:defRPr>
      </a:lvl7pPr>
      <a:lvl8pPr marL="18810465" indent="-1254031" algn="l" defTabSz="2508062" rtl="0" eaLnBrk="1" latinLnBrk="0" hangingPunct="1">
        <a:spcBef>
          <a:spcPct val="20000"/>
        </a:spcBef>
        <a:buFont typeface="Arial"/>
        <a:buChar char="•"/>
        <a:defRPr sz="11000" kern="1200">
          <a:solidFill>
            <a:schemeClr val="tx1"/>
          </a:solidFill>
          <a:latin typeface="+mn-lt"/>
          <a:ea typeface="+mn-ea"/>
          <a:cs typeface="+mn-cs"/>
        </a:defRPr>
      </a:lvl8pPr>
      <a:lvl9pPr marL="21318527" indent="-1254031" algn="l" defTabSz="2508062" rtl="0" eaLnBrk="1" latinLnBrk="0" hangingPunct="1">
        <a:spcBef>
          <a:spcPct val="20000"/>
        </a:spcBef>
        <a:buFont typeface="Arial"/>
        <a:buChar char="•"/>
        <a:defRPr sz="11000" kern="1200">
          <a:solidFill>
            <a:schemeClr val="tx1"/>
          </a:solidFill>
          <a:latin typeface="+mn-lt"/>
          <a:ea typeface="+mn-ea"/>
          <a:cs typeface="+mn-cs"/>
        </a:defRPr>
      </a:lvl9pPr>
    </p:bodyStyle>
    <p:otherStyle>
      <a:defPPr>
        <a:defRPr lang="en-US"/>
      </a:defPPr>
      <a:lvl1pPr marL="0" algn="l" defTabSz="2508062" rtl="0" eaLnBrk="1" latinLnBrk="0" hangingPunct="1">
        <a:defRPr sz="9900" kern="1200">
          <a:solidFill>
            <a:schemeClr val="tx1"/>
          </a:solidFill>
          <a:latin typeface="+mn-lt"/>
          <a:ea typeface="+mn-ea"/>
          <a:cs typeface="+mn-cs"/>
        </a:defRPr>
      </a:lvl1pPr>
      <a:lvl2pPr marL="2508062" algn="l" defTabSz="2508062" rtl="0" eaLnBrk="1" latinLnBrk="0" hangingPunct="1">
        <a:defRPr sz="9900" kern="1200">
          <a:solidFill>
            <a:schemeClr val="tx1"/>
          </a:solidFill>
          <a:latin typeface="+mn-lt"/>
          <a:ea typeface="+mn-ea"/>
          <a:cs typeface="+mn-cs"/>
        </a:defRPr>
      </a:lvl2pPr>
      <a:lvl3pPr marL="5016124" algn="l" defTabSz="2508062" rtl="0" eaLnBrk="1" latinLnBrk="0" hangingPunct="1">
        <a:defRPr sz="9900" kern="1200">
          <a:solidFill>
            <a:schemeClr val="tx1"/>
          </a:solidFill>
          <a:latin typeface="+mn-lt"/>
          <a:ea typeface="+mn-ea"/>
          <a:cs typeface="+mn-cs"/>
        </a:defRPr>
      </a:lvl3pPr>
      <a:lvl4pPr marL="7524186" algn="l" defTabSz="2508062" rtl="0" eaLnBrk="1" latinLnBrk="0" hangingPunct="1">
        <a:defRPr sz="9900" kern="1200">
          <a:solidFill>
            <a:schemeClr val="tx1"/>
          </a:solidFill>
          <a:latin typeface="+mn-lt"/>
          <a:ea typeface="+mn-ea"/>
          <a:cs typeface="+mn-cs"/>
        </a:defRPr>
      </a:lvl4pPr>
      <a:lvl5pPr marL="10032248" algn="l" defTabSz="2508062" rtl="0" eaLnBrk="1" latinLnBrk="0" hangingPunct="1">
        <a:defRPr sz="9900" kern="1200">
          <a:solidFill>
            <a:schemeClr val="tx1"/>
          </a:solidFill>
          <a:latin typeface="+mn-lt"/>
          <a:ea typeface="+mn-ea"/>
          <a:cs typeface="+mn-cs"/>
        </a:defRPr>
      </a:lvl5pPr>
      <a:lvl6pPr marL="12540310" algn="l" defTabSz="2508062" rtl="0" eaLnBrk="1" latinLnBrk="0" hangingPunct="1">
        <a:defRPr sz="9900" kern="1200">
          <a:solidFill>
            <a:schemeClr val="tx1"/>
          </a:solidFill>
          <a:latin typeface="+mn-lt"/>
          <a:ea typeface="+mn-ea"/>
          <a:cs typeface="+mn-cs"/>
        </a:defRPr>
      </a:lvl6pPr>
      <a:lvl7pPr marL="15048372" algn="l" defTabSz="2508062" rtl="0" eaLnBrk="1" latinLnBrk="0" hangingPunct="1">
        <a:defRPr sz="9900" kern="1200">
          <a:solidFill>
            <a:schemeClr val="tx1"/>
          </a:solidFill>
          <a:latin typeface="+mn-lt"/>
          <a:ea typeface="+mn-ea"/>
          <a:cs typeface="+mn-cs"/>
        </a:defRPr>
      </a:lvl7pPr>
      <a:lvl8pPr marL="17556434" algn="l" defTabSz="2508062" rtl="0" eaLnBrk="1" latinLnBrk="0" hangingPunct="1">
        <a:defRPr sz="9900" kern="1200">
          <a:solidFill>
            <a:schemeClr val="tx1"/>
          </a:solidFill>
          <a:latin typeface="+mn-lt"/>
          <a:ea typeface="+mn-ea"/>
          <a:cs typeface="+mn-cs"/>
        </a:defRPr>
      </a:lvl8pPr>
      <a:lvl9pPr marL="20064496" algn="l" defTabSz="2508062" rtl="0" eaLnBrk="1" latinLnBrk="0" hangingPunct="1">
        <a:defRPr sz="9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8.emf"/><Relationship Id="rId20" Type="http://schemas.openxmlformats.org/officeDocument/2006/relationships/image" Target="../media/image19.png"/><Relationship Id="rId21" Type="http://schemas.openxmlformats.org/officeDocument/2006/relationships/image" Target="../media/image20.jpeg"/><Relationship Id="rId22" Type="http://schemas.openxmlformats.org/officeDocument/2006/relationships/image" Target="../media/image21.emf"/><Relationship Id="rId23" Type="http://schemas.openxmlformats.org/officeDocument/2006/relationships/image" Target="../media/image22.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emf"/><Relationship Id="rId19"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49213" y="2825750"/>
            <a:ext cx="4368800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322513" eaLnBrk="0" hangingPunct="0">
              <a:defRPr sz="9900">
                <a:solidFill>
                  <a:schemeClr val="tx1"/>
                </a:solidFill>
                <a:latin typeface="Arial" charset="0"/>
                <a:ea typeface="ＭＳ Ｐゴシック" charset="0"/>
                <a:cs typeface="ＭＳ Ｐゴシック" charset="0"/>
              </a:defRPr>
            </a:lvl1pPr>
            <a:lvl2pPr marL="742950" indent="-285750" defTabSz="2322513" eaLnBrk="0" hangingPunct="0">
              <a:defRPr sz="9900">
                <a:solidFill>
                  <a:schemeClr val="tx1"/>
                </a:solidFill>
                <a:latin typeface="Arial" charset="0"/>
                <a:ea typeface="ＭＳ Ｐゴシック" charset="0"/>
              </a:defRPr>
            </a:lvl2pPr>
            <a:lvl3pPr marL="1143000" indent="-228600" defTabSz="2322513" eaLnBrk="0" hangingPunct="0">
              <a:defRPr sz="9900">
                <a:solidFill>
                  <a:schemeClr val="tx1"/>
                </a:solidFill>
                <a:latin typeface="Arial" charset="0"/>
                <a:ea typeface="ＭＳ Ｐゴシック" charset="0"/>
              </a:defRPr>
            </a:lvl3pPr>
            <a:lvl4pPr marL="1600200" indent="-228600" defTabSz="2322513" eaLnBrk="0" hangingPunct="0">
              <a:defRPr sz="9900">
                <a:solidFill>
                  <a:schemeClr val="tx1"/>
                </a:solidFill>
                <a:latin typeface="Arial" charset="0"/>
                <a:ea typeface="ＭＳ Ｐゴシック" charset="0"/>
              </a:defRPr>
            </a:lvl4pPr>
            <a:lvl5pPr marL="2057400" indent="-228600" defTabSz="2322513" eaLnBrk="0" hangingPunct="0">
              <a:defRPr sz="9900">
                <a:solidFill>
                  <a:schemeClr val="tx1"/>
                </a:solidFill>
                <a:latin typeface="Arial" charset="0"/>
                <a:ea typeface="ＭＳ Ｐゴシック" charset="0"/>
              </a:defRPr>
            </a:lvl5pPr>
            <a:lvl6pPr marL="2514600" indent="-228600" defTabSz="232251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32251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32251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32251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4800">
                <a:latin typeface="Calibri" charset="0"/>
              </a:rPr>
              <a:t>Bette Otto-Bliesner</a:t>
            </a:r>
            <a:r>
              <a:rPr lang="en-US" sz="4800" baseline="30000">
                <a:latin typeface="Calibri" charset="0"/>
              </a:rPr>
              <a:t>1</a:t>
            </a:r>
            <a:r>
              <a:rPr lang="en-US" sz="4800">
                <a:latin typeface="Calibri" charset="0"/>
              </a:rPr>
              <a:t>, Zhengyu Liu</a:t>
            </a:r>
            <a:r>
              <a:rPr lang="en-US" sz="4800" baseline="30000">
                <a:latin typeface="Calibri" charset="0"/>
              </a:rPr>
              <a:t>2</a:t>
            </a:r>
            <a:r>
              <a:rPr lang="en-US" sz="4800">
                <a:latin typeface="Calibri" charset="0"/>
              </a:rPr>
              <a:t>, Esther Brady</a:t>
            </a:r>
            <a:r>
              <a:rPr lang="en-US" sz="4800" baseline="30000">
                <a:latin typeface="Calibri" charset="0"/>
              </a:rPr>
              <a:t>1</a:t>
            </a:r>
            <a:r>
              <a:rPr lang="en-US" sz="4800">
                <a:latin typeface="Calibri" charset="0"/>
              </a:rPr>
              <a:t>, Alexandra Jahn</a:t>
            </a:r>
            <a:r>
              <a:rPr lang="en-US" sz="4800" baseline="30000">
                <a:latin typeface="Calibri" charset="0"/>
              </a:rPr>
              <a:t>1</a:t>
            </a:r>
            <a:r>
              <a:rPr lang="en-US" sz="4800">
                <a:latin typeface="Calibri" charset="0"/>
              </a:rPr>
              <a:t>, Fortunat Joos</a:t>
            </a:r>
            <a:r>
              <a:rPr lang="en-US" sz="4800" baseline="30000">
                <a:latin typeface="Calibri" charset="0"/>
              </a:rPr>
              <a:t>3</a:t>
            </a:r>
            <a:r>
              <a:rPr lang="en-US" sz="4800">
                <a:latin typeface="Calibri" charset="0"/>
              </a:rPr>
              <a:t>, Keith Lindsay</a:t>
            </a:r>
            <a:r>
              <a:rPr lang="en-US" sz="4800" baseline="30000">
                <a:latin typeface="Calibri" charset="0"/>
              </a:rPr>
              <a:t>1</a:t>
            </a:r>
            <a:r>
              <a:rPr lang="en-US" sz="4800">
                <a:latin typeface="Calibri" charset="0"/>
              </a:rPr>
              <a:t>, David Noone</a:t>
            </a:r>
            <a:r>
              <a:rPr lang="en-US" sz="4800" baseline="30000">
                <a:latin typeface="Calibri" charset="0"/>
              </a:rPr>
              <a:t>4</a:t>
            </a:r>
            <a:r>
              <a:rPr lang="en-US" sz="4800">
                <a:latin typeface="Calibri" charset="0"/>
              </a:rPr>
              <a:t>, Bill Riley</a:t>
            </a:r>
            <a:r>
              <a:rPr lang="en-US" sz="4800" baseline="30000">
                <a:latin typeface="Calibri" charset="0"/>
              </a:rPr>
              <a:t>5</a:t>
            </a:r>
            <a:r>
              <a:rPr lang="en-US" sz="4800">
                <a:latin typeface="Calibri" charset="0"/>
              </a:rPr>
              <a:t>, Mariana Vertenstein</a:t>
            </a:r>
            <a:r>
              <a:rPr lang="en-US" sz="4800" baseline="30000">
                <a:latin typeface="Calibri" charset="0"/>
              </a:rPr>
              <a:t>1</a:t>
            </a:r>
            <a:r>
              <a:rPr lang="en-US" sz="4800">
                <a:latin typeface="Calibri" charset="0"/>
              </a:rPr>
              <a:t>,</a:t>
            </a:r>
          </a:p>
          <a:p>
            <a:pPr algn="ctr" eaLnBrk="1" hangingPunct="1"/>
            <a:r>
              <a:rPr lang="en-US" sz="4800">
                <a:latin typeface="Calibri" charset="0"/>
              </a:rPr>
              <a:t>David Bailey</a:t>
            </a:r>
            <a:r>
              <a:rPr lang="en-US" sz="4800" baseline="30000">
                <a:latin typeface="Calibri" charset="0"/>
              </a:rPr>
              <a:t>1</a:t>
            </a:r>
            <a:r>
              <a:rPr lang="en-US" sz="4800">
                <a:latin typeface="Calibri" charset="0"/>
              </a:rPr>
              <a:t>, Anil Bozbiyik</a:t>
            </a:r>
            <a:r>
              <a:rPr lang="en-US" sz="4800" baseline="30000">
                <a:latin typeface="Calibri" charset="0"/>
              </a:rPr>
              <a:t>3</a:t>
            </a:r>
            <a:r>
              <a:rPr lang="en-US" sz="4800">
                <a:latin typeface="Calibri" charset="0"/>
              </a:rPr>
              <a:t>, Andrew Gettelman</a:t>
            </a:r>
            <a:r>
              <a:rPr lang="en-US" sz="4800" baseline="30000">
                <a:latin typeface="Calibri" charset="0"/>
              </a:rPr>
              <a:t>1</a:t>
            </a:r>
            <a:r>
              <a:rPr lang="en-US" sz="4800">
                <a:latin typeface="Calibri" charset="0"/>
              </a:rPr>
              <a:t>, Charles Koven</a:t>
            </a:r>
            <a:r>
              <a:rPr lang="en-US" sz="4800" baseline="30000">
                <a:latin typeface="Calibri" charset="0"/>
              </a:rPr>
              <a:t>5</a:t>
            </a:r>
            <a:r>
              <a:rPr lang="en-US" sz="4800">
                <a:latin typeface="Calibri" charset="0"/>
              </a:rPr>
              <a:t>, Jesse Nusbaumer</a:t>
            </a:r>
            <a:r>
              <a:rPr lang="en-US" sz="4800" baseline="30000">
                <a:latin typeface="Calibri" charset="0"/>
              </a:rPr>
              <a:t>4</a:t>
            </a:r>
            <a:r>
              <a:rPr lang="en-US" sz="4800">
                <a:latin typeface="Calibri" charset="0"/>
              </a:rPr>
              <a:t>, Jinyun Tang</a:t>
            </a:r>
            <a:r>
              <a:rPr lang="en-US" sz="4800" baseline="30000">
                <a:latin typeface="Calibri" charset="0"/>
              </a:rPr>
              <a:t>5</a:t>
            </a:r>
            <a:r>
              <a:rPr lang="en-US" sz="4800">
                <a:latin typeface="Calibri" charset="0"/>
              </a:rPr>
              <a:t>, Xinyu Wen</a:t>
            </a:r>
            <a:r>
              <a:rPr lang="en-US" sz="4800" baseline="30000">
                <a:latin typeface="Calibri" charset="0"/>
              </a:rPr>
              <a:t>2</a:t>
            </a:r>
            <a:r>
              <a:rPr lang="en-US" sz="4800">
                <a:latin typeface="Calibri" charset="0"/>
              </a:rPr>
              <a:t>, Tony Wong</a:t>
            </a:r>
            <a:r>
              <a:rPr lang="en-US" sz="4800" baseline="30000">
                <a:latin typeface="Calibri" charset="0"/>
              </a:rPr>
              <a:t>4</a:t>
            </a:r>
            <a:r>
              <a:rPr lang="en-US" sz="4800">
                <a:latin typeface="Calibri" charset="0"/>
              </a:rPr>
              <a:t>, Jiaxu Zhang</a:t>
            </a:r>
            <a:r>
              <a:rPr lang="en-US" sz="4800" baseline="30000">
                <a:latin typeface="Calibri" charset="0"/>
              </a:rPr>
              <a:t>2</a:t>
            </a:r>
            <a:r>
              <a:rPr lang="en-US" sz="4800">
                <a:latin typeface="Calibri" charset="0"/>
              </a:rPr>
              <a:t>, Jiang Zhu</a:t>
            </a:r>
            <a:r>
              <a:rPr lang="en-US" sz="4800" baseline="30000">
                <a:latin typeface="Calibri" charset="0"/>
              </a:rPr>
              <a:t>2</a:t>
            </a:r>
            <a:r>
              <a:rPr lang="en-US" sz="4800">
                <a:latin typeface="Calibri" charset="0"/>
              </a:rPr>
              <a:t>   </a:t>
            </a:r>
            <a:endParaRPr lang="en-US" sz="4800" b="1">
              <a:solidFill>
                <a:srgbClr val="C4BD97"/>
              </a:solidFill>
              <a:latin typeface="Calibri" charset="0"/>
            </a:endParaRPr>
          </a:p>
        </p:txBody>
      </p:sp>
      <p:pic>
        <p:nvPicPr>
          <p:cNvPr id="15362" name="Picture 11" descr="D13C_data_Schmittner_over_model_different_Esther.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73988" y="19492913"/>
            <a:ext cx="10350500" cy="633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txBox="1">
            <a:spLocks/>
          </p:cNvSpPr>
          <p:nvPr/>
        </p:nvSpPr>
        <p:spPr bwMode="auto">
          <a:xfrm>
            <a:off x="114300" y="-334963"/>
            <a:ext cx="4389120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4967" tIns="232483" rIns="464967" bIns="232483" anchor="ct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13800">
                <a:solidFill>
                  <a:srgbClr val="000090"/>
                </a:solidFill>
                <a:latin typeface="Gill Sans" charset="0"/>
                <a:cs typeface="Gill Sans" charset="0"/>
              </a:rPr>
              <a:t>An Isotope-Enabled CESM</a:t>
            </a:r>
          </a:p>
        </p:txBody>
      </p:sp>
      <p:sp>
        <p:nvSpPr>
          <p:cNvPr id="15364" name="TextBox 3"/>
          <p:cNvSpPr txBox="1">
            <a:spLocks noChangeArrowheads="1"/>
          </p:cNvSpPr>
          <p:nvPr/>
        </p:nvSpPr>
        <p:spPr bwMode="auto">
          <a:xfrm>
            <a:off x="0" y="5756275"/>
            <a:ext cx="109331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600">
                <a:latin typeface="Calibri" charset="0"/>
              </a:rPr>
              <a:t>Project Overview</a:t>
            </a:r>
          </a:p>
        </p:txBody>
      </p:sp>
      <p:sp>
        <p:nvSpPr>
          <p:cNvPr id="15365" name="TextBox 4"/>
          <p:cNvSpPr txBox="1">
            <a:spLocks noChangeArrowheads="1"/>
          </p:cNvSpPr>
          <p:nvPr/>
        </p:nvSpPr>
        <p:spPr bwMode="auto">
          <a:xfrm>
            <a:off x="0" y="23471188"/>
            <a:ext cx="10933113"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600">
                <a:latin typeface="Calibri" charset="0"/>
              </a:rPr>
              <a:t>Motivation: Asian Monsoon</a:t>
            </a:r>
          </a:p>
        </p:txBody>
      </p:sp>
      <p:sp>
        <p:nvSpPr>
          <p:cNvPr id="15366" name="TextBox 5"/>
          <p:cNvSpPr txBox="1">
            <a:spLocks noChangeArrowheads="1"/>
          </p:cNvSpPr>
          <p:nvPr/>
        </p:nvSpPr>
        <p:spPr bwMode="auto">
          <a:xfrm>
            <a:off x="11085513" y="5756275"/>
            <a:ext cx="109331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600">
                <a:latin typeface="Calibri" charset="0"/>
              </a:rPr>
              <a:t>Simulations</a:t>
            </a:r>
          </a:p>
        </p:txBody>
      </p:sp>
      <p:sp>
        <p:nvSpPr>
          <p:cNvPr id="15367" name="TextBox 6"/>
          <p:cNvSpPr txBox="1">
            <a:spLocks noChangeArrowheads="1"/>
          </p:cNvSpPr>
          <p:nvPr/>
        </p:nvSpPr>
        <p:spPr bwMode="auto">
          <a:xfrm>
            <a:off x="22024975" y="5756275"/>
            <a:ext cx="109331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600">
                <a:latin typeface="Calibri" charset="0"/>
              </a:rPr>
              <a:t>Water Isotopes</a:t>
            </a:r>
          </a:p>
        </p:txBody>
      </p:sp>
      <p:sp>
        <p:nvSpPr>
          <p:cNvPr id="15368" name="TextBox 8"/>
          <p:cNvSpPr txBox="1">
            <a:spLocks noChangeArrowheads="1"/>
          </p:cNvSpPr>
          <p:nvPr/>
        </p:nvSpPr>
        <p:spPr bwMode="auto">
          <a:xfrm>
            <a:off x="114300" y="38339713"/>
            <a:ext cx="21818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600">
                <a:latin typeface="Calibri" charset="0"/>
              </a:rPr>
              <a:t>Acknowledgements and References</a:t>
            </a:r>
          </a:p>
        </p:txBody>
      </p:sp>
      <p:sp>
        <p:nvSpPr>
          <p:cNvPr id="11" name="Rectangle 10"/>
          <p:cNvSpPr>
            <a:spLocks noChangeArrowheads="1"/>
          </p:cNvSpPr>
          <p:nvPr/>
        </p:nvSpPr>
        <p:spPr bwMode="auto">
          <a:xfrm>
            <a:off x="21947188" y="38358763"/>
            <a:ext cx="21921787" cy="5532437"/>
          </a:xfrm>
          <a:prstGeom prst="rect">
            <a:avLst/>
          </a:prstGeom>
          <a:noFill/>
          <a:ln w="127000">
            <a:solidFill>
              <a:schemeClr val="tx1"/>
            </a:solidFill>
            <a:miter lim="800000"/>
            <a:headEnd/>
            <a:tailEnd/>
          </a:ln>
          <a:effectLst>
            <a:outerShdw blurRad="40000" dist="23000" dir="5400000" rotWithShape="0">
              <a:srgbClr val="000000">
                <a:alpha val="34998"/>
              </a:srgbClr>
            </a:outerShdw>
          </a:effectLst>
          <a:extLst/>
        </p:spPr>
        <p:txBody>
          <a:bodyPr anchor="ctr"/>
          <a:lstStyle/>
          <a:p>
            <a:pPr algn="ctr">
              <a:defRPr/>
            </a:pPr>
            <a:endParaRPr lang="en-US" dirty="0">
              <a:solidFill>
                <a:srgbClr val="FFFFFF"/>
              </a:solidFill>
              <a:latin typeface="Calibri" charset="0"/>
            </a:endParaRPr>
          </a:p>
        </p:txBody>
      </p:sp>
      <p:sp>
        <p:nvSpPr>
          <p:cNvPr id="15370" name="TextBox 11"/>
          <p:cNvSpPr txBox="1">
            <a:spLocks noChangeArrowheads="1"/>
          </p:cNvSpPr>
          <p:nvPr/>
        </p:nvSpPr>
        <p:spPr bwMode="auto">
          <a:xfrm>
            <a:off x="21986875" y="38288913"/>
            <a:ext cx="21769388"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600">
                <a:latin typeface="Calibri" charset="0"/>
              </a:rPr>
              <a:t>Next steps</a:t>
            </a:r>
          </a:p>
        </p:txBody>
      </p:sp>
      <p:sp>
        <p:nvSpPr>
          <p:cNvPr id="15371" name="TextBox 1"/>
          <p:cNvSpPr txBox="1">
            <a:spLocks noChangeArrowheads="1"/>
          </p:cNvSpPr>
          <p:nvPr/>
        </p:nvSpPr>
        <p:spPr bwMode="auto">
          <a:xfrm>
            <a:off x="439738" y="6965950"/>
            <a:ext cx="10425112"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lnSpc>
                <a:spcPct val="90000"/>
              </a:lnSpc>
              <a:spcAft>
                <a:spcPts val="1200"/>
              </a:spcAft>
            </a:pPr>
            <a:r>
              <a:rPr lang="en-US" sz="3500">
                <a:latin typeface="Calibri" charset="0"/>
              </a:rPr>
              <a:t>~ Past climates display numerous examples of thresholds and abrupt changes.</a:t>
            </a:r>
          </a:p>
          <a:p>
            <a:pPr eaLnBrk="1" hangingPunct="1">
              <a:lnSpc>
                <a:spcPct val="90000"/>
              </a:lnSpc>
              <a:spcAft>
                <a:spcPts val="1200"/>
              </a:spcAft>
            </a:pPr>
            <a:r>
              <a:rPr lang="en-US" sz="3500">
                <a:latin typeface="Calibri" charset="0"/>
              </a:rPr>
              <a:t>~ Validation against past proxy records requires geochemical tracers to be directly simulated.</a:t>
            </a:r>
          </a:p>
          <a:p>
            <a:pPr eaLnBrk="1" hangingPunct="1">
              <a:lnSpc>
                <a:spcPct val="90000"/>
              </a:lnSpc>
              <a:spcAft>
                <a:spcPts val="1200"/>
              </a:spcAft>
            </a:pPr>
            <a:r>
              <a:rPr lang="en-US" sz="3500">
                <a:latin typeface="Calibri" charset="0"/>
              </a:rPr>
              <a:t>~ An isotope-enabled CESM (iCESM) is a new tool for validation and development.</a:t>
            </a:r>
          </a:p>
        </p:txBody>
      </p:sp>
      <p:pic>
        <p:nvPicPr>
          <p:cNvPr id="1537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4617363"/>
            <a:ext cx="6219825" cy="706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2"/>
          <p:cNvPicPr>
            <a:picLocks noChangeAspect="1"/>
          </p:cNvPicPr>
          <p:nvPr/>
        </p:nvPicPr>
        <p:blipFill>
          <a:blip r:embed="rId4">
            <a:extLst>
              <a:ext uri="{28A0092B-C50C-407E-A947-70E740481C1C}">
                <a14:useLocalDpi xmlns:a14="http://schemas.microsoft.com/office/drawing/2010/main" val="0"/>
              </a:ext>
            </a:extLst>
          </a:blip>
          <a:srcRect l="3317" r="3079" b="27016"/>
          <a:stretch>
            <a:fillRect/>
          </a:stretch>
        </p:blipFill>
        <p:spPr bwMode="auto">
          <a:xfrm>
            <a:off x="176213" y="10282238"/>
            <a:ext cx="10674350" cy="708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36550" y="17600613"/>
            <a:ext cx="3732213" cy="830262"/>
          </a:xfrm>
          <a:prstGeom prst="rect">
            <a:avLst/>
          </a:prstGeom>
          <a:noFill/>
        </p:spPr>
        <p:txBody>
          <a:bodyPr wrap="none">
            <a:spAutoFit/>
          </a:bodyPr>
          <a:lstStyle/>
          <a:p>
            <a:pPr>
              <a:defRPr/>
            </a:pPr>
            <a:r>
              <a:rPr lang="en-US" sz="4800" b="1" dirty="0">
                <a:latin typeface="+mn-lt"/>
              </a:rPr>
              <a:t>Project Goals:</a:t>
            </a:r>
          </a:p>
        </p:txBody>
      </p:sp>
      <p:sp>
        <p:nvSpPr>
          <p:cNvPr id="15375" name="TextBox 4"/>
          <p:cNvSpPr txBox="1">
            <a:spLocks noChangeArrowheads="1"/>
          </p:cNvSpPr>
          <p:nvPr/>
        </p:nvSpPr>
        <p:spPr bwMode="auto">
          <a:xfrm>
            <a:off x="439738" y="22825075"/>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endParaRPr lang="en-US" sz="4400">
              <a:latin typeface="Calibri" charset="0"/>
            </a:endParaRPr>
          </a:p>
        </p:txBody>
      </p:sp>
      <p:sp>
        <p:nvSpPr>
          <p:cNvPr id="15376" name="Rectangle 5"/>
          <p:cNvSpPr>
            <a:spLocks noChangeArrowheads="1"/>
          </p:cNvSpPr>
          <p:nvPr/>
        </p:nvSpPr>
        <p:spPr bwMode="auto">
          <a:xfrm>
            <a:off x="439738" y="18473738"/>
            <a:ext cx="1064577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spcAft>
                <a:spcPts val="1200"/>
              </a:spcAft>
            </a:pPr>
            <a:r>
              <a:rPr lang="en-US" sz="3500">
                <a:latin typeface="Calibri" charset="0"/>
              </a:rPr>
              <a:t>~ To enhance the CESM with the capability of simulating key isotopes and geotracers, notably δ</a:t>
            </a:r>
            <a:r>
              <a:rPr lang="en-US" sz="3500" baseline="30000">
                <a:latin typeface="Calibri" charset="0"/>
              </a:rPr>
              <a:t>18</a:t>
            </a:r>
            <a:r>
              <a:rPr lang="en-US" sz="3500">
                <a:latin typeface="Calibri" charset="0"/>
              </a:rPr>
              <a:t>O, δD, Pa/Th, δ</a:t>
            </a:r>
            <a:r>
              <a:rPr lang="en-US" sz="3500" baseline="30000">
                <a:latin typeface="Calibri" charset="0"/>
              </a:rPr>
              <a:t>14</a:t>
            </a:r>
            <a:r>
              <a:rPr lang="en-US" sz="3500">
                <a:latin typeface="Calibri" charset="0"/>
              </a:rPr>
              <a:t>C, and δ</a:t>
            </a:r>
            <a:r>
              <a:rPr lang="en-US" sz="3500" baseline="30000">
                <a:latin typeface="Calibri" charset="0"/>
              </a:rPr>
              <a:t>13</a:t>
            </a:r>
            <a:r>
              <a:rPr lang="en-US" sz="3500">
                <a:latin typeface="Calibri" charset="0"/>
              </a:rPr>
              <a:t>C.</a:t>
            </a:r>
          </a:p>
          <a:p>
            <a:pPr>
              <a:lnSpc>
                <a:spcPct val="90000"/>
              </a:lnSpc>
              <a:spcAft>
                <a:spcPts val="1200"/>
              </a:spcAft>
            </a:pPr>
            <a:r>
              <a:rPr lang="en-US" sz="3500">
                <a:latin typeface="Calibri" charset="0"/>
              </a:rPr>
              <a:t>~ To perform transient simulations to test the iCESM directly against proxy records of the last 21,000 years, especially on major abrupt events and onset/collapse of monsoon-ecosystem systems.  </a:t>
            </a:r>
          </a:p>
          <a:p>
            <a:pPr>
              <a:lnSpc>
                <a:spcPct val="90000"/>
              </a:lnSpc>
              <a:spcAft>
                <a:spcPts val="1200"/>
              </a:spcAft>
            </a:pPr>
            <a:r>
              <a:rPr lang="en-US" sz="3500">
                <a:latin typeface="Calibri" charset="0"/>
              </a:rPr>
              <a:t>~ To understand the mechanisms for the abrupt changes in the CESM.</a:t>
            </a:r>
          </a:p>
        </p:txBody>
      </p:sp>
      <p:cxnSp>
        <p:nvCxnSpPr>
          <p:cNvPr id="8" name="Straight Connector 7"/>
          <p:cNvCxnSpPr>
            <a:cxnSpLocks noChangeShapeType="1"/>
          </p:cNvCxnSpPr>
          <p:nvPr/>
        </p:nvCxnSpPr>
        <p:spPr bwMode="auto">
          <a:xfrm>
            <a:off x="136525" y="23466425"/>
            <a:ext cx="10761663" cy="0"/>
          </a:xfrm>
          <a:prstGeom prst="line">
            <a:avLst/>
          </a:prstGeom>
          <a:noFill/>
          <a:ln w="111125">
            <a:solidFill>
              <a:schemeClr val="tx1"/>
            </a:solidFill>
            <a:round/>
            <a:headEnd/>
            <a:tailEnd/>
          </a:ln>
          <a:effectLst>
            <a:outerShdw blurRad="40000" dist="20000" dir="5400000" rotWithShape="0">
              <a:srgbClr val="000000">
                <a:alpha val="37999"/>
              </a:srgbClr>
            </a:outerShdw>
          </a:effectLst>
          <a:extLst/>
        </p:spPr>
      </p:cxnSp>
      <p:pic>
        <p:nvPicPr>
          <p:cNvPr id="15378" name="Picture 19" descr="XY_d18O_model_GISS_yrFV2_gx1_290-298 1.pdf"/>
          <p:cNvPicPr>
            <a:picLocks noChangeAspect="1"/>
          </p:cNvPicPr>
          <p:nvPr/>
        </p:nvPicPr>
        <p:blipFill>
          <a:blip r:embed="rId5">
            <a:extLst>
              <a:ext uri="{28A0092B-C50C-407E-A947-70E740481C1C}">
                <a14:useLocalDpi xmlns:a14="http://schemas.microsoft.com/office/drawing/2010/main" val="0"/>
              </a:ext>
            </a:extLst>
          </a:blip>
          <a:srcRect t="32568" b="32631"/>
          <a:stretch>
            <a:fillRect/>
          </a:stretch>
        </p:blipFill>
        <p:spPr bwMode="auto">
          <a:xfrm>
            <a:off x="21615400" y="13122275"/>
            <a:ext cx="11412538"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9" name="Group 4"/>
          <p:cNvGrpSpPr>
            <a:grpSpLocks/>
          </p:cNvGrpSpPr>
          <p:nvPr/>
        </p:nvGrpSpPr>
        <p:grpSpPr bwMode="auto">
          <a:xfrm>
            <a:off x="22180550" y="22694900"/>
            <a:ext cx="4837113" cy="5391150"/>
            <a:chOff x="22180550" y="22839363"/>
            <a:chExt cx="4629150" cy="5246687"/>
          </a:xfrm>
        </p:grpSpPr>
        <p:pic>
          <p:nvPicPr>
            <p:cNvPr id="15587" name="Picture 21" descr="ISOY_DatavB1850_FV2_g16yrs_240-249.pdf"/>
            <p:cNvPicPr>
              <a:picLocks noChangeAspect="1"/>
            </p:cNvPicPr>
            <p:nvPr/>
          </p:nvPicPr>
          <p:blipFill>
            <a:blip r:embed="rId6">
              <a:extLst>
                <a:ext uri="{28A0092B-C50C-407E-A947-70E740481C1C}">
                  <a14:useLocalDpi xmlns:a14="http://schemas.microsoft.com/office/drawing/2010/main" val="0"/>
                </a:ext>
              </a:extLst>
            </a:blip>
            <a:srcRect l="23895" t="17242" r="25021" b="37305"/>
            <a:stretch>
              <a:fillRect/>
            </a:stretch>
          </p:blipFill>
          <p:spPr bwMode="auto">
            <a:xfrm>
              <a:off x="22180550" y="22839363"/>
              <a:ext cx="4629150"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88" name="TextBox 22"/>
            <p:cNvSpPr txBox="1">
              <a:spLocks noChangeArrowheads="1"/>
            </p:cNvSpPr>
            <p:nvPr/>
          </p:nvSpPr>
          <p:spPr bwMode="auto">
            <a:xfrm>
              <a:off x="22956331" y="23289105"/>
              <a:ext cx="1231908" cy="56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1800"/>
                <a:t>δ</a:t>
              </a:r>
              <a:r>
                <a:rPr lang="en-US" sz="1800" baseline="30000"/>
                <a:t>18</a:t>
              </a:r>
              <a:r>
                <a:rPr lang="en-US" sz="1800"/>
                <a:t>Op</a:t>
              </a:r>
            </a:p>
          </p:txBody>
        </p:sp>
        <p:sp>
          <p:nvSpPr>
            <p:cNvPr id="15589" name="TextBox 23"/>
            <p:cNvSpPr txBox="1">
              <a:spLocks noChangeArrowheads="1"/>
            </p:cNvSpPr>
            <p:nvPr/>
          </p:nvSpPr>
          <p:spPr bwMode="auto">
            <a:xfrm>
              <a:off x="22956331" y="25739082"/>
              <a:ext cx="608234" cy="36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1800"/>
                <a:t>δDp</a:t>
              </a:r>
            </a:p>
          </p:txBody>
        </p:sp>
      </p:grpSp>
      <p:grpSp>
        <p:nvGrpSpPr>
          <p:cNvPr id="15380" name="Group 25"/>
          <p:cNvGrpSpPr>
            <a:grpSpLocks/>
          </p:cNvGrpSpPr>
          <p:nvPr/>
        </p:nvGrpSpPr>
        <p:grpSpPr bwMode="auto">
          <a:xfrm>
            <a:off x="21615400" y="16860838"/>
            <a:ext cx="11022013" cy="3154362"/>
            <a:chOff x="299400" y="1019692"/>
            <a:chExt cx="5480943" cy="2130675"/>
          </a:xfrm>
        </p:grpSpPr>
        <p:pic>
          <p:nvPicPr>
            <p:cNvPr id="15585" name="Picture 29" descr="YZ_d18O_model_Giss_FV2_gx1_290-298 1.pdf"/>
            <p:cNvPicPr>
              <a:picLocks noChangeAspect="1"/>
            </p:cNvPicPr>
            <p:nvPr/>
          </p:nvPicPr>
          <p:blipFill>
            <a:blip r:embed="rId7">
              <a:extLst>
                <a:ext uri="{28A0092B-C50C-407E-A947-70E740481C1C}">
                  <a14:useLocalDpi xmlns:a14="http://schemas.microsoft.com/office/drawing/2010/main" val="0"/>
                </a:ext>
              </a:extLst>
            </a:blip>
            <a:srcRect t="31612" b="40201"/>
            <a:stretch>
              <a:fillRect/>
            </a:stretch>
          </p:blipFill>
          <p:spPr bwMode="auto">
            <a:xfrm>
              <a:off x="299400" y="1062024"/>
              <a:ext cx="5480943" cy="2088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86" name="TextBox 27"/>
            <p:cNvSpPr txBox="1">
              <a:spLocks noChangeArrowheads="1"/>
            </p:cNvSpPr>
            <p:nvPr/>
          </p:nvSpPr>
          <p:spPr bwMode="auto">
            <a:xfrm>
              <a:off x="809257" y="1019692"/>
              <a:ext cx="9544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1800"/>
                <a:t>Atlantic</a:t>
              </a:r>
            </a:p>
          </p:txBody>
        </p:sp>
      </p:grpSp>
      <p:graphicFrame>
        <p:nvGraphicFramePr>
          <p:cNvPr id="3" name="Table 2"/>
          <p:cNvGraphicFramePr>
            <a:graphicFrameLocks noGrp="1"/>
          </p:cNvGraphicFramePr>
          <p:nvPr/>
        </p:nvGraphicFramePr>
        <p:xfrm>
          <a:off x="11215688" y="6929438"/>
          <a:ext cx="10464800" cy="12360281"/>
        </p:xfrm>
        <a:graphic>
          <a:graphicData uri="http://schemas.openxmlformats.org/drawingml/2006/table">
            <a:tbl>
              <a:tblPr/>
              <a:tblGrid>
                <a:gridCol w="6472237"/>
                <a:gridCol w="1411288"/>
                <a:gridCol w="950912"/>
                <a:gridCol w="1630363"/>
              </a:tblGrid>
              <a:tr h="728662">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chemeClr val="tx1"/>
                          </a:solidFill>
                          <a:effectLst/>
                          <a:latin typeface="Calibri" charset="0"/>
                          <a:ea typeface="ＭＳ Ｐゴシック" charset="-128"/>
                          <a:cs typeface="ＭＳ Ｐゴシック" charset="-128"/>
                        </a:rPr>
                        <a:t>Experiment</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chemeClr val="tx1"/>
                          </a:solidFill>
                          <a:effectLst/>
                          <a:latin typeface="Calibri" charset="0"/>
                          <a:ea typeface="ＭＳ Ｐゴシック" charset="-128"/>
                          <a:cs typeface="ＭＳ Ｐゴシック" charset="-128"/>
                        </a:rPr>
                        <a:t>Grid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chemeClr val="tx1"/>
                          </a:solidFill>
                          <a:effectLst/>
                          <a:latin typeface="Calibri" charset="0"/>
                          <a:ea typeface="ＭＳ Ｐゴシック" charset="-128"/>
                          <a:cs typeface="ＭＳ Ｐゴシック" charset="-128"/>
                        </a:rPr>
                        <a:t># yrs</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chemeClr val="tx1"/>
                          </a:solidFill>
                          <a:effectLst/>
                          <a:latin typeface="Calibri" charset="0"/>
                          <a:ea typeface="ＭＳ Ｐゴシック" charset="-128"/>
                          <a:cs typeface="ＭＳ Ｐゴシック" charset="-128"/>
                        </a:rPr>
                        <a:t>Status</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gridSpan="4">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chemeClr val="tx1"/>
                          </a:solidFill>
                          <a:effectLst/>
                          <a:latin typeface="Calibri" charset="0"/>
                          <a:ea typeface="ＭＳ Ｐゴシック" charset="-128"/>
                          <a:cs typeface="ＭＳ Ｐゴシック" charset="-128"/>
                        </a:rPr>
                        <a:t>Water Isotopes</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1850 iCAM5 (SST &amp; ice)</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Calibri" charset="0"/>
                          <a:ea typeface="ＭＳ Ｐゴシック" charset="-128"/>
                          <a:cs typeface="ＭＳ Ｐゴシック" charset="-128"/>
                        </a:rPr>
                        <a:t>FV45</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30</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Complete</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1850 iCAM5 (SST &amp; ice)</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FV2</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30</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Complete</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1990 iPOP2 (CORE2 &amp; GNIP)</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o</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 grid</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500</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Complete</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1850 iCAM5+iPOP2 Coupled</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FV2_gx1</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360</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Complete</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1850 iCAM5+iPOP2 Coupled</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FV45_gx3</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397</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Complete</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1990 iCAM5+iCLM4</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FV45</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30</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In Progress</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1850 iCAM5+iCLM4+iRTM</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FV2_gx1</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30</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Planned</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22324">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AMIP iCAM5+iCLM4 resolution sensitivity studies</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charset="0"/>
                          <a:ea typeface="ＭＳ Ｐゴシック" charset="-128"/>
                          <a:cs typeface="ＭＳ Ｐゴシック" charset="-128"/>
                        </a:rPr>
                        <a:t>FV2, FV1, FV.5, FV.25</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4x50</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Planned</a:t>
                      </a:r>
                    </a:p>
                  </a:txBody>
                  <a:tcPr marT="44852" marB="4485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000">
                <a:tc gridSpan="4">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dirty="0">
                          <a:ln>
                            <a:noFill/>
                          </a:ln>
                          <a:solidFill>
                            <a:schemeClr val="tx1"/>
                          </a:solidFill>
                          <a:effectLst/>
                          <a:latin typeface="Calibri" charset="0"/>
                          <a:ea typeface="ＭＳ Ｐゴシック" charset="-128"/>
                          <a:cs typeface="ＭＳ Ｐゴシック" charset="-128"/>
                        </a:rPr>
                        <a:t>Carbon Isotopes</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1765 abiotic </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14</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C iPOP2 spin-up</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o</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 grid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6000</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Complete</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charset="0"/>
                          <a:ea typeface="ＭＳ Ｐゴシック" charset="-128"/>
                          <a:cs typeface="ＭＳ Ｐゴシック" charset="-128"/>
                        </a:rPr>
                        <a:t>1765-1950 abiotic </a:t>
                      </a:r>
                      <a:r>
                        <a:rPr kumimoji="0" lang="en-US" sz="2400" b="0" i="0" u="none" strike="noStrike" cap="none" normalizeH="0" baseline="30000" dirty="0">
                          <a:ln>
                            <a:noFill/>
                          </a:ln>
                          <a:solidFill>
                            <a:schemeClr val="tx1"/>
                          </a:solidFill>
                          <a:effectLst/>
                          <a:latin typeface="Calibri" charset="0"/>
                          <a:ea typeface="ＭＳ Ｐゴシック" charset="-128"/>
                          <a:cs typeface="ＭＳ Ｐゴシック" charset="-128"/>
                        </a:rPr>
                        <a:t>14</a:t>
                      </a:r>
                      <a:r>
                        <a:rPr kumimoji="0" lang="en-US" sz="2400" b="0" i="0" u="none" strike="noStrike" cap="none" normalizeH="0" baseline="0" dirty="0">
                          <a:ln>
                            <a:noFill/>
                          </a:ln>
                          <a:solidFill>
                            <a:schemeClr val="tx1"/>
                          </a:solidFill>
                          <a:effectLst/>
                          <a:latin typeface="Calibri" charset="0"/>
                          <a:ea typeface="ＭＳ Ｐゴシック" charset="-128"/>
                          <a:cs typeface="ＭＳ Ｐゴシック" charset="-128"/>
                        </a:rPr>
                        <a:t>C iPOP2</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o</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 grid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185</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Complete</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1950-2007 abiotic </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14</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C iPOP2 bomb-spike sensitiv.</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o</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 grid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4x60</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Complete</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1765 Biotic </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13</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C and </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14</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C iPOP2 spin-up in cesm1.0.5</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o</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 grid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2400</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Complete</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1765-2007 Biotic </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13</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C and </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14</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C iPOP2 in cesm1.0.5</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o</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 grid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242</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Complete</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1765 Biotic </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13</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C and </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14</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C iPOP2 spin-up in cesm1.2.1</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o</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 grid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2100</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In progress</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1765-2007 Biotic </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13</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C and </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14</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C iPOP2 in cesm1.2.1</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o</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 grid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242</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Planned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Hosing experiments with C-isotopes</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3</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o</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 grid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500</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In progress</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613">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Last Millennium transient with abiotic </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14</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C</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FV2_gx1</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1000</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Planned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150">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LGM snapshot with biotic &amp; abiotic C-isotopes</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a:t>
                      </a:r>
                      <a:r>
                        <a:rPr kumimoji="0" lang="en-US" sz="2400" b="0" i="0" u="none" strike="noStrike" cap="none" normalizeH="0" baseline="30000">
                          <a:ln>
                            <a:noFill/>
                          </a:ln>
                          <a:solidFill>
                            <a:schemeClr val="tx1"/>
                          </a:solidFill>
                          <a:effectLst/>
                          <a:latin typeface="Calibri" charset="0"/>
                          <a:ea typeface="ＭＳ Ｐゴシック" charset="-128"/>
                          <a:cs typeface="ＭＳ Ｐゴシック" charset="-128"/>
                        </a:rPr>
                        <a:t>o</a:t>
                      </a: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 grid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1000</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Planned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5150">
                <a:tc gridSpan="4">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700" b="1" i="0" u="none" strike="noStrike" cap="none" normalizeH="0" baseline="0">
                          <a:ln>
                            <a:noFill/>
                          </a:ln>
                          <a:solidFill>
                            <a:schemeClr val="tx1"/>
                          </a:solidFill>
                          <a:effectLst/>
                          <a:latin typeface="Calibri" charset="0"/>
                          <a:ea typeface="ＭＳ Ｐゴシック" charset="-128"/>
                          <a:cs typeface="ＭＳ Ｐゴシック" charset="-128"/>
                        </a:rPr>
                        <a:t>All isotopes</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565150">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LGM spin-up simulation with isotopes</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FV2_gx1</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1000</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a:ln>
                            <a:noFill/>
                          </a:ln>
                          <a:solidFill>
                            <a:schemeClr val="tx1"/>
                          </a:solidFill>
                          <a:effectLst/>
                          <a:latin typeface="Calibri" charset="0"/>
                          <a:ea typeface="ＭＳ Ｐゴシック" charset="-128"/>
                          <a:cs typeface="ＭＳ Ｐゴシック" charset="-128"/>
                        </a:rPr>
                        <a:t>Planned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8037">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iTRACE simulation (24 ky to 11ky)</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FV2_gx1</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506663"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Calibri" charset="0"/>
                          <a:ea typeface="ＭＳ Ｐゴシック" charset="-128"/>
                          <a:cs typeface="ＭＳ Ｐゴシック" charset="-128"/>
                        </a:rPr>
                        <a:t>13000</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506663"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a:ln>
                            <a:noFill/>
                          </a:ln>
                          <a:solidFill>
                            <a:schemeClr val="tx1"/>
                          </a:solidFill>
                          <a:effectLst/>
                          <a:latin typeface="Calibri" charset="0"/>
                          <a:ea typeface="ＭＳ Ｐゴシック" charset="-128"/>
                          <a:cs typeface="ＭＳ Ｐゴシック" charset="-128"/>
                        </a:rPr>
                        <a:t>Planned</a:t>
                      </a:r>
                    </a:p>
                  </a:txBody>
                  <a:tcPr marT="44852" marB="4485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508" name="TextBox 7"/>
          <p:cNvSpPr txBox="1">
            <a:spLocks noChangeArrowheads="1"/>
          </p:cNvSpPr>
          <p:nvPr/>
        </p:nvSpPr>
        <p:spPr bwMode="auto">
          <a:xfrm>
            <a:off x="32958088" y="5756275"/>
            <a:ext cx="109331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600">
                <a:latin typeface="Calibri" charset="0"/>
              </a:rPr>
              <a:t>Carbon Isotopes</a:t>
            </a:r>
          </a:p>
        </p:txBody>
      </p:sp>
      <p:sp>
        <p:nvSpPr>
          <p:cNvPr id="15509" name="TextBox 36"/>
          <p:cNvSpPr txBox="1">
            <a:spLocks noChangeArrowheads="1"/>
          </p:cNvSpPr>
          <p:nvPr/>
        </p:nvSpPr>
        <p:spPr bwMode="auto">
          <a:xfrm>
            <a:off x="33059688" y="8377238"/>
            <a:ext cx="10764837"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324100" eaLnBrk="0" hangingPunct="0">
              <a:defRPr sz="9900">
                <a:solidFill>
                  <a:schemeClr val="tx1"/>
                </a:solidFill>
                <a:latin typeface="Arial" charset="0"/>
                <a:ea typeface="ＭＳ Ｐゴシック" charset="0"/>
                <a:cs typeface="ＭＳ Ｐゴシック" charset="0"/>
              </a:defRPr>
            </a:lvl1pPr>
            <a:lvl2pPr marL="742950" indent="-285750" defTabSz="2324100" eaLnBrk="0" hangingPunct="0">
              <a:defRPr sz="9900">
                <a:solidFill>
                  <a:schemeClr val="tx1"/>
                </a:solidFill>
                <a:latin typeface="Arial" charset="0"/>
                <a:ea typeface="ＭＳ Ｐゴシック" charset="0"/>
              </a:defRPr>
            </a:lvl2pPr>
            <a:lvl3pPr marL="1143000" indent="-228600" defTabSz="2324100" eaLnBrk="0" hangingPunct="0">
              <a:defRPr sz="9900">
                <a:solidFill>
                  <a:schemeClr val="tx1"/>
                </a:solidFill>
                <a:latin typeface="Arial" charset="0"/>
                <a:ea typeface="ＭＳ Ｐゴシック" charset="0"/>
              </a:defRPr>
            </a:lvl3pPr>
            <a:lvl4pPr marL="1600200" indent="-228600" defTabSz="2324100" eaLnBrk="0" hangingPunct="0">
              <a:defRPr sz="9900">
                <a:solidFill>
                  <a:schemeClr val="tx1"/>
                </a:solidFill>
                <a:latin typeface="Arial" charset="0"/>
                <a:ea typeface="ＭＳ Ｐゴシック" charset="0"/>
              </a:defRPr>
            </a:lvl4pPr>
            <a:lvl5pPr marL="2057400" indent="-228600" defTabSz="2324100" eaLnBrk="0" hangingPunct="0">
              <a:defRPr sz="9900">
                <a:solidFill>
                  <a:schemeClr val="tx1"/>
                </a:solidFill>
                <a:latin typeface="Arial" charset="0"/>
                <a:ea typeface="ＭＳ Ｐゴシック" charset="0"/>
              </a:defRPr>
            </a:lvl5pPr>
            <a:lvl6pPr marL="2514600" indent="-228600" defTabSz="2324100"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324100"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324100"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324100"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3500">
                <a:latin typeface="Calibri" charset="0"/>
              </a:rPr>
              <a:t>Two kinds of carbon isotopes have been added to the ocean model (POP2) of the CESM (Jahn et al., 2014):</a:t>
            </a:r>
          </a:p>
          <a:p>
            <a:pPr eaLnBrk="1" hangingPunct="1">
              <a:buFont typeface="Arial" charset="0"/>
              <a:buChar char="•"/>
            </a:pPr>
            <a:r>
              <a:rPr lang="en-US" sz="3500" b="1">
                <a:latin typeface="Calibri" charset="0"/>
              </a:rPr>
              <a:t>Abiotic radiocarbon (</a:t>
            </a:r>
            <a:r>
              <a:rPr lang="en-US" sz="3500" b="1" baseline="30000">
                <a:latin typeface="Calibri" charset="0"/>
              </a:rPr>
              <a:t>14</a:t>
            </a:r>
            <a:r>
              <a:rPr lang="en-US" sz="3500" b="1">
                <a:latin typeface="Calibri" charset="0"/>
              </a:rPr>
              <a:t>C</a:t>
            </a:r>
            <a:r>
              <a:rPr lang="en-US" sz="3500">
                <a:latin typeface="Calibri" charset="0"/>
              </a:rPr>
              <a:t>)</a:t>
            </a:r>
          </a:p>
          <a:p>
            <a:pPr eaLnBrk="1" hangingPunct="1">
              <a:buFont typeface="Arial" charset="0"/>
              <a:buChar char="•"/>
            </a:pPr>
            <a:r>
              <a:rPr lang="en-US" sz="3500" b="1">
                <a:latin typeface="Calibri" charset="0"/>
              </a:rPr>
              <a:t>Biotic </a:t>
            </a:r>
            <a:r>
              <a:rPr lang="en-US" sz="3500" b="1" baseline="30000">
                <a:latin typeface="Calibri" charset="0"/>
              </a:rPr>
              <a:t>13</a:t>
            </a:r>
            <a:r>
              <a:rPr lang="en-US" sz="3500" b="1">
                <a:latin typeface="Calibri" charset="0"/>
              </a:rPr>
              <a:t>C and </a:t>
            </a:r>
            <a:r>
              <a:rPr lang="en-US" sz="3500" b="1" baseline="30000">
                <a:latin typeface="Calibri" charset="0"/>
              </a:rPr>
              <a:t>14</a:t>
            </a:r>
            <a:r>
              <a:rPr lang="en-US" sz="3500" b="1">
                <a:latin typeface="Calibri" charset="0"/>
              </a:rPr>
              <a:t>C</a:t>
            </a:r>
          </a:p>
          <a:p>
            <a:pPr eaLnBrk="1" hangingPunct="1"/>
            <a:r>
              <a:rPr lang="en-US" sz="3500">
                <a:latin typeface="Calibri" charset="0"/>
              </a:rPr>
              <a:t>The biotic implementation calculates the fractionation during gas exchange and photosynthesis, using the ocean ecosystem model. The abiotic implementation does not require the ocean ecosystem model, making it much cheaper to run. </a:t>
            </a:r>
          </a:p>
          <a:p>
            <a:pPr eaLnBrk="1" hangingPunct="1"/>
            <a:endParaRPr lang="en-US" sz="3500">
              <a:latin typeface="Calibri" charset="0"/>
            </a:endParaRPr>
          </a:p>
        </p:txBody>
      </p:sp>
      <p:grpSp>
        <p:nvGrpSpPr>
          <p:cNvPr id="15510" name="Group 37"/>
          <p:cNvGrpSpPr>
            <a:grpSpLocks/>
          </p:cNvGrpSpPr>
          <p:nvPr/>
        </p:nvGrpSpPr>
        <p:grpSpPr bwMode="auto">
          <a:xfrm>
            <a:off x="32986663" y="13338175"/>
            <a:ext cx="11255375" cy="5962650"/>
            <a:chOff x="32981114" y="24378319"/>
            <a:chExt cx="11256043" cy="5964237"/>
          </a:xfrm>
        </p:grpSpPr>
        <p:sp>
          <p:nvSpPr>
            <p:cNvPr id="15575" name="TextBox 521"/>
            <p:cNvSpPr txBox="1">
              <a:spLocks noChangeArrowheads="1"/>
            </p:cNvSpPr>
            <p:nvPr/>
          </p:nvSpPr>
          <p:spPr bwMode="auto">
            <a:xfrm>
              <a:off x="33111770" y="27557369"/>
              <a:ext cx="11125387" cy="278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3500">
                  <a:latin typeface="Calibri" charset="0"/>
                </a:rPr>
                <a:t>Shown are radiocarbon ages (see below for the equation) from the model and from the GLODAP data set (Key et al., 2004).</a:t>
              </a:r>
            </a:p>
            <a:p>
              <a:pPr algn="ctr" eaLnBrk="1" hangingPunct="1"/>
              <a:r>
                <a:rPr lang="en-US" sz="3500" baseline="30000">
                  <a:latin typeface="Calibri" charset="0"/>
                </a:rPr>
                <a:t>14</a:t>
              </a:r>
              <a:r>
                <a:rPr lang="en-US" sz="3500">
                  <a:latin typeface="Calibri" charset="0"/>
                </a:rPr>
                <a:t>C age =(-1) * 8033 years * log(1 + Δ</a:t>
              </a:r>
              <a:r>
                <a:rPr lang="en-US" sz="3500" baseline="30000">
                  <a:latin typeface="Calibri" charset="0"/>
                </a:rPr>
                <a:t>14</a:t>
              </a:r>
              <a:r>
                <a:rPr lang="en-US" sz="3500">
                  <a:latin typeface="Calibri" charset="0"/>
                </a:rPr>
                <a:t>C /1000)</a:t>
              </a:r>
            </a:p>
            <a:p>
              <a:pPr eaLnBrk="1" hangingPunct="1"/>
              <a:endParaRPr lang="en-US" sz="3500">
                <a:latin typeface="Calibri" charset="0"/>
              </a:endParaRPr>
            </a:p>
          </p:txBody>
        </p:sp>
        <p:grpSp>
          <p:nvGrpSpPr>
            <p:cNvPr id="15576" name="Group 68"/>
            <p:cNvGrpSpPr>
              <a:grpSpLocks/>
            </p:cNvGrpSpPr>
            <p:nvPr/>
          </p:nvGrpSpPr>
          <p:grpSpPr bwMode="auto">
            <a:xfrm>
              <a:off x="33009692" y="25015066"/>
              <a:ext cx="5281671" cy="2709528"/>
              <a:chOff x="37581630" y="20440468"/>
              <a:chExt cx="5281671" cy="2709528"/>
            </a:xfrm>
          </p:grpSpPr>
          <p:pic>
            <p:nvPicPr>
              <p:cNvPr id="15582" name="Picture 530" descr="Meriodional_section_C14_age_abio_GLODAP.pdf"/>
              <p:cNvPicPr>
                <a:picLocks noChangeAspect="1"/>
              </p:cNvPicPr>
              <p:nvPr/>
            </p:nvPicPr>
            <p:blipFill>
              <a:blip r:embed="rId8">
                <a:extLst>
                  <a:ext uri="{28A0092B-C50C-407E-A947-70E740481C1C}">
                    <a14:useLocalDpi xmlns:a14="http://schemas.microsoft.com/office/drawing/2010/main" val="0"/>
                  </a:ext>
                </a:extLst>
              </a:blip>
              <a:srcRect l="36366" t="4617" r="24112" b="2547"/>
              <a:stretch>
                <a:fillRect/>
              </a:stretch>
            </p:blipFill>
            <p:spPr bwMode="auto">
              <a:xfrm rot="-5400000">
                <a:off x="39353786" y="19035311"/>
                <a:ext cx="1737360" cy="528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83" name="TextBox 529"/>
              <p:cNvSpPr txBox="1">
                <a:spLocks noChangeArrowheads="1"/>
              </p:cNvSpPr>
              <p:nvPr/>
            </p:nvSpPr>
            <p:spPr bwMode="auto">
              <a:xfrm>
                <a:off x="38254969" y="20440468"/>
                <a:ext cx="445100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2500"/>
                  <a:t>Atlantic section along 30.5 W</a:t>
                </a:r>
              </a:p>
            </p:txBody>
          </p:sp>
          <p:pic>
            <p:nvPicPr>
              <p:cNvPr id="15584" name="Picture 80" descr="Meriodional_section_C14_age_abio_GLODAP.pdf"/>
              <p:cNvPicPr>
                <a:picLocks noChangeAspect="1"/>
              </p:cNvPicPr>
              <p:nvPr/>
            </p:nvPicPr>
            <p:blipFill>
              <a:blip r:embed="rId8">
                <a:extLst>
                  <a:ext uri="{28A0092B-C50C-407E-A947-70E740481C1C}">
                    <a14:useLocalDpi xmlns:a14="http://schemas.microsoft.com/office/drawing/2010/main" val="0"/>
                  </a:ext>
                </a:extLst>
              </a:blip>
              <a:srcRect l="18396" t="14848" r="68225" b="16145"/>
              <a:stretch>
                <a:fillRect/>
              </a:stretch>
            </p:blipFill>
            <p:spPr bwMode="auto">
              <a:xfrm rot="-5400000">
                <a:off x="40347074" y="20769924"/>
                <a:ext cx="620186" cy="413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577" name="Group 69"/>
            <p:cNvGrpSpPr>
              <a:grpSpLocks/>
            </p:cNvGrpSpPr>
            <p:nvPr/>
          </p:nvGrpSpPr>
          <p:grpSpPr bwMode="auto">
            <a:xfrm>
              <a:off x="38451916" y="25061233"/>
              <a:ext cx="5157216" cy="2629588"/>
              <a:chOff x="37711134" y="23262191"/>
              <a:chExt cx="5157216" cy="2629588"/>
            </a:xfrm>
          </p:grpSpPr>
          <p:pic>
            <p:nvPicPr>
              <p:cNvPr id="15579" name="Picture 79" descr="Meriodional_section_C14_age_abio_GLODAP.pdf"/>
              <p:cNvPicPr>
                <a:picLocks noChangeAspect="1"/>
              </p:cNvPicPr>
              <p:nvPr/>
            </p:nvPicPr>
            <p:blipFill>
              <a:blip r:embed="rId9">
                <a:extLst>
                  <a:ext uri="{28A0092B-C50C-407E-A947-70E740481C1C}">
                    <a14:useLocalDpi xmlns:a14="http://schemas.microsoft.com/office/drawing/2010/main" val="0"/>
                  </a:ext>
                </a:extLst>
              </a:blip>
              <a:srcRect l="19089" t="16730" r="67319" b="17755"/>
              <a:stretch>
                <a:fillRect/>
              </a:stretch>
            </p:blipFill>
            <p:spPr bwMode="auto">
              <a:xfrm rot="-5400000">
                <a:off x="40158945" y="23614497"/>
                <a:ext cx="629322" cy="3925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80" name="Picture 532" descr="Meriodional_section_C14_age_abio_GLODAP.pdf"/>
              <p:cNvPicPr>
                <a:picLocks noChangeAspect="1"/>
              </p:cNvPicPr>
              <p:nvPr/>
            </p:nvPicPr>
            <p:blipFill>
              <a:blip r:embed="rId9">
                <a:extLst>
                  <a:ext uri="{28A0092B-C50C-407E-A947-70E740481C1C}">
                    <a14:useLocalDpi xmlns:a14="http://schemas.microsoft.com/office/drawing/2010/main" val="0"/>
                  </a:ext>
                </a:extLst>
              </a:blip>
              <a:srcRect l="36073" t="5592" r="24124" b="3996"/>
              <a:stretch>
                <a:fillRect/>
              </a:stretch>
            </p:blipFill>
            <p:spPr bwMode="auto">
              <a:xfrm rot="-5400000">
                <a:off x="39412593" y="21872273"/>
                <a:ext cx="1754298" cy="515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81" name="TextBox 528"/>
              <p:cNvSpPr txBox="1">
                <a:spLocks noChangeArrowheads="1"/>
              </p:cNvSpPr>
              <p:nvPr/>
            </p:nvSpPr>
            <p:spPr bwMode="auto">
              <a:xfrm>
                <a:off x="38296270" y="23262191"/>
                <a:ext cx="4406210" cy="47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2500"/>
                  <a:t>Pacific section along 179.5 W</a:t>
                </a:r>
              </a:p>
            </p:txBody>
          </p:sp>
        </p:grpSp>
        <p:sp>
          <p:nvSpPr>
            <p:cNvPr id="42" name="TextBox 41"/>
            <p:cNvSpPr txBox="1"/>
            <p:nvPr/>
          </p:nvSpPr>
          <p:spPr>
            <a:xfrm>
              <a:off x="32981114" y="24378319"/>
              <a:ext cx="10770239" cy="784434"/>
            </a:xfrm>
            <a:prstGeom prst="rect">
              <a:avLst/>
            </a:prstGeom>
            <a:noFill/>
          </p:spPr>
          <p:txBody>
            <a:bodyPr>
              <a:spAutoFit/>
            </a:bodyPr>
            <a:lstStyle/>
            <a:p>
              <a:pPr algn="ctr">
                <a:defRPr/>
              </a:pPr>
              <a:r>
                <a:rPr lang="en-US" sz="4500" b="1" dirty="0">
                  <a:latin typeface="+mn-lt"/>
                  <a:ea typeface="ＭＳ Ｐゴシック" charset="-128"/>
                  <a:cs typeface="ＭＳ Ｐゴシック" charset="-128"/>
                </a:rPr>
                <a:t>Simulated abiotic </a:t>
              </a:r>
              <a:r>
                <a:rPr lang="en-US" sz="4500" b="1" baseline="30000" dirty="0">
                  <a:latin typeface="+mn-lt"/>
                  <a:ea typeface="ＭＳ Ｐゴシック" charset="-128"/>
                  <a:cs typeface="ＭＳ Ｐゴシック" charset="-128"/>
                </a:rPr>
                <a:t>14</a:t>
              </a:r>
              <a:r>
                <a:rPr lang="en-US" sz="4500" b="1" dirty="0">
                  <a:latin typeface="+mn-lt"/>
                  <a:ea typeface="ＭＳ Ｐゴシック" charset="-128"/>
                  <a:cs typeface="ＭＳ Ｐゴシック" charset="-128"/>
                </a:rPr>
                <a:t>C ages</a:t>
              </a:r>
            </a:p>
          </p:txBody>
        </p:sp>
      </p:grpSp>
      <p:grpSp>
        <p:nvGrpSpPr>
          <p:cNvPr id="15511" name="Group 48"/>
          <p:cNvGrpSpPr>
            <a:grpSpLocks/>
          </p:cNvGrpSpPr>
          <p:nvPr/>
        </p:nvGrpSpPr>
        <p:grpSpPr bwMode="auto">
          <a:xfrm>
            <a:off x="33027938" y="18678525"/>
            <a:ext cx="10798175" cy="8961438"/>
            <a:chOff x="33017858" y="14006129"/>
            <a:chExt cx="10797982" cy="8961567"/>
          </a:xfrm>
        </p:grpSpPr>
        <p:sp>
          <p:nvSpPr>
            <p:cNvPr id="15568" name="TextBox 71"/>
            <p:cNvSpPr txBox="1">
              <a:spLocks noChangeArrowheads="1"/>
            </p:cNvSpPr>
            <p:nvPr/>
          </p:nvSpPr>
          <p:spPr bwMode="auto">
            <a:xfrm>
              <a:off x="33017858" y="14006129"/>
              <a:ext cx="10797982" cy="78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4500" b="1">
                  <a:latin typeface="Calibri" charset="0"/>
                </a:rPr>
                <a:t>Simulated</a:t>
              </a:r>
              <a:r>
                <a:rPr lang="en-US" sz="4500" b="1" baseline="30000">
                  <a:latin typeface="Calibri" charset="0"/>
                </a:rPr>
                <a:t> </a:t>
              </a:r>
              <a:r>
                <a:rPr lang="en-US" sz="4500">
                  <a:latin typeface="Calibri" charset="0"/>
                </a:rPr>
                <a:t>δ</a:t>
              </a:r>
              <a:r>
                <a:rPr lang="en-US" sz="4500" b="1" baseline="30000">
                  <a:latin typeface="Calibri" charset="0"/>
                </a:rPr>
                <a:t>13</a:t>
              </a:r>
              <a:r>
                <a:rPr lang="en-US" sz="4500" b="1">
                  <a:latin typeface="Calibri" charset="0"/>
                </a:rPr>
                <a:t>C</a:t>
              </a:r>
            </a:p>
          </p:txBody>
        </p:sp>
        <p:grpSp>
          <p:nvGrpSpPr>
            <p:cNvPr id="15569" name="Group 100"/>
            <p:cNvGrpSpPr>
              <a:grpSpLocks/>
            </p:cNvGrpSpPr>
            <p:nvPr/>
          </p:nvGrpSpPr>
          <p:grpSpPr bwMode="auto">
            <a:xfrm>
              <a:off x="35138549" y="17753898"/>
              <a:ext cx="6563799" cy="3695440"/>
              <a:chOff x="31089600" y="10191690"/>
              <a:chExt cx="6705926" cy="3695820"/>
            </a:xfrm>
          </p:grpSpPr>
          <p:sp>
            <p:nvSpPr>
              <p:cNvPr id="15571" name="TextBox 485"/>
              <p:cNvSpPr txBox="1">
                <a:spLocks noChangeArrowheads="1"/>
              </p:cNvSpPr>
              <p:nvPr/>
            </p:nvSpPr>
            <p:spPr bwMode="auto">
              <a:xfrm>
                <a:off x="31394726" y="13487400"/>
                <a:ext cx="1143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2000">
                    <a:latin typeface="Calibri" charset="0"/>
                  </a:rPr>
                  <a:t>δ13C</a:t>
                </a:r>
                <a:endParaRPr lang="en-US" sz="2000"/>
              </a:p>
            </p:txBody>
          </p:sp>
          <p:sp>
            <p:nvSpPr>
              <p:cNvPr id="15572" name="TextBox 486"/>
              <p:cNvSpPr txBox="1">
                <a:spLocks noChangeArrowheads="1"/>
              </p:cNvSpPr>
              <p:nvPr/>
            </p:nvSpPr>
            <p:spPr bwMode="auto">
              <a:xfrm>
                <a:off x="36652200" y="13487400"/>
                <a:ext cx="1143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2000">
                    <a:latin typeface="Calibri" charset="0"/>
                  </a:rPr>
                  <a:t>δ13C</a:t>
                </a:r>
                <a:endParaRPr lang="en-US" sz="2000"/>
              </a:p>
            </p:txBody>
          </p:sp>
          <p:sp>
            <p:nvSpPr>
              <p:cNvPr id="15573" name="TextBox 487"/>
              <p:cNvSpPr txBox="1">
                <a:spLocks noChangeArrowheads="1"/>
              </p:cNvSpPr>
              <p:nvPr/>
            </p:nvSpPr>
            <p:spPr bwMode="auto">
              <a:xfrm>
                <a:off x="36652200" y="10191690"/>
                <a:ext cx="1143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2000">
                    <a:latin typeface="Calibri" charset="0"/>
                  </a:rPr>
                  <a:t>δ13C</a:t>
                </a:r>
                <a:endParaRPr lang="en-US" sz="2000"/>
              </a:p>
            </p:txBody>
          </p:sp>
          <p:sp>
            <p:nvSpPr>
              <p:cNvPr id="15574" name="TextBox 488"/>
              <p:cNvSpPr txBox="1">
                <a:spLocks noChangeArrowheads="1"/>
              </p:cNvSpPr>
              <p:nvPr/>
            </p:nvSpPr>
            <p:spPr bwMode="auto">
              <a:xfrm>
                <a:off x="31089600" y="10191690"/>
                <a:ext cx="11433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2000">
                    <a:latin typeface="Calibri" charset="0"/>
                  </a:rPr>
                  <a:t>δ13C</a:t>
                </a:r>
                <a:endParaRPr lang="en-US" sz="2000"/>
              </a:p>
            </p:txBody>
          </p:sp>
        </p:grpSp>
        <p:sp>
          <p:nvSpPr>
            <p:cNvPr id="15570" name="TextBox 51"/>
            <p:cNvSpPr txBox="1">
              <a:spLocks noChangeArrowheads="1"/>
            </p:cNvSpPr>
            <p:nvPr/>
          </p:nvSpPr>
          <p:spPr bwMode="auto">
            <a:xfrm>
              <a:off x="33153555" y="21259480"/>
              <a:ext cx="10586087" cy="170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3500">
                  <a:latin typeface="Calibri" charset="0"/>
                </a:rPr>
                <a:t>Shown are δ</a:t>
              </a:r>
              <a:r>
                <a:rPr lang="en-US" sz="3500" baseline="30000">
                  <a:latin typeface="Calibri" charset="0"/>
                </a:rPr>
                <a:t>13</a:t>
              </a:r>
              <a:r>
                <a:rPr lang="en-US" sz="3500">
                  <a:latin typeface="Calibri" charset="0"/>
                </a:rPr>
                <a:t>C model results for the 1990s (shaded), compared to observational δ</a:t>
              </a:r>
              <a:r>
                <a:rPr lang="en-US" sz="3500" baseline="30000">
                  <a:latin typeface="Calibri" charset="0"/>
                </a:rPr>
                <a:t>13</a:t>
              </a:r>
              <a:r>
                <a:rPr lang="en-US" sz="3500">
                  <a:latin typeface="Calibri" charset="0"/>
                </a:rPr>
                <a:t>C data for the 1990s (dots; Schmittner et al., 2013)</a:t>
              </a:r>
              <a:endParaRPr lang="en-US" sz="3500"/>
            </a:p>
          </p:txBody>
        </p:sp>
      </p:grpSp>
      <p:grpSp>
        <p:nvGrpSpPr>
          <p:cNvPr id="15512" name="Group 70"/>
          <p:cNvGrpSpPr>
            <a:grpSpLocks/>
          </p:cNvGrpSpPr>
          <p:nvPr/>
        </p:nvGrpSpPr>
        <p:grpSpPr bwMode="auto">
          <a:xfrm>
            <a:off x="32942213" y="35782250"/>
            <a:ext cx="10926762" cy="2398713"/>
            <a:chOff x="32942213" y="35727010"/>
            <a:chExt cx="10926762" cy="2397985"/>
          </a:xfrm>
        </p:grpSpPr>
        <p:sp>
          <p:nvSpPr>
            <p:cNvPr id="15566" name="TextBox 57"/>
            <p:cNvSpPr txBox="1">
              <a:spLocks noChangeArrowheads="1"/>
            </p:cNvSpPr>
            <p:nvPr/>
          </p:nvSpPr>
          <p:spPr bwMode="auto">
            <a:xfrm>
              <a:off x="32986663" y="36417362"/>
              <a:ext cx="10882312" cy="170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3500">
                  <a:latin typeface="Calibri" charset="0"/>
                </a:rPr>
                <a:t>Carbon isotopes have been added to the land model of the CESM (CLM4.5) by A. Bozbiyik and F. Joos and are ready for coupling to the ocean model. </a:t>
              </a:r>
            </a:p>
          </p:txBody>
        </p:sp>
        <p:sp>
          <p:nvSpPr>
            <p:cNvPr id="15567" name="TextBox 58"/>
            <p:cNvSpPr txBox="1">
              <a:spLocks noChangeArrowheads="1"/>
            </p:cNvSpPr>
            <p:nvPr/>
          </p:nvSpPr>
          <p:spPr bwMode="auto">
            <a:xfrm>
              <a:off x="32942213" y="35727010"/>
              <a:ext cx="10766425" cy="7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4500" b="1">
                  <a:latin typeface="Calibri" charset="0"/>
                </a:rPr>
                <a:t>Carbon isotopes in the land model</a:t>
              </a:r>
            </a:p>
          </p:txBody>
        </p:sp>
      </p:grpSp>
      <p:sp>
        <p:nvSpPr>
          <p:cNvPr id="15513" name="TextBox 59"/>
          <p:cNvSpPr txBox="1">
            <a:spLocks noChangeArrowheads="1"/>
          </p:cNvSpPr>
          <p:nvPr/>
        </p:nvSpPr>
        <p:spPr bwMode="auto">
          <a:xfrm>
            <a:off x="32958088" y="6946900"/>
            <a:ext cx="108664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4500" b="1">
                <a:latin typeface="Calibri" charset="0"/>
              </a:rPr>
              <a:t>Development of Carbon isotopes in the ocean model</a:t>
            </a:r>
          </a:p>
        </p:txBody>
      </p:sp>
      <p:sp>
        <p:nvSpPr>
          <p:cNvPr id="62" name="TextBox 61"/>
          <p:cNvSpPr txBox="1"/>
          <p:nvPr/>
        </p:nvSpPr>
        <p:spPr>
          <a:xfrm>
            <a:off x="21945600" y="6932613"/>
            <a:ext cx="10996613" cy="1476375"/>
          </a:xfrm>
          <a:prstGeom prst="rect">
            <a:avLst/>
          </a:prstGeom>
          <a:noFill/>
        </p:spPr>
        <p:txBody>
          <a:bodyPr>
            <a:spAutoFit/>
          </a:bodyPr>
          <a:lstStyle/>
          <a:p>
            <a:pPr algn="ctr">
              <a:defRPr/>
            </a:pPr>
            <a:r>
              <a:rPr lang="en-US" sz="4500" b="1" dirty="0">
                <a:latin typeface="+mn-lt"/>
                <a:ea typeface="ＭＳ Ｐゴシック" charset="-128"/>
                <a:cs typeface="ＭＳ Ｐゴシック" charset="-128"/>
              </a:rPr>
              <a:t>Development of Water isotope Tracers in CESM</a:t>
            </a:r>
          </a:p>
        </p:txBody>
      </p:sp>
      <p:sp>
        <p:nvSpPr>
          <p:cNvPr id="15515" name="TextBox 1"/>
          <p:cNvSpPr txBox="1">
            <a:spLocks noChangeArrowheads="1"/>
          </p:cNvSpPr>
          <p:nvPr/>
        </p:nvSpPr>
        <p:spPr bwMode="auto">
          <a:xfrm>
            <a:off x="22131338" y="8353425"/>
            <a:ext cx="10558462"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3500">
                <a:latin typeface="Calibri" charset="0"/>
              </a:rPr>
              <a:t>Water isotope tracers for H</a:t>
            </a:r>
            <a:r>
              <a:rPr lang="en-US" sz="3500" baseline="-25000">
                <a:latin typeface="Calibri" charset="0"/>
              </a:rPr>
              <a:t>2</a:t>
            </a:r>
            <a:r>
              <a:rPr lang="en-US" sz="3500" baseline="30000">
                <a:latin typeface="Calibri" charset="0"/>
              </a:rPr>
              <a:t>18</a:t>
            </a:r>
            <a:r>
              <a:rPr lang="en-US" sz="3500">
                <a:latin typeface="Calibri" charset="0"/>
              </a:rPr>
              <a:t>O and </a:t>
            </a:r>
            <a:r>
              <a:rPr lang="en-US" sz="3500" baseline="30000">
                <a:latin typeface="Calibri" charset="0"/>
              </a:rPr>
              <a:t>1</a:t>
            </a:r>
            <a:r>
              <a:rPr lang="en-US" sz="3500">
                <a:latin typeface="Calibri" charset="0"/>
              </a:rPr>
              <a:t>H</a:t>
            </a:r>
            <a:r>
              <a:rPr lang="en-US" sz="3500" baseline="30000">
                <a:latin typeface="Calibri" charset="0"/>
              </a:rPr>
              <a:t>2</a:t>
            </a:r>
            <a:r>
              <a:rPr lang="en-US" sz="3500">
                <a:latin typeface="Calibri" charset="0"/>
              </a:rPr>
              <a:t>HO (HDO) have been added to the CAM5 (Nusbaumer et al. 2013), POP2, CLM4, and the coupler, CPL7. Testing is underway in the CICE model, and isotopic river transport in RTM is in development. Initial results are shown for the iCAM5 coupled to iPOP2 in a preindustrial climate simulation at the FV2_gx1 resolution. </a:t>
            </a:r>
          </a:p>
        </p:txBody>
      </p:sp>
      <p:sp>
        <p:nvSpPr>
          <p:cNvPr id="63" name="TextBox 62"/>
          <p:cNvSpPr txBox="1"/>
          <p:nvPr/>
        </p:nvSpPr>
        <p:spPr>
          <a:xfrm>
            <a:off x="21945600" y="12377738"/>
            <a:ext cx="10996613" cy="784225"/>
          </a:xfrm>
          <a:prstGeom prst="rect">
            <a:avLst/>
          </a:prstGeom>
          <a:noFill/>
        </p:spPr>
        <p:txBody>
          <a:bodyPr>
            <a:spAutoFit/>
          </a:bodyPr>
          <a:lstStyle/>
          <a:p>
            <a:pPr algn="ctr">
              <a:defRPr/>
            </a:pPr>
            <a:r>
              <a:rPr lang="en-US" sz="4500" b="1" dirty="0">
                <a:latin typeface="+mn-lt"/>
                <a:ea typeface="ＭＳ Ｐゴシック" charset="-128"/>
                <a:cs typeface="ＭＳ Ｐゴシック" charset="-128"/>
              </a:rPr>
              <a:t>Preliminary Coupled iCESM Results</a:t>
            </a:r>
          </a:p>
        </p:txBody>
      </p:sp>
      <p:sp>
        <p:nvSpPr>
          <p:cNvPr id="4255" name="TextBox 5"/>
          <p:cNvSpPr txBox="1">
            <a:spLocks noChangeArrowheads="1"/>
          </p:cNvSpPr>
          <p:nvPr/>
        </p:nvSpPr>
        <p:spPr bwMode="auto">
          <a:xfrm>
            <a:off x="127000" y="40678100"/>
            <a:ext cx="21818600" cy="2862263"/>
          </a:xfrm>
          <a:prstGeom prst="rect">
            <a:avLst/>
          </a:prstGeom>
          <a:noFill/>
          <a:ln>
            <a:noFill/>
          </a:ln>
          <a:extLst/>
        </p:spPr>
        <p:txBody>
          <a:bodyPr>
            <a:spAutoFit/>
          </a:bodyPr>
          <a:lstStyle>
            <a:lvl1pPr>
              <a:defRPr sz="17600">
                <a:solidFill>
                  <a:schemeClr val="tx1"/>
                </a:solidFill>
                <a:latin typeface="Calibri" charset="0"/>
                <a:ea typeface="ＭＳ Ｐゴシック" charset="0"/>
                <a:cs typeface="ＭＳ Ｐゴシック" charset="0"/>
              </a:defRPr>
            </a:lvl1pPr>
            <a:lvl2pPr marL="742950" indent="-285750">
              <a:defRPr sz="15400">
                <a:solidFill>
                  <a:schemeClr val="tx1"/>
                </a:solidFill>
                <a:latin typeface="Calibri" charset="0"/>
                <a:ea typeface="ＭＳ Ｐゴシック" charset="0"/>
              </a:defRPr>
            </a:lvl2pPr>
            <a:lvl3pPr marL="1143000" indent="-228600">
              <a:defRPr sz="13200">
                <a:solidFill>
                  <a:schemeClr val="tx1"/>
                </a:solidFill>
                <a:latin typeface="Calibri" charset="0"/>
                <a:ea typeface="ＭＳ Ｐゴシック" charset="0"/>
              </a:defRPr>
            </a:lvl3pPr>
            <a:lvl4pPr marL="1600200" indent="-228600">
              <a:defRPr sz="11000">
                <a:solidFill>
                  <a:schemeClr val="tx1"/>
                </a:solidFill>
                <a:latin typeface="Calibri" charset="0"/>
                <a:ea typeface="ＭＳ Ｐゴシック" charset="0"/>
              </a:defRPr>
            </a:lvl4pPr>
            <a:lvl5pPr marL="2057400" indent="-228600">
              <a:defRPr sz="11000">
                <a:solidFill>
                  <a:schemeClr val="tx1"/>
                </a:solidFill>
                <a:latin typeface="Calibri" charset="0"/>
                <a:ea typeface="ＭＳ Ｐゴシック" charset="0"/>
              </a:defRPr>
            </a:lvl5pPr>
            <a:lvl6pPr marL="2514600" indent="-228600" defTabSz="2506663" eaLnBrk="0" fontAlgn="base" hangingPunct="0">
              <a:spcAft>
                <a:spcPct val="0"/>
              </a:spcAft>
              <a:buFont typeface="Arial" charset="0"/>
              <a:buChar char="»"/>
              <a:defRPr sz="11000">
                <a:solidFill>
                  <a:schemeClr val="tx1"/>
                </a:solidFill>
                <a:latin typeface="Calibri" charset="0"/>
                <a:ea typeface="ＭＳ Ｐゴシック" charset="0"/>
              </a:defRPr>
            </a:lvl6pPr>
            <a:lvl7pPr marL="2971800" indent="-228600" defTabSz="2506663" eaLnBrk="0" fontAlgn="base" hangingPunct="0">
              <a:spcAft>
                <a:spcPct val="0"/>
              </a:spcAft>
              <a:buFont typeface="Arial" charset="0"/>
              <a:buChar char="»"/>
              <a:defRPr sz="11000">
                <a:solidFill>
                  <a:schemeClr val="tx1"/>
                </a:solidFill>
                <a:latin typeface="Calibri" charset="0"/>
                <a:ea typeface="ＭＳ Ｐゴシック" charset="0"/>
              </a:defRPr>
            </a:lvl7pPr>
            <a:lvl8pPr marL="3429000" indent="-228600" defTabSz="2506663" eaLnBrk="0" fontAlgn="base" hangingPunct="0">
              <a:spcAft>
                <a:spcPct val="0"/>
              </a:spcAft>
              <a:buFont typeface="Arial" charset="0"/>
              <a:buChar char="»"/>
              <a:defRPr sz="11000">
                <a:solidFill>
                  <a:schemeClr val="tx1"/>
                </a:solidFill>
                <a:latin typeface="Calibri" charset="0"/>
                <a:ea typeface="ＭＳ Ｐゴシック" charset="0"/>
              </a:defRPr>
            </a:lvl8pPr>
            <a:lvl9pPr marL="3886200" indent="-228600" defTabSz="2506663" eaLnBrk="0" fontAlgn="base" hangingPunct="0">
              <a:spcAft>
                <a:spcPct val="0"/>
              </a:spcAft>
              <a:buFont typeface="Arial" charset="0"/>
              <a:buChar char="»"/>
              <a:defRPr sz="11000">
                <a:solidFill>
                  <a:schemeClr val="tx1"/>
                </a:solidFill>
                <a:latin typeface="Calibri" charset="0"/>
                <a:ea typeface="ＭＳ Ｐゴシック" charset="0"/>
              </a:defRPr>
            </a:lvl9pPr>
          </a:lstStyle>
          <a:p>
            <a:pPr>
              <a:defRPr/>
            </a:pPr>
            <a:r>
              <a:rPr lang="en-US" sz="2000" dirty="0" smtClean="0">
                <a:solidFill>
                  <a:srgbClr val="000000"/>
                </a:solidFill>
                <a:latin typeface="+mn-lt"/>
              </a:rPr>
              <a:t>Jahn, A., K. Lindsay, B. L. Otto-Bliesner, E. C. Brady, X. Giraud, N. Gruber, Z. Liu (2014), Carbon isotopes in the ocean model of the Community Climate System Model, in prep. for Geophysical Model Development.</a:t>
            </a:r>
          </a:p>
          <a:p>
            <a:pPr>
              <a:defRPr/>
            </a:pPr>
            <a:r>
              <a:rPr lang="en-US" sz="2000" dirty="0" smtClean="0">
                <a:solidFill>
                  <a:srgbClr val="000000"/>
                </a:solidFill>
                <a:latin typeface="+mn-lt"/>
              </a:rPr>
              <a:t>Key, R. M., A. Kozyr, C. L. Sibine, K Lee, R. Wanninkhof, J. L. Bullister, R. A. Feely, F. J. Millero, C. Mordy, and T. –H. Peng, 2004: A global ocean carbon climatology: Results from Global Data Analysis Project (GLODAP) Glob. Biogeochem. Cycles, 18, GB4031,</a:t>
            </a:r>
            <a:r>
              <a:rPr lang="fr-FR" sz="2000" dirty="0" smtClean="0">
                <a:solidFill>
                  <a:srgbClr val="000000"/>
                </a:solidFill>
                <a:latin typeface="+mn-lt"/>
              </a:rPr>
              <a:t>doi:10.1029/2004GB002247, 2004.</a:t>
            </a:r>
          </a:p>
          <a:p>
            <a:pPr>
              <a:defRPr/>
            </a:pPr>
            <a:r>
              <a:rPr lang="en-US" sz="2000" dirty="0" smtClean="0">
                <a:solidFill>
                  <a:srgbClr val="000000"/>
                </a:solidFill>
                <a:latin typeface="+mn-lt"/>
              </a:rPr>
              <a:t>LeGrande, A. N., and G.A. Schmidt, 2006: Global gridded data set of the oxygen isotopic composition in seawater. </a:t>
            </a:r>
            <a:r>
              <a:rPr lang="en-US" sz="2000" i="1" dirty="0" smtClean="0">
                <a:solidFill>
                  <a:srgbClr val="000000"/>
                </a:solidFill>
                <a:latin typeface="+mn-lt"/>
              </a:rPr>
              <a:t>Geophys. Res. Lett.</a:t>
            </a:r>
            <a:r>
              <a:rPr lang="en-US" sz="2000" dirty="0" smtClean="0">
                <a:solidFill>
                  <a:srgbClr val="000000"/>
                </a:solidFill>
                <a:latin typeface="+mn-lt"/>
              </a:rPr>
              <a:t>, </a:t>
            </a:r>
            <a:r>
              <a:rPr lang="en-US" sz="2000" b="1" dirty="0" smtClean="0">
                <a:solidFill>
                  <a:srgbClr val="000000"/>
                </a:solidFill>
                <a:latin typeface="+mn-lt"/>
              </a:rPr>
              <a:t>33</a:t>
            </a:r>
            <a:r>
              <a:rPr lang="en-US" sz="2000" dirty="0" smtClean="0">
                <a:solidFill>
                  <a:srgbClr val="000000"/>
                </a:solidFill>
                <a:latin typeface="+mn-lt"/>
              </a:rPr>
              <a:t>, L12604, doi:10.1029/2006GL026011.</a:t>
            </a:r>
          </a:p>
          <a:p>
            <a:pPr>
              <a:defRPr/>
            </a:pPr>
            <a:r>
              <a:rPr lang="en-US" sz="2000" dirty="0" smtClean="0">
                <a:latin typeface="+mn-lt"/>
              </a:rPr>
              <a:t>Liu, Z., X. Wen, E. Brady, B. Otto-Bliesner, G. Yu, H. Lu, H. Cheng, Y. Wang, W. Zheng, Y. Ding, L. Edwards, J. Cheng, W. Liu and H. Yang, 2014: Chinese cave records and East Asian Summer Monsoon. </a:t>
            </a:r>
            <a:r>
              <a:rPr lang="en-US" sz="2000" i="1" dirty="0" smtClean="0">
                <a:latin typeface="+mn-lt"/>
              </a:rPr>
              <a:t>Quat. Sci. Rev.</a:t>
            </a:r>
            <a:r>
              <a:rPr lang="en-US" sz="2000" dirty="0" smtClean="0">
                <a:latin typeface="+mn-lt"/>
              </a:rPr>
              <a:t>, </a:t>
            </a:r>
            <a:r>
              <a:rPr lang="en-US" sz="2000" b="1" dirty="0" smtClean="0">
                <a:latin typeface="+mn-lt"/>
              </a:rPr>
              <a:t>83</a:t>
            </a:r>
            <a:r>
              <a:rPr lang="en-US" sz="2000" dirty="0" smtClean="0">
                <a:latin typeface="+mn-lt"/>
              </a:rPr>
              <a:t>, 115–128.</a:t>
            </a:r>
          </a:p>
          <a:p>
            <a:pPr>
              <a:defRPr/>
            </a:pPr>
            <a:r>
              <a:rPr lang="en-US" sz="2000" dirty="0" err="1" smtClean="0">
                <a:solidFill>
                  <a:srgbClr val="000000"/>
                </a:solidFill>
                <a:latin typeface="+mn-lt"/>
              </a:rPr>
              <a:t>Nusbaumer</a:t>
            </a:r>
            <a:r>
              <a:rPr lang="en-US" sz="2000" dirty="0" smtClean="0">
                <a:solidFill>
                  <a:srgbClr val="000000"/>
                </a:solidFill>
                <a:latin typeface="+mn-lt"/>
              </a:rPr>
              <a:t> , J. et al. 2013: The impact of differing physical assumptions on a water isotope climatology simulated by an isotope-enabled version of the NCAR Community Atmosphere Model Version 5 (CAM5). PP23C-1991, AGU Fall Meeting 2013. </a:t>
            </a:r>
          </a:p>
          <a:p>
            <a:pPr>
              <a:defRPr/>
            </a:pPr>
            <a:r>
              <a:rPr lang="en-US" sz="2000" dirty="0" smtClean="0">
                <a:solidFill>
                  <a:srgbClr val="000000"/>
                </a:solidFill>
                <a:latin typeface="+mn-lt"/>
              </a:rPr>
              <a:t>Schmittner, A., N. Gruber, A. C. Mix, R. M. Key, A. Tagliabue,T. K. Westberry (2013), Biology and air- exchange controls on the distribution of carbon isotopes, Biogeosciences, 10, 5793–5816.</a:t>
            </a:r>
          </a:p>
        </p:txBody>
      </p:sp>
      <p:grpSp>
        <p:nvGrpSpPr>
          <p:cNvPr id="15518" name="Group 20"/>
          <p:cNvGrpSpPr>
            <a:grpSpLocks/>
          </p:cNvGrpSpPr>
          <p:nvPr/>
        </p:nvGrpSpPr>
        <p:grpSpPr bwMode="auto">
          <a:xfrm>
            <a:off x="22334538" y="30895925"/>
            <a:ext cx="10044112" cy="3154363"/>
            <a:chOff x="22251988" y="30283707"/>
            <a:chExt cx="10045400" cy="3154056"/>
          </a:xfrm>
        </p:grpSpPr>
        <p:grpSp>
          <p:nvGrpSpPr>
            <p:cNvPr id="15562" name="Group 15"/>
            <p:cNvGrpSpPr>
              <a:grpSpLocks/>
            </p:cNvGrpSpPr>
            <p:nvPr/>
          </p:nvGrpSpPr>
          <p:grpSpPr bwMode="auto">
            <a:xfrm>
              <a:off x="22251988" y="30283707"/>
              <a:ext cx="6598314" cy="3154056"/>
              <a:chOff x="22207328" y="27617072"/>
              <a:chExt cx="6415585" cy="3066404"/>
            </a:xfrm>
          </p:grpSpPr>
          <p:pic>
            <p:nvPicPr>
              <p:cNvPr id="15564" name="Picture 6" descr="TP_SST_VS_d18O.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2207328" y="27617072"/>
                <a:ext cx="3138557" cy="306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 name="Picture 12" descr="NINO3p4_SSS_VS_d18O.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484356" y="27617072"/>
                <a:ext cx="3138557" cy="3049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563" name="Picture 14" descr="NINO3p4_SST_VS_d18O.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9158831" y="30283707"/>
              <a:ext cx="3138557" cy="315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519" name="TextBox 16"/>
          <p:cNvSpPr txBox="1">
            <a:spLocks noChangeArrowheads="1"/>
          </p:cNvSpPr>
          <p:nvPr/>
        </p:nvSpPr>
        <p:spPr bwMode="auto">
          <a:xfrm>
            <a:off x="28065413" y="30859413"/>
            <a:ext cx="1841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endParaRPr lang="en-US"/>
          </a:p>
        </p:txBody>
      </p:sp>
      <p:sp>
        <p:nvSpPr>
          <p:cNvPr id="15520" name="TextBox 17"/>
          <p:cNvSpPr txBox="1">
            <a:spLocks noChangeArrowheads="1"/>
          </p:cNvSpPr>
          <p:nvPr/>
        </p:nvSpPr>
        <p:spPr bwMode="auto">
          <a:xfrm>
            <a:off x="22155150" y="19964400"/>
            <a:ext cx="105600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3500" i="1">
                <a:latin typeface="Calibri" charset="0"/>
              </a:rPr>
              <a:t>Simulated annual mean δ</a:t>
            </a:r>
            <a:r>
              <a:rPr lang="en-US" sz="3500" i="1" baseline="30000">
                <a:latin typeface="Calibri" charset="0"/>
              </a:rPr>
              <a:t>18</a:t>
            </a:r>
            <a:r>
              <a:rPr lang="en-US" sz="3500" i="1">
                <a:latin typeface="Calibri" charset="0"/>
              </a:rPr>
              <a:t>O distribution in the surface ocean (top panels) and the Atlantic Ocean at 30W (bottom panels) is in good agreement with LeGrande and Schmidt (2006) data shown in left panels.</a:t>
            </a:r>
          </a:p>
        </p:txBody>
      </p:sp>
      <p:sp>
        <p:nvSpPr>
          <p:cNvPr id="20" name="TextBox 19"/>
          <p:cNvSpPr txBox="1"/>
          <p:nvPr/>
        </p:nvSpPr>
        <p:spPr>
          <a:xfrm>
            <a:off x="27106563" y="22940963"/>
            <a:ext cx="5697537" cy="4940300"/>
          </a:xfrm>
          <a:prstGeom prst="rect">
            <a:avLst/>
          </a:prstGeom>
          <a:noFill/>
        </p:spPr>
        <p:txBody>
          <a:bodyPr>
            <a:spAutoFit/>
          </a:bodyPr>
          <a:lstStyle/>
          <a:p>
            <a:pPr>
              <a:defRPr/>
            </a:pPr>
            <a:r>
              <a:rPr lang="en-US" sz="3500" dirty="0">
                <a:latin typeface="+mn-lt"/>
              </a:rPr>
              <a:t>The latitudinal distribution of the isotopic composition of iCAM5 precipitation in the coupled simulation compares well to the GNIP and ITASE observations in tropics and mid-latitudes. The high latitude regions show a positive bias. </a:t>
            </a:r>
          </a:p>
        </p:txBody>
      </p:sp>
      <p:grpSp>
        <p:nvGrpSpPr>
          <p:cNvPr id="15522" name="Group 69"/>
          <p:cNvGrpSpPr>
            <a:grpSpLocks/>
          </p:cNvGrpSpPr>
          <p:nvPr/>
        </p:nvGrpSpPr>
        <p:grpSpPr bwMode="auto">
          <a:xfrm>
            <a:off x="32986663" y="31364238"/>
            <a:ext cx="10828337" cy="5164137"/>
            <a:chOff x="32986650" y="29867216"/>
            <a:chExt cx="10827798" cy="5164790"/>
          </a:xfrm>
        </p:grpSpPr>
        <p:sp>
          <p:nvSpPr>
            <p:cNvPr id="15560" name="TextBox 60"/>
            <p:cNvSpPr txBox="1">
              <a:spLocks noChangeArrowheads="1"/>
            </p:cNvSpPr>
            <p:nvPr/>
          </p:nvSpPr>
          <p:spPr bwMode="auto">
            <a:xfrm>
              <a:off x="33234288" y="30554690"/>
              <a:ext cx="10580160" cy="447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53988" indent="-153988"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buFont typeface="Arial" charset="0"/>
                <a:buChar char="•"/>
              </a:pPr>
              <a:r>
                <a:rPr lang="en-US" sz="3500">
                  <a:latin typeface="Calibri" charset="0"/>
                </a:rPr>
                <a:t>Using abiotic Δ</a:t>
              </a:r>
              <a:r>
                <a:rPr lang="en-US" sz="3500" baseline="30000">
                  <a:latin typeface="Calibri" charset="0"/>
                </a:rPr>
                <a:t>14</a:t>
              </a:r>
              <a:r>
                <a:rPr lang="en-US" sz="3500">
                  <a:latin typeface="Calibri" charset="0"/>
                </a:rPr>
                <a:t>C to separate the influence of wind and atmospheric Δ</a:t>
              </a:r>
              <a:r>
                <a:rPr lang="en-US" sz="3500" baseline="30000">
                  <a:latin typeface="Calibri" charset="0"/>
                </a:rPr>
                <a:t>14</a:t>
              </a:r>
              <a:r>
                <a:rPr lang="en-US" sz="3500">
                  <a:latin typeface="Calibri" charset="0"/>
                </a:rPr>
                <a:t>C on southern ocean carbon uptake during recent decades</a:t>
              </a:r>
            </a:p>
            <a:p>
              <a:pPr eaLnBrk="1" hangingPunct="1">
                <a:buFont typeface="Arial" charset="0"/>
                <a:buChar char="•"/>
              </a:pPr>
              <a:r>
                <a:rPr lang="en-US" sz="3500">
                  <a:latin typeface="Calibri" charset="0"/>
                </a:rPr>
                <a:t>Improvements of physical parameterizations, using abiotic Δ</a:t>
              </a:r>
              <a:r>
                <a:rPr lang="en-US" sz="3500" baseline="30000">
                  <a:latin typeface="Calibri" charset="0"/>
                </a:rPr>
                <a:t>14</a:t>
              </a:r>
              <a:r>
                <a:rPr lang="en-US" sz="3500">
                  <a:latin typeface="Calibri" charset="0"/>
                </a:rPr>
                <a:t>C as diagnostic tool</a:t>
              </a:r>
            </a:p>
            <a:p>
              <a:pPr eaLnBrk="1" hangingPunct="1">
                <a:buFont typeface="Arial" charset="0"/>
                <a:buChar char="•"/>
              </a:pPr>
              <a:r>
                <a:rPr lang="en-US" sz="3500">
                  <a:latin typeface="Calibri" charset="0"/>
                </a:rPr>
                <a:t>Freshwater hosing experiments to evaluate the relationship between δ</a:t>
              </a:r>
              <a:r>
                <a:rPr lang="en-US" sz="3500" baseline="30000">
                  <a:latin typeface="Calibri" charset="0"/>
                </a:rPr>
                <a:t>13</a:t>
              </a:r>
              <a:r>
                <a:rPr lang="en-US" sz="3500">
                  <a:latin typeface="Calibri" charset="0"/>
                </a:rPr>
                <a:t>C and the physical circulation</a:t>
              </a:r>
            </a:p>
            <a:p>
              <a:pPr eaLnBrk="1" hangingPunct="1"/>
              <a:endParaRPr lang="en-US" sz="4000">
                <a:latin typeface="Calibri" charset="0"/>
              </a:endParaRPr>
            </a:p>
          </p:txBody>
        </p:sp>
        <p:sp>
          <p:nvSpPr>
            <p:cNvPr id="15561" name="TextBox 68"/>
            <p:cNvSpPr txBox="1">
              <a:spLocks noChangeArrowheads="1"/>
            </p:cNvSpPr>
            <p:nvPr/>
          </p:nvSpPr>
          <p:spPr bwMode="auto">
            <a:xfrm>
              <a:off x="32986650" y="29867216"/>
              <a:ext cx="10769063" cy="784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4500" b="1">
                  <a:latin typeface="Calibri" charset="0"/>
                </a:rPr>
                <a:t>Projects using carbon isotopes in the ocean</a:t>
              </a:r>
              <a:endParaRPr lang="en-US" sz="4500"/>
            </a:p>
          </p:txBody>
        </p:sp>
      </p:grpSp>
      <p:sp>
        <p:nvSpPr>
          <p:cNvPr id="15523" name="TextBox 73"/>
          <p:cNvSpPr txBox="1">
            <a:spLocks noChangeArrowheads="1"/>
          </p:cNvSpPr>
          <p:nvPr/>
        </p:nvSpPr>
        <p:spPr bwMode="auto">
          <a:xfrm>
            <a:off x="22018625" y="39396988"/>
            <a:ext cx="21099463"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buFont typeface="Arial" charset="0"/>
              <a:buChar char="•"/>
            </a:pPr>
            <a:r>
              <a:rPr lang="en-US" sz="3500">
                <a:latin typeface="Calibri" charset="0"/>
              </a:rPr>
              <a:t>Add carbon isotopes to the atmospheric model (CAM5) and couple to the ocean and land carbon models</a:t>
            </a:r>
          </a:p>
          <a:p>
            <a:pPr eaLnBrk="1" hangingPunct="1">
              <a:buFont typeface="Arial" charset="0"/>
              <a:buChar char="•"/>
            </a:pPr>
            <a:r>
              <a:rPr lang="en-US" sz="3500">
                <a:latin typeface="Calibri" charset="0"/>
              </a:rPr>
              <a:t>Finish the implementation of water isotopes in the river transport model and the sea ice model and couple these modules to the others for a fully-coupled water isotope simulation</a:t>
            </a:r>
          </a:p>
          <a:p>
            <a:pPr eaLnBrk="1" hangingPunct="1">
              <a:buFont typeface="Arial" charset="0"/>
              <a:buChar char="•"/>
            </a:pPr>
            <a:r>
              <a:rPr lang="en-US" sz="3500">
                <a:latin typeface="Calibri" charset="0"/>
              </a:rPr>
              <a:t>Complete development of Pa/Th and Neodymium tracers in the ocean model as additional paleo ocean circulation tracers</a:t>
            </a:r>
          </a:p>
          <a:p>
            <a:pPr eaLnBrk="1" hangingPunct="1">
              <a:buFont typeface="Arial" charset="0"/>
              <a:buChar char="•"/>
            </a:pPr>
            <a:r>
              <a:rPr lang="en-US" sz="3500">
                <a:latin typeface="Calibri" charset="0"/>
              </a:rPr>
              <a:t>Incorporate the isotope modules into the trunk of the CESM, to ensure that these developments are maintained as CESM evolves</a:t>
            </a:r>
          </a:p>
          <a:p>
            <a:pPr eaLnBrk="1" hangingPunct="1">
              <a:buFont typeface="Arial" charset="0"/>
              <a:buChar char="•"/>
            </a:pPr>
            <a:r>
              <a:rPr lang="en-US" sz="3500">
                <a:latin typeface="Calibri" charset="0"/>
              </a:rPr>
              <a:t>Release model output and isotope modules to the community of CESM users</a:t>
            </a:r>
          </a:p>
        </p:txBody>
      </p:sp>
      <p:sp>
        <p:nvSpPr>
          <p:cNvPr id="15525" name="TextBox 6"/>
          <p:cNvSpPr txBox="1">
            <a:spLocks noChangeArrowheads="1"/>
          </p:cNvSpPr>
          <p:nvPr/>
        </p:nvSpPr>
        <p:spPr bwMode="auto">
          <a:xfrm>
            <a:off x="11098213" y="19438938"/>
            <a:ext cx="10639425" cy="1108075"/>
          </a:xfrm>
          <a:prstGeom prst="rect">
            <a:avLst/>
          </a:prstGeom>
          <a:noFill/>
          <a:ln>
            <a:noFill/>
          </a:ln>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defRPr/>
            </a:pPr>
            <a:r>
              <a:rPr lang="en-US" sz="6600" dirty="0" smtClean="0">
                <a:latin typeface="+mj-lt"/>
              </a:rPr>
              <a:t>The iCESM</a:t>
            </a:r>
          </a:p>
        </p:txBody>
      </p:sp>
      <p:sp>
        <p:nvSpPr>
          <p:cNvPr id="2" name="TextBox 81"/>
          <p:cNvSpPr txBox="1">
            <a:spLocks noChangeArrowheads="1"/>
          </p:cNvSpPr>
          <p:nvPr/>
        </p:nvSpPr>
        <p:spPr bwMode="auto">
          <a:xfrm>
            <a:off x="11098213" y="20762913"/>
            <a:ext cx="4664075" cy="626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3500" b="1">
                <a:latin typeface="Calibri" charset="0"/>
              </a:rPr>
              <a:t>Water isotopes </a:t>
            </a:r>
            <a:r>
              <a:rPr lang="en-US" sz="3500">
                <a:latin typeface="Calibri" charset="0"/>
              </a:rPr>
              <a:t>implemented (in progress/planned) in:</a:t>
            </a:r>
          </a:p>
          <a:p>
            <a:pPr eaLnBrk="1" hangingPunct="1"/>
            <a:r>
              <a:rPr lang="en-US" sz="3500">
                <a:latin typeface="Calibri" charset="0"/>
              </a:rPr>
              <a:t>POP2, CAM5, CLM4,</a:t>
            </a:r>
          </a:p>
          <a:p>
            <a:pPr eaLnBrk="1" hangingPunct="1"/>
            <a:r>
              <a:rPr lang="en-US" sz="3500">
                <a:latin typeface="Calibri" charset="0"/>
              </a:rPr>
              <a:t>(CICE4), (RTM), CPL7</a:t>
            </a:r>
          </a:p>
          <a:p>
            <a:pPr eaLnBrk="1" hangingPunct="1"/>
            <a:endParaRPr lang="en-US" sz="800">
              <a:latin typeface="Calibri" charset="0"/>
            </a:endParaRPr>
          </a:p>
          <a:p>
            <a:pPr eaLnBrk="1" hangingPunct="1"/>
            <a:r>
              <a:rPr lang="en-US" sz="3500" b="1">
                <a:latin typeface="Calibri" charset="0"/>
              </a:rPr>
              <a:t>Carbon isotopes </a:t>
            </a:r>
            <a:r>
              <a:rPr lang="en-US" sz="3500">
                <a:latin typeface="Calibri" charset="0"/>
              </a:rPr>
              <a:t>implemented (in progress/planned) in:</a:t>
            </a:r>
          </a:p>
          <a:p>
            <a:pPr eaLnBrk="1" hangingPunct="1"/>
            <a:r>
              <a:rPr lang="en-US" sz="3500">
                <a:latin typeface="Calibri" charset="0"/>
              </a:rPr>
              <a:t>POP2, CLM4.5, (CAM5)</a:t>
            </a:r>
          </a:p>
          <a:p>
            <a:pPr eaLnBrk="1" hangingPunct="1"/>
            <a:endParaRPr lang="en-US" sz="800">
              <a:latin typeface="Calibri" charset="0"/>
            </a:endParaRPr>
          </a:p>
          <a:p>
            <a:pPr eaLnBrk="1" hangingPunct="1"/>
            <a:r>
              <a:rPr lang="en-US" sz="3500" b="1">
                <a:latin typeface="Calibri" charset="0"/>
              </a:rPr>
              <a:t>Pa/Th and Neodymium </a:t>
            </a:r>
            <a:r>
              <a:rPr lang="en-US" sz="3500">
                <a:latin typeface="Calibri" charset="0"/>
              </a:rPr>
              <a:t>geotracers in POP2</a:t>
            </a:r>
          </a:p>
        </p:txBody>
      </p:sp>
      <p:grpSp>
        <p:nvGrpSpPr>
          <p:cNvPr id="15526" name="Group 53"/>
          <p:cNvGrpSpPr>
            <a:grpSpLocks noChangeAspect="1"/>
          </p:cNvGrpSpPr>
          <p:nvPr/>
        </p:nvGrpSpPr>
        <p:grpSpPr bwMode="auto">
          <a:xfrm>
            <a:off x="15417800" y="20477163"/>
            <a:ext cx="6376988" cy="6548437"/>
            <a:chOff x="10820400" y="26225499"/>
            <a:chExt cx="8089900" cy="8839201"/>
          </a:xfrm>
        </p:grpSpPr>
        <p:pic>
          <p:nvPicPr>
            <p:cNvPr id="15550" name="Picture 28" descr="atmosphere.175.maps_01.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820400" y="30022928"/>
              <a:ext cx="2222500" cy="222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551" name="Picture 29" descr="coupler.175_maps_01.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738313" y="30022928"/>
              <a:ext cx="2222500" cy="222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552" name="Picture 30" descr="ocean.175.maps_01.gif"/>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3738313" y="27203400"/>
              <a:ext cx="2222500" cy="222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553" name="Picture 31" descr="sea.ice.175.maps_01.gif"/>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6687800" y="30022928"/>
              <a:ext cx="2222500" cy="222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554" name="Picture 32" descr="land.175.maps_01.gif"/>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3738313" y="32842200"/>
              <a:ext cx="2222500" cy="2222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92" name="Straight Arrow Connector 91"/>
            <p:cNvCxnSpPr>
              <a:cxnSpLocks noChangeShapeType="1"/>
            </p:cNvCxnSpPr>
            <p:nvPr/>
          </p:nvCxnSpPr>
          <p:spPr bwMode="auto">
            <a:xfrm rot="5400000" flipH="1" flipV="1">
              <a:off x="14482783" y="32541574"/>
              <a:ext cx="599994" cy="2013"/>
            </a:xfrm>
            <a:prstGeom prst="straightConnector1">
              <a:avLst/>
            </a:prstGeom>
            <a:noFill/>
            <a:ln w="76200">
              <a:solidFill>
                <a:schemeClr val="tx1"/>
              </a:solidFill>
              <a:round/>
              <a:headEnd type="triangle" w="med" len="med"/>
              <a:tailEnd type="triangle" w="med" len="med"/>
            </a:ln>
            <a:effectLst>
              <a:outerShdw blurRad="40000" dist="20000" dir="5400000" rotWithShape="0">
                <a:srgbClr val="000000">
                  <a:alpha val="37999"/>
                </a:srgbClr>
              </a:outerShdw>
            </a:effectLst>
            <a:extLst/>
          </p:spPr>
        </p:cxnSp>
        <p:cxnSp>
          <p:nvCxnSpPr>
            <p:cNvPr id="93" name="Straight Arrow Connector 92"/>
            <p:cNvCxnSpPr>
              <a:cxnSpLocks noChangeShapeType="1"/>
            </p:cNvCxnSpPr>
            <p:nvPr/>
          </p:nvCxnSpPr>
          <p:spPr bwMode="auto">
            <a:xfrm rot="5400000" flipH="1" flipV="1">
              <a:off x="14483918" y="29711895"/>
              <a:ext cx="595709" cy="0"/>
            </a:xfrm>
            <a:prstGeom prst="straightConnector1">
              <a:avLst/>
            </a:prstGeom>
            <a:noFill/>
            <a:ln w="76200">
              <a:solidFill>
                <a:schemeClr val="tx1"/>
              </a:solidFill>
              <a:round/>
              <a:headEnd type="triangle" w="med" len="med"/>
              <a:tailEnd type="triangle" w="med" len="med"/>
            </a:ln>
            <a:effectLst>
              <a:outerShdw blurRad="40000" dist="20000" dir="5400000" rotWithShape="0">
                <a:srgbClr val="000000">
                  <a:alpha val="37999"/>
                </a:srgbClr>
              </a:outerShdw>
            </a:effectLst>
            <a:extLst/>
          </p:spPr>
        </p:cxnSp>
        <p:cxnSp>
          <p:nvCxnSpPr>
            <p:cNvPr id="94" name="Straight Arrow Connector 93"/>
            <p:cNvCxnSpPr>
              <a:cxnSpLocks noChangeShapeType="1"/>
            </p:cNvCxnSpPr>
            <p:nvPr/>
          </p:nvCxnSpPr>
          <p:spPr bwMode="auto">
            <a:xfrm flipH="1" flipV="1">
              <a:off x="13106195" y="31091881"/>
              <a:ext cx="596119" cy="0"/>
            </a:xfrm>
            <a:prstGeom prst="straightConnector1">
              <a:avLst/>
            </a:prstGeom>
            <a:noFill/>
            <a:ln w="76200">
              <a:solidFill>
                <a:schemeClr val="tx1"/>
              </a:solidFill>
              <a:round/>
              <a:headEnd type="triangle" w="med" len="med"/>
              <a:tailEnd type="triangle" w="med" len="med"/>
            </a:ln>
            <a:effectLst>
              <a:outerShdw blurRad="40000" dist="20000" dir="5400000" rotWithShape="0">
                <a:srgbClr val="000000">
                  <a:alpha val="37999"/>
                </a:srgbClr>
              </a:outerShdw>
            </a:effectLst>
            <a:extLst/>
          </p:spPr>
        </p:cxnSp>
        <p:cxnSp>
          <p:nvCxnSpPr>
            <p:cNvPr id="95" name="Straight Arrow Connector 94"/>
            <p:cNvCxnSpPr>
              <a:cxnSpLocks noChangeShapeType="1"/>
            </p:cNvCxnSpPr>
            <p:nvPr/>
          </p:nvCxnSpPr>
          <p:spPr bwMode="auto">
            <a:xfrm flipH="1" flipV="1">
              <a:off x="16014289" y="31164737"/>
              <a:ext cx="598132" cy="2144"/>
            </a:xfrm>
            <a:prstGeom prst="straightConnector1">
              <a:avLst/>
            </a:prstGeom>
            <a:noFill/>
            <a:ln w="76200">
              <a:solidFill>
                <a:schemeClr val="tx1"/>
              </a:solidFill>
              <a:round/>
              <a:headEnd type="triangle" w="med" len="med"/>
              <a:tailEnd type="triangle" w="med" len="med"/>
            </a:ln>
            <a:effectLst>
              <a:outerShdw blurRad="40000" dist="20000" dir="5400000" rotWithShape="0">
                <a:srgbClr val="000000">
                  <a:alpha val="37999"/>
                </a:srgbClr>
              </a:outerShdw>
            </a:effectLst>
            <a:extLst/>
          </p:spPr>
        </p:cxnSp>
        <p:sp>
          <p:nvSpPr>
            <p:cNvPr id="15559" name="TextBox 51"/>
            <p:cNvSpPr txBox="1">
              <a:spLocks noChangeArrowheads="1"/>
            </p:cNvSpPr>
            <p:nvPr/>
          </p:nvSpPr>
          <p:spPr bwMode="auto">
            <a:xfrm>
              <a:off x="12815044" y="26225499"/>
              <a:ext cx="5791201" cy="93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3500" b="1">
                  <a:latin typeface="Calibri" charset="0"/>
                </a:rPr>
                <a:t>The CESM* model</a:t>
              </a:r>
            </a:p>
          </p:txBody>
        </p:sp>
      </p:grpSp>
      <p:grpSp>
        <p:nvGrpSpPr>
          <p:cNvPr id="15527" name="Group 87"/>
          <p:cNvGrpSpPr>
            <a:grpSpLocks/>
          </p:cNvGrpSpPr>
          <p:nvPr/>
        </p:nvGrpSpPr>
        <p:grpSpPr bwMode="auto">
          <a:xfrm>
            <a:off x="11022013" y="28509913"/>
            <a:ext cx="10945812" cy="9674225"/>
            <a:chOff x="10812463" y="26963696"/>
            <a:chExt cx="10945812" cy="9674402"/>
          </a:xfrm>
        </p:grpSpPr>
        <p:sp>
          <p:nvSpPr>
            <p:cNvPr id="15548" name="TextBox 6"/>
            <p:cNvSpPr txBox="1">
              <a:spLocks noChangeArrowheads="1"/>
            </p:cNvSpPr>
            <p:nvPr/>
          </p:nvSpPr>
          <p:spPr bwMode="auto">
            <a:xfrm>
              <a:off x="10812463" y="26963696"/>
              <a:ext cx="109331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r>
                <a:rPr lang="en-US" sz="6600">
                  <a:latin typeface="Calibri" charset="0"/>
                </a:rPr>
                <a:t>Isotope Definitions</a:t>
              </a:r>
            </a:p>
          </p:txBody>
        </p:sp>
        <p:sp>
          <p:nvSpPr>
            <p:cNvPr id="15549" name="TextBox 86"/>
            <p:cNvSpPr txBox="1">
              <a:spLocks noChangeArrowheads="1"/>
            </p:cNvSpPr>
            <p:nvPr/>
          </p:nvSpPr>
          <p:spPr bwMode="auto">
            <a:xfrm>
              <a:off x="11028363" y="27927326"/>
              <a:ext cx="10729912" cy="871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buSzPct val="150000"/>
              </a:pPr>
              <a:r>
                <a:rPr lang="en-US" sz="3500" u="sng">
                  <a:solidFill>
                    <a:srgbClr val="000000"/>
                  </a:solidFill>
                  <a:latin typeface="Calibri" charset="0"/>
                </a:rPr>
                <a:t>Notation:</a:t>
              </a:r>
            </a:p>
            <a:p>
              <a:pPr eaLnBrk="1" hangingPunct="1">
                <a:buSzPct val="100000"/>
                <a:buFont typeface="Arial" charset="0"/>
                <a:buChar char="•"/>
              </a:pPr>
              <a:r>
                <a:rPr lang="en-US" sz="3500">
                  <a:solidFill>
                    <a:srgbClr val="000000"/>
                  </a:solidFill>
                  <a:latin typeface="Calibri" charset="0"/>
                </a:rPr>
                <a:t>Measured isotope ratios are expressed as delta (δ) values, calculated relative to a known standard:</a:t>
              </a:r>
            </a:p>
            <a:p>
              <a:pPr eaLnBrk="1" hangingPunct="1">
                <a:buSzPct val="100000"/>
              </a:pPr>
              <a:r>
                <a:rPr lang="en-US" sz="3500">
                  <a:solidFill>
                    <a:srgbClr val="000000"/>
                  </a:solidFill>
                  <a:latin typeface="Calibri" charset="0"/>
                </a:rPr>
                <a:t>δ(</a:t>
              </a:r>
              <a:r>
                <a:rPr lang="en-US" altLang="zh-CN" sz="3500">
                  <a:solidFill>
                    <a:srgbClr val="000000"/>
                  </a:solidFill>
                  <a:latin typeface="Calibri" charset="0"/>
                </a:rPr>
                <a:t>‰</a:t>
              </a:r>
              <a:r>
                <a:rPr lang="en-US" sz="3500">
                  <a:solidFill>
                    <a:srgbClr val="000000"/>
                  </a:solidFill>
                  <a:latin typeface="Calibri" charset="0"/>
                </a:rPr>
                <a:t>) = (R</a:t>
              </a:r>
              <a:r>
                <a:rPr lang="en-US" sz="3500" baseline="-25000">
                  <a:solidFill>
                    <a:srgbClr val="000000"/>
                  </a:solidFill>
                  <a:latin typeface="Calibri" charset="0"/>
                </a:rPr>
                <a:t>sample</a:t>
              </a:r>
              <a:r>
                <a:rPr lang="en-US" sz="3500">
                  <a:solidFill>
                    <a:srgbClr val="000000"/>
                  </a:solidFill>
                  <a:latin typeface="Calibri" charset="0"/>
                </a:rPr>
                <a:t>/R</a:t>
              </a:r>
              <a:r>
                <a:rPr lang="en-US" sz="3500" baseline="-25000">
                  <a:solidFill>
                    <a:srgbClr val="000000"/>
                  </a:solidFill>
                  <a:latin typeface="Calibri" charset="0"/>
                </a:rPr>
                <a:t>standard</a:t>
              </a:r>
              <a:r>
                <a:rPr lang="en-US" sz="3500">
                  <a:solidFill>
                    <a:srgbClr val="000000"/>
                  </a:solidFill>
                  <a:latin typeface="Calibri" charset="0"/>
                </a:rPr>
                <a:t> – 1) x 1000</a:t>
              </a:r>
            </a:p>
            <a:p>
              <a:pPr eaLnBrk="1" hangingPunct="1">
                <a:buSzPct val="100000"/>
              </a:pPr>
              <a:r>
                <a:rPr lang="en-US" sz="3500">
                  <a:solidFill>
                    <a:srgbClr val="000000"/>
                  </a:solidFill>
                  <a:latin typeface="Calibri" charset="0"/>
                </a:rPr>
                <a:t>where R is he measured isotopic ratio relative to the most abundant isotope (e.g., R=</a:t>
              </a:r>
              <a:r>
                <a:rPr lang="en-US" sz="3500" baseline="30000">
                  <a:solidFill>
                    <a:srgbClr val="000000"/>
                  </a:solidFill>
                  <a:latin typeface="Calibri" charset="0"/>
                </a:rPr>
                <a:t>13</a:t>
              </a:r>
              <a:r>
                <a:rPr lang="en-US" sz="3500">
                  <a:solidFill>
                    <a:srgbClr val="000000"/>
                  </a:solidFill>
                  <a:latin typeface="Calibri" charset="0"/>
                </a:rPr>
                <a:t>C/</a:t>
              </a:r>
              <a:r>
                <a:rPr lang="en-US" sz="3500" baseline="30000">
                  <a:solidFill>
                    <a:srgbClr val="000000"/>
                  </a:solidFill>
                  <a:latin typeface="Calibri" charset="0"/>
                </a:rPr>
                <a:t>12</a:t>
              </a:r>
              <a:r>
                <a:rPr lang="en-US" sz="3500">
                  <a:solidFill>
                    <a:srgbClr val="000000"/>
                  </a:solidFill>
                  <a:latin typeface="Calibri" charset="0"/>
                </a:rPr>
                <a:t>C or R=</a:t>
              </a:r>
              <a:r>
                <a:rPr lang="en-US" sz="3500" baseline="30000">
                  <a:solidFill>
                    <a:srgbClr val="000000"/>
                  </a:solidFill>
                  <a:latin typeface="Calibri" charset="0"/>
                </a:rPr>
                <a:t>18</a:t>
              </a:r>
              <a:r>
                <a:rPr lang="en-US" sz="3500">
                  <a:solidFill>
                    <a:srgbClr val="000000"/>
                  </a:solidFill>
                  <a:latin typeface="Calibri" charset="0"/>
                </a:rPr>
                <a:t>O/</a:t>
              </a:r>
              <a:r>
                <a:rPr lang="en-US" sz="3500" baseline="30000">
                  <a:solidFill>
                    <a:srgbClr val="000000"/>
                  </a:solidFill>
                  <a:latin typeface="Calibri" charset="0"/>
                </a:rPr>
                <a:t>16</a:t>
              </a:r>
              <a:r>
                <a:rPr lang="en-US" sz="3500">
                  <a:solidFill>
                    <a:srgbClr val="000000"/>
                  </a:solidFill>
                  <a:latin typeface="Calibri" charset="0"/>
                </a:rPr>
                <a:t>O).</a:t>
              </a:r>
            </a:p>
            <a:p>
              <a:pPr eaLnBrk="1" hangingPunct="1">
                <a:buSzPct val="100000"/>
                <a:buFont typeface="Arial" charset="0"/>
                <a:buChar char="•"/>
              </a:pPr>
              <a:r>
                <a:rPr lang="en-US" sz="3500">
                  <a:solidFill>
                    <a:srgbClr val="000000"/>
                  </a:solidFill>
                  <a:latin typeface="Calibri" charset="0"/>
                </a:rPr>
                <a:t>Negative δ </a:t>
              </a:r>
              <a:r>
                <a:rPr lang="en-US" sz="3500">
                  <a:solidFill>
                    <a:srgbClr val="000000"/>
                  </a:solidFill>
                  <a:latin typeface="Calibri" charset="0"/>
                  <a:sym typeface="Wingdings" charset="0"/>
                </a:rPr>
                <a:t> depleted relative to the standard</a:t>
              </a:r>
            </a:p>
            <a:p>
              <a:pPr eaLnBrk="1" hangingPunct="1">
                <a:buSzPct val="100000"/>
                <a:buFont typeface="Arial" charset="0"/>
                <a:buChar char="•"/>
              </a:pPr>
              <a:r>
                <a:rPr lang="en-US" sz="3500">
                  <a:solidFill>
                    <a:srgbClr val="000000"/>
                  </a:solidFill>
                  <a:latin typeface="Calibri" charset="0"/>
                  <a:sym typeface="Wingdings" charset="0"/>
                </a:rPr>
                <a:t>Postive δ  enriched relative to the standard</a:t>
              </a:r>
            </a:p>
            <a:p>
              <a:pPr eaLnBrk="1" hangingPunct="1">
                <a:buSzPct val="150000"/>
                <a:buFont typeface="Arial" charset="0"/>
                <a:buChar char="•"/>
              </a:pPr>
              <a:endParaRPr lang="en-US" sz="3500">
                <a:solidFill>
                  <a:srgbClr val="000000"/>
                </a:solidFill>
                <a:latin typeface="Calibri" charset="0"/>
                <a:sym typeface="Wingdings" charset="0"/>
              </a:endParaRPr>
            </a:p>
            <a:p>
              <a:pPr eaLnBrk="1" hangingPunct="1">
                <a:buSzPct val="150000"/>
              </a:pPr>
              <a:r>
                <a:rPr lang="en-US" sz="3500" u="sng">
                  <a:solidFill>
                    <a:srgbClr val="000000"/>
                  </a:solidFill>
                  <a:latin typeface="Calibri" charset="0"/>
                  <a:sym typeface="Wingdings" charset="0"/>
                </a:rPr>
                <a:t>Fractionation:</a:t>
              </a:r>
            </a:p>
            <a:p>
              <a:pPr eaLnBrk="1" hangingPunct="1">
                <a:buSzPct val="100000"/>
                <a:buFont typeface="Arial" charset="0"/>
                <a:buChar char="•"/>
              </a:pPr>
              <a:r>
                <a:rPr lang="en-US" sz="3500">
                  <a:solidFill>
                    <a:srgbClr val="000000"/>
                  </a:solidFill>
                  <a:latin typeface="Calibri" charset="0"/>
                </a:rPr>
                <a:t>Fractionation refers to the small differences in isotopic ratio that arise as a result of different behavior during a chemical or physical (thermodynamic) process. </a:t>
              </a:r>
            </a:p>
            <a:p>
              <a:pPr eaLnBrk="1" hangingPunct="1">
                <a:buSzPct val="100000"/>
                <a:buFont typeface="Arial" charset="0"/>
                <a:buChar char="•"/>
              </a:pPr>
              <a:r>
                <a:rPr lang="en-US" sz="3500">
                  <a:solidFill>
                    <a:srgbClr val="000000"/>
                  </a:solidFill>
                  <a:latin typeface="Calibri" charset="0"/>
                </a:rPr>
                <a:t>Examples of processes that lead to fractionation include photosynthesis, evaporation/condensation, melting/crystallization, adsorption/desorption.</a:t>
              </a:r>
            </a:p>
          </p:txBody>
        </p:sp>
      </p:grpSp>
      <p:cxnSp>
        <p:nvCxnSpPr>
          <p:cNvPr id="89" name="Straight Connector 88"/>
          <p:cNvCxnSpPr>
            <a:cxnSpLocks noChangeShapeType="1"/>
          </p:cNvCxnSpPr>
          <p:nvPr/>
        </p:nvCxnSpPr>
        <p:spPr bwMode="auto">
          <a:xfrm>
            <a:off x="10933113" y="28546425"/>
            <a:ext cx="10945812" cy="0"/>
          </a:xfrm>
          <a:prstGeom prst="line">
            <a:avLst/>
          </a:prstGeom>
          <a:noFill/>
          <a:ln w="111125">
            <a:solidFill>
              <a:schemeClr val="tx1"/>
            </a:solidFill>
            <a:round/>
            <a:headEnd/>
            <a:tailEnd/>
          </a:ln>
          <a:effectLst>
            <a:outerShdw blurRad="40000" dist="20000" dir="5400000" rotWithShape="0">
              <a:srgbClr val="000000">
                <a:alpha val="37999"/>
              </a:srgbClr>
            </a:outerShdw>
          </a:effectLst>
          <a:extLst/>
        </p:spPr>
      </p:cxnSp>
      <p:cxnSp>
        <p:nvCxnSpPr>
          <p:cNvPr id="90" name="Straight Connector 89"/>
          <p:cNvCxnSpPr>
            <a:cxnSpLocks noChangeShapeType="1"/>
          </p:cNvCxnSpPr>
          <p:nvPr/>
        </p:nvCxnSpPr>
        <p:spPr bwMode="auto">
          <a:xfrm>
            <a:off x="11052175" y="19443700"/>
            <a:ext cx="10945813" cy="0"/>
          </a:xfrm>
          <a:prstGeom prst="line">
            <a:avLst/>
          </a:prstGeom>
          <a:noFill/>
          <a:ln w="111125">
            <a:solidFill>
              <a:schemeClr val="tx1"/>
            </a:solidFill>
            <a:round/>
            <a:headEnd/>
            <a:tailEnd/>
          </a:ln>
          <a:effectLst>
            <a:outerShdw blurRad="40000" dist="20000" dir="5400000" rotWithShape="0">
              <a:srgbClr val="000000">
                <a:alpha val="37999"/>
              </a:srgbClr>
            </a:outerShdw>
          </a:effectLst>
          <a:extLst/>
        </p:spPr>
      </p:cxnSp>
      <p:sp>
        <p:nvSpPr>
          <p:cNvPr id="6" name="TextBox 5"/>
          <p:cNvSpPr txBox="1"/>
          <p:nvPr/>
        </p:nvSpPr>
        <p:spPr>
          <a:xfrm>
            <a:off x="22091650" y="29160788"/>
            <a:ext cx="10968038" cy="1708150"/>
          </a:xfrm>
          <a:prstGeom prst="rect">
            <a:avLst/>
          </a:prstGeom>
          <a:noFill/>
        </p:spPr>
        <p:txBody>
          <a:bodyPr>
            <a:spAutoFit/>
          </a:bodyPr>
          <a:lstStyle/>
          <a:p>
            <a:pPr>
              <a:defRPr/>
            </a:pPr>
            <a:r>
              <a:rPr lang="en-US" sz="3500" dirty="0">
                <a:latin typeface="+mn-lt"/>
              </a:rPr>
              <a:t>Investigating isotope-climate relationships assumed in proxy reconstructions may help improve the interpretation of isotopic signals measured in paleoclimate records.</a:t>
            </a:r>
          </a:p>
        </p:txBody>
      </p:sp>
      <p:sp>
        <p:nvSpPr>
          <p:cNvPr id="7" name="TextBox 6"/>
          <p:cNvSpPr txBox="1"/>
          <p:nvPr/>
        </p:nvSpPr>
        <p:spPr>
          <a:xfrm>
            <a:off x="22042438" y="28373388"/>
            <a:ext cx="10899775" cy="787400"/>
          </a:xfrm>
          <a:prstGeom prst="rect">
            <a:avLst/>
          </a:prstGeom>
          <a:noFill/>
        </p:spPr>
        <p:txBody>
          <a:bodyPr>
            <a:spAutoFit/>
          </a:bodyPr>
          <a:lstStyle/>
          <a:p>
            <a:pPr algn="ctr">
              <a:defRPr/>
            </a:pPr>
            <a:r>
              <a:rPr lang="en-US" sz="4500" b="1" dirty="0">
                <a:latin typeface="+mn-lt"/>
              </a:rPr>
              <a:t>Application of Water Isotopes in the iCESM</a:t>
            </a:r>
          </a:p>
        </p:txBody>
      </p:sp>
      <p:sp>
        <p:nvSpPr>
          <p:cNvPr id="15532" name="TextBox 8"/>
          <p:cNvSpPr txBox="1">
            <a:spLocks noChangeArrowheads="1"/>
          </p:cNvSpPr>
          <p:nvPr/>
        </p:nvSpPr>
        <p:spPr bwMode="auto">
          <a:xfrm>
            <a:off x="22048788" y="33948688"/>
            <a:ext cx="1096486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9400" indent="-279400"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buFont typeface="Arial" charset="0"/>
              <a:buChar char="•"/>
            </a:pPr>
            <a:r>
              <a:rPr lang="en-US" sz="3600">
                <a:latin typeface="Calibri" charset="0"/>
              </a:rPr>
              <a:t>Spatial regression of Sea Surface Salinity (SSS) to δ</a:t>
            </a:r>
            <a:r>
              <a:rPr lang="en-US" sz="3600" baseline="30000">
                <a:latin typeface="Calibri" charset="0"/>
              </a:rPr>
              <a:t>18</a:t>
            </a:r>
            <a:r>
              <a:rPr lang="en-US" sz="3600">
                <a:latin typeface="Calibri" charset="0"/>
              </a:rPr>
              <a:t>O</a:t>
            </a:r>
            <a:r>
              <a:rPr lang="en-US" sz="3600" baseline="-25000">
                <a:latin typeface="Calibri" charset="0"/>
              </a:rPr>
              <a:t>sw </a:t>
            </a:r>
            <a:r>
              <a:rPr lang="en-US" sz="3600">
                <a:latin typeface="Calibri" charset="0"/>
              </a:rPr>
              <a:t>(left) compares well to data in the tropical Pacific. </a:t>
            </a:r>
            <a:r>
              <a:rPr lang="en-US" sz="3200">
                <a:latin typeface="Calibri" charset="0"/>
              </a:rPr>
              <a:t>[This relationship is often used to estimate δ</a:t>
            </a:r>
            <a:r>
              <a:rPr lang="en-US" sz="3200" baseline="30000">
                <a:latin typeface="Calibri" charset="0"/>
              </a:rPr>
              <a:t>18</a:t>
            </a:r>
            <a:r>
              <a:rPr lang="en-US" sz="3200">
                <a:latin typeface="Calibri" charset="0"/>
              </a:rPr>
              <a:t>O</a:t>
            </a:r>
            <a:r>
              <a:rPr lang="en-US" sz="3200" baseline="-25000">
                <a:latin typeface="Calibri" charset="0"/>
              </a:rPr>
              <a:t>sw</a:t>
            </a:r>
            <a:r>
              <a:rPr lang="en-US" sz="3200">
                <a:latin typeface="Calibri" charset="0"/>
              </a:rPr>
              <a:t> in forward coral proxy models if salinity is known.]</a:t>
            </a:r>
          </a:p>
          <a:p>
            <a:pPr eaLnBrk="1" hangingPunct="1">
              <a:buFont typeface="Arial" charset="0"/>
              <a:buChar char="•"/>
            </a:pPr>
            <a:r>
              <a:rPr lang="en-US" sz="3600">
                <a:latin typeface="Calibri" charset="0"/>
              </a:rPr>
              <a:t>Temporal regression of SSS to δ</a:t>
            </a:r>
            <a:r>
              <a:rPr lang="en-US" sz="3600" baseline="30000">
                <a:latin typeface="Calibri" charset="0"/>
              </a:rPr>
              <a:t>18</a:t>
            </a:r>
            <a:r>
              <a:rPr lang="en-US" sz="3600">
                <a:latin typeface="Calibri" charset="0"/>
              </a:rPr>
              <a:t>O</a:t>
            </a:r>
            <a:r>
              <a:rPr lang="en-US" sz="3600" baseline="-25000">
                <a:latin typeface="Calibri" charset="0"/>
              </a:rPr>
              <a:t>sw</a:t>
            </a:r>
            <a:r>
              <a:rPr lang="en-US" sz="3600">
                <a:latin typeface="Calibri" charset="0"/>
              </a:rPr>
              <a:t> in the Nino3.4 region is close to the observed spatial slope (center). </a:t>
            </a:r>
          </a:p>
          <a:p>
            <a:pPr eaLnBrk="1" hangingPunct="1">
              <a:buFont typeface="Arial" charset="0"/>
              <a:buChar char="•"/>
            </a:pPr>
            <a:r>
              <a:rPr lang="en-US" sz="3600">
                <a:latin typeface="Calibri" charset="0"/>
              </a:rPr>
              <a:t>Large Warm events can show large negative δ</a:t>
            </a:r>
            <a:r>
              <a:rPr lang="en-US" sz="3600" baseline="30000">
                <a:latin typeface="Calibri" charset="0"/>
              </a:rPr>
              <a:t>18</a:t>
            </a:r>
            <a:r>
              <a:rPr lang="en-US" sz="3600">
                <a:latin typeface="Calibri" charset="0"/>
              </a:rPr>
              <a:t>O</a:t>
            </a:r>
            <a:r>
              <a:rPr lang="en-US" sz="3600" baseline="-25000">
                <a:latin typeface="Calibri" charset="0"/>
              </a:rPr>
              <a:t>sw </a:t>
            </a:r>
            <a:r>
              <a:rPr lang="en-US" sz="3600">
                <a:latin typeface="Calibri" charset="0"/>
              </a:rPr>
              <a:t>anomalies.</a:t>
            </a:r>
          </a:p>
        </p:txBody>
      </p:sp>
      <p:sp>
        <p:nvSpPr>
          <p:cNvPr id="4271" name="TextBox 1"/>
          <p:cNvSpPr txBox="1">
            <a:spLocks noChangeArrowheads="1"/>
          </p:cNvSpPr>
          <p:nvPr/>
        </p:nvSpPr>
        <p:spPr bwMode="auto">
          <a:xfrm>
            <a:off x="-163513" y="4514850"/>
            <a:ext cx="43688001" cy="646113"/>
          </a:xfrm>
          <a:prstGeom prst="rect">
            <a:avLst/>
          </a:prstGeom>
          <a:noFill/>
          <a:ln>
            <a:noFill/>
          </a:ln>
          <a:extLst/>
        </p:spPr>
        <p:txBody>
          <a:bodyPr>
            <a:spAutoFit/>
          </a:bodyPr>
          <a:lstStyle>
            <a:lvl1pPr>
              <a:defRPr sz="17600">
                <a:solidFill>
                  <a:schemeClr val="tx1"/>
                </a:solidFill>
                <a:latin typeface="Calibri" charset="0"/>
                <a:ea typeface="ＭＳ Ｐゴシック" charset="0"/>
                <a:cs typeface="ＭＳ Ｐゴシック" charset="0"/>
              </a:defRPr>
            </a:lvl1pPr>
            <a:lvl2pPr marL="742950" indent="-285750">
              <a:defRPr sz="15400">
                <a:solidFill>
                  <a:schemeClr val="tx1"/>
                </a:solidFill>
                <a:latin typeface="Calibri" charset="0"/>
                <a:ea typeface="ＭＳ Ｐゴシック" charset="0"/>
              </a:defRPr>
            </a:lvl2pPr>
            <a:lvl3pPr marL="1143000" indent="-228600">
              <a:defRPr sz="13200">
                <a:solidFill>
                  <a:schemeClr val="tx1"/>
                </a:solidFill>
                <a:latin typeface="Calibri" charset="0"/>
                <a:ea typeface="ＭＳ Ｐゴシック" charset="0"/>
              </a:defRPr>
            </a:lvl3pPr>
            <a:lvl4pPr marL="1600200" indent="-228600">
              <a:defRPr sz="11000">
                <a:solidFill>
                  <a:schemeClr val="tx1"/>
                </a:solidFill>
                <a:latin typeface="Calibri" charset="0"/>
                <a:ea typeface="ＭＳ Ｐゴシック" charset="0"/>
              </a:defRPr>
            </a:lvl4pPr>
            <a:lvl5pPr marL="2057400" indent="-228600">
              <a:defRPr sz="11000">
                <a:solidFill>
                  <a:schemeClr val="tx1"/>
                </a:solidFill>
                <a:latin typeface="Calibri" charset="0"/>
                <a:ea typeface="ＭＳ Ｐゴシック" charset="0"/>
              </a:defRPr>
            </a:lvl5pPr>
            <a:lvl6pPr marL="2514600" indent="-228600" defTabSz="2506663" eaLnBrk="0" fontAlgn="base" hangingPunct="0">
              <a:spcAft>
                <a:spcPct val="0"/>
              </a:spcAft>
              <a:buFont typeface="Arial" charset="0"/>
              <a:buChar char="»"/>
              <a:defRPr sz="11000">
                <a:solidFill>
                  <a:schemeClr val="tx1"/>
                </a:solidFill>
                <a:latin typeface="Calibri" charset="0"/>
                <a:ea typeface="ＭＳ Ｐゴシック" charset="0"/>
              </a:defRPr>
            </a:lvl6pPr>
            <a:lvl7pPr marL="2971800" indent="-228600" defTabSz="2506663" eaLnBrk="0" fontAlgn="base" hangingPunct="0">
              <a:spcAft>
                <a:spcPct val="0"/>
              </a:spcAft>
              <a:buFont typeface="Arial" charset="0"/>
              <a:buChar char="»"/>
              <a:defRPr sz="11000">
                <a:solidFill>
                  <a:schemeClr val="tx1"/>
                </a:solidFill>
                <a:latin typeface="Calibri" charset="0"/>
                <a:ea typeface="ＭＳ Ｐゴシック" charset="0"/>
              </a:defRPr>
            </a:lvl7pPr>
            <a:lvl8pPr marL="3429000" indent="-228600" defTabSz="2506663" eaLnBrk="0" fontAlgn="base" hangingPunct="0">
              <a:spcAft>
                <a:spcPct val="0"/>
              </a:spcAft>
              <a:buFont typeface="Arial" charset="0"/>
              <a:buChar char="»"/>
              <a:defRPr sz="11000">
                <a:solidFill>
                  <a:schemeClr val="tx1"/>
                </a:solidFill>
                <a:latin typeface="Calibri" charset="0"/>
                <a:ea typeface="ＭＳ Ｐゴシック" charset="0"/>
              </a:defRPr>
            </a:lvl8pPr>
            <a:lvl9pPr marL="3886200" indent="-228600" defTabSz="2506663" eaLnBrk="0" fontAlgn="base" hangingPunct="0">
              <a:spcAft>
                <a:spcPct val="0"/>
              </a:spcAft>
              <a:buFont typeface="Arial" charset="0"/>
              <a:buChar char="»"/>
              <a:defRPr sz="11000">
                <a:solidFill>
                  <a:schemeClr val="tx1"/>
                </a:solidFill>
                <a:latin typeface="Calibri" charset="0"/>
                <a:ea typeface="ＭＳ Ｐゴシック" charset="0"/>
              </a:defRPr>
            </a:lvl9pPr>
          </a:lstStyle>
          <a:p>
            <a:pPr algn="ctr">
              <a:defRPr/>
            </a:pPr>
            <a:r>
              <a:rPr lang="en-US" sz="3500" dirty="0" smtClean="0">
                <a:latin typeface="+mn-lt"/>
              </a:rPr>
              <a:t>1. National Center for Atmospheric Research, Boulder, 2. University of Wisconsin, Madison, 3. University of Bern, Switzerland, 4. University of Colorado, Boulder, 5. Lawrence Berkeley Laboratory</a:t>
            </a:r>
          </a:p>
        </p:txBody>
      </p:sp>
      <p:sp>
        <p:nvSpPr>
          <p:cNvPr id="15534" name="TextBox 1"/>
          <p:cNvSpPr txBox="1">
            <a:spLocks noChangeArrowheads="1"/>
          </p:cNvSpPr>
          <p:nvPr/>
        </p:nvSpPr>
        <p:spPr bwMode="auto">
          <a:xfrm>
            <a:off x="6454775" y="25411113"/>
            <a:ext cx="4227513" cy="529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742950" indent="-285750" eaLnBrk="0" hangingPunct="0">
              <a:defRPr sz="9900">
                <a:solidFill>
                  <a:schemeClr val="tx1"/>
                </a:solidFill>
                <a:latin typeface="Arial" charset="0"/>
                <a:ea typeface="ＭＳ Ｐゴシック" charset="0"/>
              </a:defRPr>
            </a:lvl2pPr>
            <a:lvl3pPr marL="1143000" indent="-228600" eaLnBrk="0" hangingPunct="0">
              <a:defRPr sz="9900">
                <a:solidFill>
                  <a:schemeClr val="tx1"/>
                </a:solidFill>
                <a:latin typeface="Arial" charset="0"/>
                <a:ea typeface="ＭＳ Ｐゴシック" charset="0"/>
              </a:defRPr>
            </a:lvl3pPr>
            <a:lvl4pPr marL="1600200" indent="-228600" eaLnBrk="0" hangingPunct="0">
              <a:defRPr sz="9900">
                <a:solidFill>
                  <a:schemeClr val="tx1"/>
                </a:solidFill>
                <a:latin typeface="Arial" charset="0"/>
                <a:ea typeface="ＭＳ Ｐゴシック" charset="0"/>
              </a:defRPr>
            </a:lvl4pPr>
            <a:lvl5pPr marL="2057400" indent="-228600" eaLnBrk="0" hangingPunct="0">
              <a:defRPr sz="9900">
                <a:solidFill>
                  <a:schemeClr val="tx1"/>
                </a:solidFill>
                <a:latin typeface="Arial" charset="0"/>
                <a:ea typeface="ＭＳ Ｐゴシック" charset="0"/>
              </a:defRPr>
            </a:lvl5pPr>
            <a:lvl6pPr marL="2514600" indent="-228600" defTabSz="2506663" eaLnBrk="0" fontAlgn="base" hangingPunct="0">
              <a:spcBef>
                <a:spcPct val="0"/>
              </a:spcBef>
              <a:spcAft>
                <a:spcPct val="0"/>
              </a:spcAft>
              <a:defRPr sz="9900">
                <a:solidFill>
                  <a:schemeClr val="tx1"/>
                </a:solidFill>
                <a:latin typeface="Arial" charset="0"/>
                <a:ea typeface="ＭＳ Ｐゴシック" charset="0"/>
              </a:defRPr>
            </a:lvl6pPr>
            <a:lvl7pPr marL="2971800" indent="-228600" defTabSz="2506663" eaLnBrk="0" fontAlgn="base" hangingPunct="0">
              <a:spcBef>
                <a:spcPct val="0"/>
              </a:spcBef>
              <a:spcAft>
                <a:spcPct val="0"/>
              </a:spcAft>
              <a:defRPr sz="9900">
                <a:solidFill>
                  <a:schemeClr val="tx1"/>
                </a:solidFill>
                <a:latin typeface="Arial" charset="0"/>
                <a:ea typeface="ＭＳ Ｐゴシック" charset="0"/>
              </a:defRPr>
            </a:lvl7pPr>
            <a:lvl8pPr marL="3429000" indent="-228600" defTabSz="2506663" eaLnBrk="0" fontAlgn="base" hangingPunct="0">
              <a:spcBef>
                <a:spcPct val="0"/>
              </a:spcBef>
              <a:spcAft>
                <a:spcPct val="0"/>
              </a:spcAft>
              <a:defRPr sz="9900">
                <a:solidFill>
                  <a:schemeClr val="tx1"/>
                </a:solidFill>
                <a:latin typeface="Arial" charset="0"/>
                <a:ea typeface="ＭＳ Ｐゴシック" charset="0"/>
              </a:defRPr>
            </a:lvl8pPr>
            <a:lvl9pPr marL="3886200" indent="-228600" defTabSz="2506663" eaLnBrk="0" fontAlgn="base" hangingPunct="0">
              <a:spcBef>
                <a:spcPct val="0"/>
              </a:spcBef>
              <a:spcAft>
                <a:spcPct val="0"/>
              </a:spcAft>
              <a:defRPr sz="9900">
                <a:solidFill>
                  <a:schemeClr val="tx1"/>
                </a:solidFill>
                <a:latin typeface="Arial" charset="0"/>
                <a:ea typeface="ＭＳ Ｐゴシック" charset="0"/>
              </a:defRPr>
            </a:lvl9pPr>
          </a:lstStyle>
          <a:p>
            <a:pPr eaLnBrk="1" hangingPunct="1"/>
            <a:r>
              <a:rPr lang="en-US" sz="2600" i="1">
                <a:latin typeface="Calibri" charset="0"/>
              </a:rPr>
              <a:t>Figure shows the evolution of climate and δ</a:t>
            </a:r>
            <a:r>
              <a:rPr lang="en-US" sz="2600" i="1" baseline="30000">
                <a:latin typeface="Calibri" charset="0"/>
              </a:rPr>
              <a:t>18</a:t>
            </a:r>
            <a:r>
              <a:rPr lang="en-US" sz="2600" i="1">
                <a:latin typeface="Calibri" charset="0"/>
              </a:rPr>
              <a:t>O.</a:t>
            </a:r>
          </a:p>
          <a:p>
            <a:pPr eaLnBrk="1" hangingPunct="1"/>
            <a:r>
              <a:rPr lang="en-US" sz="2600" i="1">
                <a:latin typeface="Calibri" charset="0"/>
              </a:rPr>
              <a:t>(a) Summer insolation (b) CO</a:t>
            </a:r>
            <a:r>
              <a:rPr lang="en-US" sz="2600" i="1" baseline="-25000">
                <a:latin typeface="Calibri" charset="0"/>
              </a:rPr>
              <a:t>2</a:t>
            </a:r>
            <a:r>
              <a:rPr lang="en-US" sz="2600" i="1">
                <a:latin typeface="Calibri" charset="0"/>
              </a:rPr>
              <a:t>, (c) Meltwater fluxes (d) Hulu δ</a:t>
            </a:r>
            <a:r>
              <a:rPr lang="en-US" sz="2600" i="1" baseline="30000">
                <a:latin typeface="Calibri" charset="0"/>
              </a:rPr>
              <a:t>18</a:t>
            </a:r>
            <a:r>
              <a:rPr lang="en-US" sz="2600" i="1">
                <a:latin typeface="Calibri" charset="0"/>
              </a:rPr>
              <a:t>O (grey), northerly wind (red) and snapshot model δ</a:t>
            </a:r>
            <a:r>
              <a:rPr lang="en-US" sz="2600" i="1" baseline="30000">
                <a:latin typeface="Calibri" charset="0"/>
              </a:rPr>
              <a:t>18</a:t>
            </a:r>
            <a:r>
              <a:rPr lang="en-US" sz="2600" i="1">
                <a:latin typeface="Calibri" charset="0"/>
              </a:rPr>
              <a:t>O (blue) in E. China, (e) lake status (grey) and model rainfall in northern China, (f) pollen records (grey) and model rainfall (red) in Southeast China. (Liu et al., 2014)</a:t>
            </a:r>
          </a:p>
        </p:txBody>
      </p:sp>
      <p:sp>
        <p:nvSpPr>
          <p:cNvPr id="4275" name="TextBox 9"/>
          <p:cNvSpPr txBox="1">
            <a:spLocks noChangeArrowheads="1"/>
          </p:cNvSpPr>
          <p:nvPr/>
        </p:nvSpPr>
        <p:spPr bwMode="auto">
          <a:xfrm>
            <a:off x="439738" y="31772225"/>
            <a:ext cx="10194925" cy="6554788"/>
          </a:xfrm>
          <a:prstGeom prst="rect">
            <a:avLst/>
          </a:prstGeom>
          <a:noFill/>
          <a:ln>
            <a:noFill/>
          </a:ln>
          <a:extLst/>
        </p:spPr>
        <p:txBody>
          <a:bodyPr>
            <a:spAutoFit/>
          </a:bodyPr>
          <a:lstStyle/>
          <a:p>
            <a:pPr marL="169863" indent="-169863">
              <a:buFont typeface="Arial"/>
              <a:buChar char="•"/>
              <a:defRPr/>
            </a:pPr>
            <a:r>
              <a:rPr lang="en-US" sz="3500" dirty="0">
                <a:latin typeface="+mn-lt"/>
              </a:rPr>
              <a:t>A study using isotope-enabled CAM3 snapshot simulations driven by TraCE21 provides an interpretation of the Chinese cave speleothem δ</a:t>
            </a:r>
            <a:r>
              <a:rPr lang="en-US" sz="3500" baseline="30000" dirty="0">
                <a:latin typeface="+mn-lt"/>
              </a:rPr>
              <a:t>18</a:t>
            </a:r>
            <a:r>
              <a:rPr lang="en-US" sz="3500" dirty="0">
                <a:latin typeface="+mn-lt"/>
              </a:rPr>
              <a:t>O record that reconciles its representativeness of EASM and its driving mechanism of upstream depletion. </a:t>
            </a:r>
          </a:p>
          <a:p>
            <a:pPr marL="169863" indent="-169863">
              <a:buFont typeface="Arial"/>
              <a:buChar char="•"/>
              <a:defRPr/>
            </a:pPr>
            <a:r>
              <a:rPr lang="en-US" sz="3500" dirty="0">
                <a:latin typeface="+mn-lt"/>
              </a:rPr>
              <a:t>The δ</a:t>
            </a:r>
            <a:r>
              <a:rPr lang="en-US" sz="3500" baseline="30000" dirty="0">
                <a:latin typeface="+mn-lt"/>
              </a:rPr>
              <a:t>18</a:t>
            </a:r>
            <a:r>
              <a:rPr lang="en-US" sz="3500" dirty="0">
                <a:latin typeface="+mn-lt"/>
              </a:rPr>
              <a:t>O records do represent the intensity of the EASM system. </a:t>
            </a:r>
          </a:p>
          <a:p>
            <a:pPr marL="169863" indent="-169863">
              <a:buFont typeface="Arial"/>
              <a:buChar char="•"/>
              <a:defRPr/>
            </a:pPr>
            <a:r>
              <a:rPr lang="en-US" sz="3500" dirty="0">
                <a:latin typeface="+mn-lt"/>
              </a:rPr>
              <a:t>Enhanced southerly monsoon winds correlate strongly with negative δ</a:t>
            </a:r>
            <a:r>
              <a:rPr lang="en-US" sz="3500" baseline="30000" dirty="0">
                <a:latin typeface="+mn-lt"/>
              </a:rPr>
              <a:t>18</a:t>
            </a:r>
            <a:r>
              <a:rPr lang="en-US" sz="3500" dirty="0">
                <a:latin typeface="+mn-lt"/>
              </a:rPr>
              <a:t>O over China and enhanced monsoon rainfall in northern China, as well as continental scale Asian monsoon rainfall response in upstream regions. </a:t>
            </a:r>
          </a:p>
        </p:txBody>
      </p:sp>
      <p:sp>
        <p:nvSpPr>
          <p:cNvPr id="15538" name="TextBox 1"/>
          <p:cNvSpPr txBox="1">
            <a:spLocks noChangeArrowheads="1"/>
          </p:cNvSpPr>
          <p:nvPr/>
        </p:nvSpPr>
        <p:spPr bwMode="auto">
          <a:xfrm>
            <a:off x="114300" y="39301738"/>
            <a:ext cx="21764625" cy="1477962"/>
          </a:xfrm>
          <a:prstGeom prst="rect">
            <a:avLst/>
          </a:prstGeom>
          <a:noFill/>
          <a:ln>
            <a:noFill/>
          </a:ln>
          <a:extLst/>
        </p:spPr>
        <p:txBody>
          <a:bodyPr>
            <a:spAutoFit/>
          </a:bodyPr>
          <a:lstStyle>
            <a:lvl1pPr eaLnBrk="0" hangingPunct="0">
              <a:defRPr sz="9900">
                <a:solidFill>
                  <a:schemeClr val="tx1"/>
                </a:solidFill>
                <a:latin typeface="Arial" charset="0"/>
                <a:ea typeface="ＭＳ Ｐゴシック" charset="0"/>
                <a:cs typeface="ＭＳ Ｐゴシック" charset="0"/>
              </a:defRPr>
            </a:lvl1pPr>
            <a:lvl2pPr marL="37931725" indent="-37474525" eaLnBrk="0" hangingPunct="0">
              <a:defRPr sz="9900">
                <a:solidFill>
                  <a:schemeClr val="tx1"/>
                </a:solidFill>
                <a:latin typeface="Arial" charset="0"/>
                <a:ea typeface="ＭＳ Ｐゴシック" charset="0"/>
              </a:defRPr>
            </a:lvl2pPr>
            <a:lvl3pPr eaLnBrk="0" hangingPunct="0">
              <a:defRPr sz="9900">
                <a:solidFill>
                  <a:schemeClr val="tx1"/>
                </a:solidFill>
                <a:latin typeface="Arial" charset="0"/>
                <a:ea typeface="ＭＳ Ｐゴシック" charset="0"/>
              </a:defRPr>
            </a:lvl3pPr>
            <a:lvl4pPr eaLnBrk="0" hangingPunct="0">
              <a:defRPr sz="9900">
                <a:solidFill>
                  <a:schemeClr val="tx1"/>
                </a:solidFill>
                <a:latin typeface="Arial" charset="0"/>
                <a:ea typeface="ＭＳ Ｐゴシック" charset="0"/>
              </a:defRPr>
            </a:lvl4pPr>
            <a:lvl5pPr eaLnBrk="0" hangingPunct="0">
              <a:defRPr sz="9900">
                <a:solidFill>
                  <a:schemeClr val="tx1"/>
                </a:solidFill>
                <a:latin typeface="Arial" charset="0"/>
                <a:ea typeface="ＭＳ Ｐゴシック" charset="0"/>
              </a:defRPr>
            </a:lvl5pPr>
            <a:lvl6pPr marL="457200" eaLnBrk="0" fontAlgn="base" hangingPunct="0">
              <a:spcBef>
                <a:spcPct val="0"/>
              </a:spcBef>
              <a:spcAft>
                <a:spcPct val="0"/>
              </a:spcAft>
              <a:defRPr sz="9900">
                <a:solidFill>
                  <a:schemeClr val="tx1"/>
                </a:solidFill>
                <a:latin typeface="Arial" charset="0"/>
                <a:ea typeface="ＭＳ Ｐゴシック" charset="0"/>
              </a:defRPr>
            </a:lvl6pPr>
            <a:lvl7pPr marL="914400" eaLnBrk="0" fontAlgn="base" hangingPunct="0">
              <a:spcBef>
                <a:spcPct val="0"/>
              </a:spcBef>
              <a:spcAft>
                <a:spcPct val="0"/>
              </a:spcAft>
              <a:defRPr sz="9900">
                <a:solidFill>
                  <a:schemeClr val="tx1"/>
                </a:solidFill>
                <a:latin typeface="Arial" charset="0"/>
                <a:ea typeface="ＭＳ Ｐゴシック" charset="0"/>
              </a:defRPr>
            </a:lvl7pPr>
            <a:lvl8pPr marL="1371600" eaLnBrk="0" fontAlgn="base" hangingPunct="0">
              <a:spcBef>
                <a:spcPct val="0"/>
              </a:spcBef>
              <a:spcAft>
                <a:spcPct val="0"/>
              </a:spcAft>
              <a:defRPr sz="9900">
                <a:solidFill>
                  <a:schemeClr val="tx1"/>
                </a:solidFill>
                <a:latin typeface="Arial" charset="0"/>
                <a:ea typeface="ＭＳ Ｐゴシック" charset="0"/>
              </a:defRPr>
            </a:lvl8pPr>
            <a:lvl9pPr marL="1828800" eaLnBrk="0" fontAlgn="base" hangingPunct="0">
              <a:spcBef>
                <a:spcPct val="0"/>
              </a:spcBef>
              <a:spcAft>
                <a:spcPct val="0"/>
              </a:spcAft>
              <a:defRPr sz="9900">
                <a:solidFill>
                  <a:schemeClr val="tx1"/>
                </a:solidFill>
                <a:latin typeface="Arial" charset="0"/>
                <a:ea typeface="ＭＳ Ｐゴシック" charset="0"/>
              </a:defRPr>
            </a:lvl9pPr>
          </a:lstStyle>
          <a:p>
            <a:pPr algn="ctr" eaLnBrk="1" hangingPunct="1">
              <a:defRPr/>
            </a:pPr>
            <a:r>
              <a:rPr lang="en-US" sz="2250" i="1" dirty="0" smtClean="0">
                <a:solidFill>
                  <a:srgbClr val="0000FF"/>
                </a:solidFill>
                <a:latin typeface="+mn-lt"/>
              </a:rPr>
              <a:t>This research is sponsored by DOE-BER grant DE-SC0006744.</a:t>
            </a:r>
          </a:p>
          <a:p>
            <a:pPr algn="ctr" eaLnBrk="1" hangingPunct="1">
              <a:defRPr/>
            </a:pPr>
            <a:r>
              <a:rPr lang="en-US" sz="2250" i="1" dirty="0" smtClean="0">
                <a:solidFill>
                  <a:srgbClr val="0000FF"/>
                </a:solidFill>
                <a:latin typeface="+mn-lt"/>
              </a:rPr>
              <a:t>The National Center of Atmospheric Research (NCAR) is sponsored by the National Science Foundation (NSF).</a:t>
            </a:r>
          </a:p>
          <a:p>
            <a:pPr algn="ctr" eaLnBrk="1" hangingPunct="1">
              <a:defRPr/>
            </a:pPr>
            <a:r>
              <a:rPr lang="en-US" sz="2250" i="1" dirty="0" smtClean="0">
                <a:solidFill>
                  <a:srgbClr val="0000FF"/>
                </a:solidFill>
                <a:latin typeface="+mn-lt"/>
              </a:rPr>
              <a:t>CESM is supported by NSF and the U.S. DOE Office of Science (BER), and maintained by the Climate and Global Dynamics Division of NCAR. </a:t>
            </a:r>
          </a:p>
          <a:p>
            <a:pPr algn="ctr" eaLnBrk="1" hangingPunct="1">
              <a:defRPr/>
            </a:pPr>
            <a:r>
              <a:rPr lang="en-US" sz="2250" i="1" dirty="0" smtClean="0">
                <a:solidFill>
                  <a:srgbClr val="0000FF"/>
                </a:solidFill>
                <a:latin typeface="+mn-lt"/>
              </a:rPr>
              <a:t>Computing resources were provided by the Climate Simulation Laboratory at NCAR's Computational and Information Systems Laboratory (CISL), sponsored by the NSF and other agencies.</a:t>
            </a:r>
          </a:p>
        </p:txBody>
      </p:sp>
      <p:grpSp>
        <p:nvGrpSpPr>
          <p:cNvPr id="15537" name="Group 102"/>
          <p:cNvGrpSpPr>
            <a:grpSpLocks/>
          </p:cNvGrpSpPr>
          <p:nvPr/>
        </p:nvGrpSpPr>
        <p:grpSpPr bwMode="auto">
          <a:xfrm>
            <a:off x="32958088" y="27576463"/>
            <a:ext cx="10798175" cy="3898900"/>
            <a:chOff x="32958087" y="27576463"/>
            <a:chExt cx="10798175" cy="3898900"/>
          </a:xfrm>
        </p:grpSpPr>
        <p:pic>
          <p:nvPicPr>
            <p:cNvPr id="15543" name="Picture 98" descr="DIC_d13C_d14C_depths_profiles_model_data_1990s.pdf"/>
            <p:cNvPicPr>
              <a:picLocks noChangeAspect="1"/>
            </p:cNvPicPr>
            <p:nvPr/>
          </p:nvPicPr>
          <p:blipFill>
            <a:blip r:embed="rId18">
              <a:extLst>
                <a:ext uri="{28A0092B-C50C-407E-A947-70E740481C1C}">
                  <a14:useLocalDpi xmlns:a14="http://schemas.microsoft.com/office/drawing/2010/main" val="0"/>
                </a:ext>
              </a:extLst>
            </a:blip>
            <a:srcRect l="5804" t="41470" r="6050" b="38841"/>
            <a:stretch>
              <a:fillRect/>
            </a:stretch>
          </p:blipFill>
          <p:spPr bwMode="auto">
            <a:xfrm>
              <a:off x="33259713" y="28625800"/>
              <a:ext cx="9858375"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bwMode="auto">
            <a:xfrm>
              <a:off x="32958087" y="27576463"/>
              <a:ext cx="10798175" cy="784225"/>
            </a:xfrm>
            <a:prstGeom prst="rect">
              <a:avLst/>
            </a:prstGeom>
            <a:noFill/>
          </p:spPr>
          <p:txBody>
            <a:bodyPr>
              <a:spAutoFit/>
            </a:bodyPr>
            <a:lstStyle/>
            <a:p>
              <a:pPr algn="ctr">
                <a:defRPr/>
              </a:pPr>
              <a:r>
                <a:rPr lang="en-US" sz="4500" b="1" dirty="0">
                  <a:latin typeface="+mn-lt"/>
                  <a:ea typeface="ＭＳ Ｐゴシック" charset="-128"/>
                  <a:cs typeface="ＭＳ Ｐゴシック" charset="-128"/>
                </a:rPr>
                <a:t>Globally averaged depth profiles</a:t>
              </a:r>
            </a:p>
          </p:txBody>
        </p:sp>
        <p:sp>
          <p:nvSpPr>
            <p:cNvPr id="100" name="TextBox 99"/>
            <p:cNvSpPr txBox="1"/>
            <p:nvPr/>
          </p:nvSpPr>
          <p:spPr>
            <a:xfrm>
              <a:off x="38049199" y="28201938"/>
              <a:ext cx="1576388" cy="630237"/>
            </a:xfrm>
            <a:prstGeom prst="rect">
              <a:avLst/>
            </a:prstGeom>
            <a:noFill/>
          </p:spPr>
          <p:txBody>
            <a:bodyPr>
              <a:spAutoFit/>
            </a:bodyPr>
            <a:lstStyle/>
            <a:p>
              <a:pPr>
                <a:defRPr/>
              </a:pPr>
              <a:r>
                <a:rPr lang="en-US" sz="3500" dirty="0">
                  <a:latin typeface="+mn-lt"/>
                  <a:ea typeface="ＭＳ Ｐゴシック" charset="-128"/>
                  <a:cs typeface="ＭＳ Ｐゴシック" charset="-128"/>
                </a:rPr>
                <a:t>δ</a:t>
              </a:r>
              <a:r>
                <a:rPr lang="en-US" sz="3500" baseline="30000" dirty="0">
                  <a:latin typeface="+mn-lt"/>
                  <a:ea typeface="ＭＳ Ｐゴシック" charset="-128"/>
                  <a:cs typeface="ＭＳ Ｐゴシック" charset="-128"/>
                </a:rPr>
                <a:t>13</a:t>
              </a:r>
              <a:r>
                <a:rPr lang="en-US" sz="3500" dirty="0">
                  <a:latin typeface="+mn-lt"/>
                  <a:ea typeface="ＭＳ Ｐゴシック" charset="-128"/>
                  <a:cs typeface="ＭＳ Ｐゴシック" charset="-128"/>
                </a:rPr>
                <a:t>C</a:t>
              </a:r>
            </a:p>
          </p:txBody>
        </p:sp>
        <p:sp>
          <p:nvSpPr>
            <p:cNvPr id="101" name="TextBox 100"/>
            <p:cNvSpPr txBox="1"/>
            <p:nvPr/>
          </p:nvSpPr>
          <p:spPr>
            <a:xfrm>
              <a:off x="41286112" y="28201938"/>
              <a:ext cx="1576387" cy="630237"/>
            </a:xfrm>
            <a:prstGeom prst="rect">
              <a:avLst/>
            </a:prstGeom>
            <a:noFill/>
          </p:spPr>
          <p:txBody>
            <a:bodyPr>
              <a:spAutoFit/>
            </a:bodyPr>
            <a:lstStyle/>
            <a:p>
              <a:pPr>
                <a:defRPr/>
              </a:pPr>
              <a:r>
                <a:rPr lang="en-US" sz="3500" dirty="0">
                  <a:latin typeface="+mn-lt"/>
                  <a:ea typeface="ＭＳ Ｐゴシック" charset="-128"/>
                  <a:cs typeface="ＭＳ Ｐゴシック" charset="-128"/>
                </a:rPr>
                <a:t>Δ</a:t>
              </a:r>
              <a:r>
                <a:rPr lang="en-US" sz="3500" baseline="30000" dirty="0">
                  <a:latin typeface="+mn-lt"/>
                  <a:ea typeface="ＭＳ Ｐゴシック" charset="-128"/>
                  <a:cs typeface="ＭＳ Ｐゴシック" charset="-128"/>
                </a:rPr>
                <a:t>14</a:t>
              </a:r>
              <a:r>
                <a:rPr lang="en-US" sz="3500" dirty="0">
                  <a:latin typeface="+mn-lt"/>
                  <a:ea typeface="ＭＳ Ｐゴシック" charset="-128"/>
                  <a:cs typeface="ＭＳ Ｐゴシック" charset="-128"/>
                </a:rPr>
                <a:t>C</a:t>
              </a:r>
            </a:p>
          </p:txBody>
        </p:sp>
        <p:sp>
          <p:nvSpPr>
            <p:cNvPr id="102" name="TextBox 101"/>
            <p:cNvSpPr txBox="1"/>
            <p:nvPr/>
          </p:nvSpPr>
          <p:spPr>
            <a:xfrm>
              <a:off x="34774187" y="28201938"/>
              <a:ext cx="1141412" cy="630237"/>
            </a:xfrm>
            <a:prstGeom prst="rect">
              <a:avLst/>
            </a:prstGeom>
            <a:noFill/>
          </p:spPr>
          <p:txBody>
            <a:bodyPr>
              <a:spAutoFit/>
            </a:bodyPr>
            <a:lstStyle/>
            <a:p>
              <a:pPr>
                <a:defRPr/>
              </a:pPr>
              <a:r>
                <a:rPr lang="en-US" sz="3500" dirty="0">
                  <a:latin typeface="+mn-lt"/>
                  <a:ea typeface="ＭＳ Ｐゴシック" charset="-128"/>
                  <a:cs typeface="ＭＳ Ｐゴシック" charset="-128"/>
                </a:rPr>
                <a:t>DIC</a:t>
              </a:r>
            </a:p>
          </p:txBody>
        </p:sp>
      </p:grpSp>
      <p:sp>
        <p:nvSpPr>
          <p:cNvPr id="10" name="TextBox 9"/>
          <p:cNvSpPr txBox="1"/>
          <p:nvPr/>
        </p:nvSpPr>
        <p:spPr>
          <a:xfrm>
            <a:off x="11098213" y="27217688"/>
            <a:ext cx="10888662" cy="1292225"/>
          </a:xfrm>
          <a:prstGeom prst="rect">
            <a:avLst/>
          </a:prstGeom>
          <a:noFill/>
        </p:spPr>
        <p:txBody>
          <a:bodyPr>
            <a:spAutoFit/>
          </a:bodyPr>
          <a:lstStyle/>
          <a:p>
            <a:pPr>
              <a:defRPr/>
            </a:pPr>
            <a:r>
              <a:rPr lang="en-US" sz="2600" i="1" dirty="0">
                <a:latin typeface="+mn-lt"/>
              </a:rPr>
              <a:t>*CESM is a fully-coupled, community, global climate model that provides state-of-the-art computer simulations of the Earth's past, present, and future climate states. </a:t>
            </a:r>
          </a:p>
        </p:txBody>
      </p:sp>
      <p:pic>
        <p:nvPicPr>
          <p:cNvPr id="15539" name="Picture 14" descr="ncar-logo-spellout-med.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0551100" y="4441825"/>
            <a:ext cx="30384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40" name="Picture 15" descr="UWlogo_ctr_4c.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34950" y="3857625"/>
            <a:ext cx="23590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41" name="Picture 12" descr="nsf1.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0593963" y="228600"/>
            <a:ext cx="301942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42" name="Picture 12" descr="CMYK_Color-Seal_Green-Mark_SC_Vertical.eps"/>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34950" y="276225"/>
            <a:ext cx="7280275"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3" descr="Screen Shot 2013-08-20 at 1.49.26 PM.png"/>
          <p:cNvPicPr>
            <a:picLocks noChangeAspect="1"/>
          </p:cNvPicPr>
          <p:nvPr/>
        </p:nvPicPr>
        <p:blipFill rotWithShape="1">
          <a:blip r:embed="rId23">
            <a:extLst>
              <a:ext uri="{28A0092B-C50C-407E-A947-70E740481C1C}">
                <a14:useLocalDpi xmlns:a14="http://schemas.microsoft.com/office/drawing/2010/main" val="0"/>
              </a:ext>
            </a:extLst>
          </a:blip>
          <a:srcRect l="34656" t="70651" r="34877" b="1016"/>
          <a:stretch/>
        </p:blipFill>
        <p:spPr bwMode="auto">
          <a:xfrm>
            <a:off x="20091401" y="25323799"/>
            <a:ext cx="1709737" cy="172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3" descr="Screen Shot 2013-08-20 at 1.49.26 PM.png"/>
          <p:cNvPicPr>
            <a:picLocks noChangeAspect="1"/>
          </p:cNvPicPr>
          <p:nvPr/>
        </p:nvPicPr>
        <p:blipFill rotWithShape="1">
          <a:blip r:embed="rId23">
            <a:extLst>
              <a:ext uri="{28A0092B-C50C-407E-A947-70E740481C1C}">
                <a14:useLocalDpi xmlns:a14="http://schemas.microsoft.com/office/drawing/2010/main" val="0"/>
              </a:ext>
            </a:extLst>
          </a:blip>
          <a:srcRect l="66933" t="70651" r="1837" b="1016"/>
          <a:stretch/>
        </p:blipFill>
        <p:spPr bwMode="auto">
          <a:xfrm>
            <a:off x="20042187" y="21188362"/>
            <a:ext cx="1752601" cy="172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7" name="Straight Arrow Connector 106"/>
          <p:cNvCxnSpPr>
            <a:cxnSpLocks noChangeShapeType="1"/>
          </p:cNvCxnSpPr>
          <p:nvPr/>
        </p:nvCxnSpPr>
        <p:spPr bwMode="auto">
          <a:xfrm flipH="1" flipV="1">
            <a:off x="19537364" y="24999950"/>
            <a:ext cx="465136" cy="292100"/>
          </a:xfrm>
          <a:prstGeom prst="straightConnector1">
            <a:avLst/>
          </a:prstGeom>
          <a:noFill/>
          <a:ln w="76200">
            <a:solidFill>
              <a:schemeClr val="tx1"/>
            </a:solidFill>
            <a:round/>
            <a:headEnd type="triangle" w="med" len="med"/>
            <a:tailEnd type="triangle" w="med" len="med"/>
          </a:ln>
          <a:effectLst>
            <a:outerShdw blurRad="40000" dist="20000" dir="5400000" rotWithShape="0">
              <a:srgbClr val="000000">
                <a:alpha val="37999"/>
              </a:srgbClr>
            </a:outerShdw>
          </a:effectLst>
          <a:extLst/>
        </p:spPr>
      </p:cxnSp>
      <p:cxnSp>
        <p:nvCxnSpPr>
          <p:cNvPr id="112" name="Straight Arrow Connector 111"/>
          <p:cNvCxnSpPr>
            <a:cxnSpLocks noChangeShapeType="1"/>
          </p:cNvCxnSpPr>
          <p:nvPr/>
        </p:nvCxnSpPr>
        <p:spPr bwMode="auto">
          <a:xfrm flipH="1">
            <a:off x="19537364" y="22940963"/>
            <a:ext cx="446086" cy="319087"/>
          </a:xfrm>
          <a:prstGeom prst="straightConnector1">
            <a:avLst/>
          </a:prstGeom>
          <a:noFill/>
          <a:ln w="76200">
            <a:solidFill>
              <a:schemeClr val="tx1"/>
            </a:solidFill>
            <a:round/>
            <a:headEnd type="triangle" w="med" len="med"/>
            <a:tailEnd type="triangle" w="med" len="med"/>
          </a:ln>
          <a:effectLst>
            <a:outerShdw blurRad="40000" dist="20000" dir="5400000" rotWithShape="0">
              <a:srgbClr val="000000">
                <a:alpha val="37999"/>
              </a:srgbClr>
            </a:outerShdw>
          </a:effectLst>
          <a:extLst/>
        </p:spPr>
      </p:cxn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2027</TotalTime>
  <Words>1995</Words>
  <Application>Microsoft Macintosh PowerPoint</Application>
  <PresentationFormat>Custom</PresentationFormat>
  <Paragraphs>186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ＭＳ Ｐゴシック</vt:lpstr>
      <vt:lpstr>Calibri</vt:lpstr>
      <vt:lpstr>Gill Sans</vt:lpstr>
      <vt:lpstr>Wingdings</vt:lpstr>
      <vt:lpstr>Office Theme</vt:lpstr>
      <vt:lpstr>PowerPoint Presentation</vt:lpstr>
    </vt:vector>
  </TitlesOfParts>
  <Company>CGD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Alexandra Jahn</dc:creator>
  <cp:lastModifiedBy>Bette Otto-Bliesner</cp:lastModifiedBy>
  <cp:revision>106</cp:revision>
  <cp:lastPrinted>2014-05-01T17:11:18Z</cp:lastPrinted>
  <dcterms:created xsi:type="dcterms:W3CDTF">2014-04-30T16:18:01Z</dcterms:created>
  <dcterms:modified xsi:type="dcterms:W3CDTF">2014-06-06T22:10:51Z</dcterms:modified>
</cp:coreProperties>
</file>