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75" r:id="rId3"/>
    <p:sldId id="276" r:id="rId4"/>
    <p:sldId id="277" r:id="rId5"/>
    <p:sldId id="288" r:id="rId6"/>
    <p:sldId id="294" r:id="rId7"/>
    <p:sldId id="280" r:id="rId8"/>
    <p:sldId id="292" r:id="rId9"/>
    <p:sldId id="293" r:id="rId10"/>
    <p:sldId id="283" r:id="rId11"/>
    <p:sldId id="289" r:id="rId12"/>
    <p:sldId id="290" r:id="rId13"/>
    <p:sldId id="291" r:id="rId14"/>
    <p:sldId id="272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Collin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8" autoAdjust="0"/>
  </p:normalViewPr>
  <p:slideViewPr>
    <p:cSldViewPr>
      <p:cViewPr varScale="1">
        <p:scale>
          <a:sx n="104" d="100"/>
          <a:sy n="104" d="100"/>
        </p:scale>
        <p:origin x="-112" y="-160"/>
      </p:cViewPr>
      <p:guideLst>
        <p:guide orient="horz" pos="2112"/>
        <p:guide pos="2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231" d="100"/>
          <a:sy n="231" d="100"/>
        </p:scale>
        <p:origin x="-22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01T03:02:44.147" idx="1">
    <p:pos x="5486" y="152"/>
    <p:text>Consider splitting table into categories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01T03:02:44.147" idx="2">
    <p:pos x="5486" y="152"/>
    <p:text>Consider splitting table into categories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4BB7-3858-4493-BC26-D4C2B65C7E04}" type="datetimeFigureOut">
              <a:rPr lang="en-US" smtClean="0"/>
              <a:t>5/5/15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36286-04A3-4725-BA44-052D5C24B4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https://acme-climate.atlassian.net/wiki/display/SIM/Slide+1%3A+Description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FF6F-5859-CA46-829C-CB64BCE0A1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1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https://acme-climate.atlassian.net/wiki/display/CNCL/3+Year+Roadmap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FF6F-5859-CA46-829C-CB64BCE0A1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4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3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1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9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5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7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E439-E6F2-4C81-8470-EE41DA809B8C}" type="datetimeFigureOut">
              <a:rPr lang="en-US" smtClean="0"/>
              <a:pPr/>
              <a:t>5/5/15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A0AC-41EC-4DC9-A4BB-B842AD2B73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2" r:id="rId5"/>
    <p:sldLayoutId id="2147483654" r:id="rId6"/>
    <p:sldLayoutId id="2147483652" r:id="rId7"/>
    <p:sldLayoutId id="2147483661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/>
          <a:lstStyle/>
          <a:p>
            <a:r>
              <a:rPr lang="en-US" dirty="0" smtClean="0"/>
              <a:t>Science Perspective and Status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r>
              <a:rPr lang="en-US" dirty="0" smtClean="0"/>
              <a:t>William D. Collins</a:t>
            </a:r>
          </a:p>
          <a:p>
            <a:r>
              <a:rPr lang="en-US" sz="2000" i="1" dirty="0"/>
              <a:t>Lawrence Berkeley Laboratory</a:t>
            </a:r>
          </a:p>
          <a:p>
            <a:r>
              <a:rPr lang="en-US" sz="2000" i="1" dirty="0"/>
              <a:t>ACME Chief Scientist</a:t>
            </a:r>
            <a:br>
              <a:rPr lang="en-US" sz="2000" i="1" dirty="0"/>
            </a:br>
            <a:endParaRPr lang="en-US" sz="2000" i="1" dirty="0"/>
          </a:p>
          <a:p>
            <a:r>
              <a:rPr lang="en-US" dirty="0" smtClean="0"/>
              <a:t>And the ACME Project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3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Cryospheric Experiments</a:t>
            </a:r>
            <a:endParaRPr lang="en-US" dirty="0"/>
          </a:p>
        </p:txBody>
      </p:sp>
      <p:pic>
        <p:nvPicPr>
          <p:cNvPr id="4" name="Picture 5" descr="acme_main15jan14 9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77662" cy="19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28617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Near-term</a:t>
            </a:r>
            <a:r>
              <a:rPr lang="en-US" sz="2800" b="0" i="1" dirty="0" smtClean="0">
                <a:solidFill>
                  <a:srgbClr val="0000FF"/>
                </a:solidFill>
              </a:rPr>
              <a:t>: 	</a:t>
            </a:r>
            <a:r>
              <a:rPr lang="en-US" sz="2800" dirty="0"/>
              <a:t>Could a dynamical instability in the </a:t>
            </a:r>
            <a:r>
              <a:rPr lang="en-US" sz="2800" dirty="0" smtClean="0"/>
              <a:t>Antarctic </a:t>
            </a:r>
            <a:r>
              <a:rPr lang="en-US" sz="2800" dirty="0"/>
              <a:t>Ice Sheet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be </a:t>
            </a:r>
            <a:r>
              <a:rPr lang="en-US" sz="2800" dirty="0"/>
              <a:t>triggered within the next 40 years</a:t>
            </a:r>
            <a:r>
              <a:rPr lang="en-US" sz="2800" dirty="0" smtClean="0"/>
              <a:t>?</a:t>
            </a:r>
            <a:endParaRPr lang="en-US" sz="2800" dirty="0"/>
          </a:p>
          <a:p>
            <a:pPr marL="0" indent="0">
              <a:spcAft>
                <a:spcPts val="1000"/>
              </a:spcAft>
              <a:buNone/>
              <a:tabLst>
                <a:tab pos="1253216" algn="r"/>
                <a:tab pos="1432236" algn="l"/>
              </a:tabLst>
            </a:pPr>
            <a:r>
              <a:rPr lang="en-US" sz="2800" b="0" i="1" dirty="0" smtClean="0">
                <a:solidFill>
                  <a:srgbClr val="0000FF"/>
                </a:solidFill>
              </a:rPr>
              <a:t>	Simulations</a:t>
            </a:r>
            <a:r>
              <a:rPr lang="en-US" sz="2800" i="1" dirty="0" smtClean="0"/>
              <a:t>: 	</a:t>
            </a:r>
            <a:r>
              <a:rPr lang="en-US" sz="2800" dirty="0" smtClean="0"/>
              <a:t>Simulation plan focuses on</a:t>
            </a:r>
          </a:p>
          <a:p>
            <a:pPr marL="1436688" lvl="1" indent="-514350">
              <a:buFont typeface="+mj-lt"/>
              <a:buAutoNum type="arabicPeriod"/>
              <a:tabLst>
                <a:tab pos="1435100" algn="l"/>
              </a:tabLst>
            </a:pPr>
            <a:r>
              <a:rPr lang="en-US" dirty="0" smtClean="0"/>
              <a:t>Rigorous testing of the ice sheet and its interactions with the atmosphere, underlying continent, ocean, and sea ice </a:t>
            </a:r>
          </a:p>
          <a:p>
            <a:pPr marL="1436688" lvl="1" indent="-514350">
              <a:buFont typeface="+mj-lt"/>
              <a:buAutoNum type="arabicPeriod"/>
              <a:tabLst>
                <a:tab pos="1435100" algn="l"/>
              </a:tabLst>
            </a:pPr>
            <a:r>
              <a:rPr lang="en-US" dirty="0" smtClean="0"/>
              <a:t>Transient fully coupled simulation from 1970 to 2050.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779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V1</a:t>
            </a:r>
            <a:r>
              <a:rPr lang="en-US" dirty="0" smtClean="0"/>
              <a:t> </a:t>
            </a:r>
            <a:r>
              <a:rPr lang="en-US" dirty="0" smtClean="0"/>
              <a:t>Land Ice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13961"/>
              </p:ext>
            </p:extLst>
          </p:nvPr>
        </p:nvGraphicFramePr>
        <p:xfrm>
          <a:off x="990600" y="1752600"/>
          <a:ext cx="7010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650"/>
                <a:gridCol w="2190750"/>
              </a:tblGrid>
              <a:tr h="346341"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Lead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Stand-alone</a:t>
                      </a:r>
                      <a:r>
                        <a:rPr lang="en-US" baseline="0" dirty="0" smtClean="0"/>
                        <a:t> Antarctica simulations with MPAS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</a:t>
                      </a:r>
                      <a:r>
                        <a:rPr lang="en-US" baseline="0" dirty="0" smtClean="0"/>
                        <a:t> Price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Stand-alone</a:t>
                      </a:r>
                      <a:r>
                        <a:rPr lang="en-US" baseline="0" dirty="0" smtClean="0"/>
                        <a:t> Antarctica mass-balance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Price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Ocean/sea-ice</a:t>
                      </a:r>
                      <a:r>
                        <a:rPr lang="en-US" baseline="0" dirty="0" smtClean="0"/>
                        <a:t> runs with data atmos./ice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Price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Coupled</a:t>
                      </a:r>
                      <a:r>
                        <a:rPr lang="en-US" baseline="0" dirty="0" smtClean="0"/>
                        <a:t> ocean/sea-ice/land-ice runs w/data atm.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Price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Fully</a:t>
                      </a:r>
                      <a:r>
                        <a:rPr lang="en-US" baseline="0" dirty="0" smtClean="0"/>
                        <a:t> coupled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Price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Gravitationally</a:t>
                      </a:r>
                      <a:r>
                        <a:rPr lang="en-US" baseline="0" dirty="0" smtClean="0"/>
                        <a:t> self-consistent SLR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Price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03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V1</a:t>
            </a:r>
            <a:r>
              <a:rPr lang="en-US" dirty="0" smtClean="0"/>
              <a:t> </a:t>
            </a:r>
            <a:r>
              <a:rPr lang="en-US" dirty="0" smtClean="0"/>
              <a:t>Sea Ice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6141"/>
              </p:ext>
            </p:extLst>
          </p:nvPr>
        </p:nvGraphicFramePr>
        <p:xfrm>
          <a:off x="990600" y="1752600"/>
          <a:ext cx="7010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650"/>
                <a:gridCol w="2190750"/>
              </a:tblGrid>
              <a:tr h="346341"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Lead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MPAS-CICE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Adrian Turner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Improved snow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Elizabeth Hunke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Biogeochemistry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Elizabeth Hunke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20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V1</a:t>
            </a:r>
            <a:r>
              <a:rPr lang="en-US" dirty="0" smtClean="0"/>
              <a:t> </a:t>
            </a:r>
            <a:r>
              <a:rPr lang="en-US" dirty="0" smtClean="0"/>
              <a:t>Ocean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54175"/>
              </p:ext>
            </p:extLst>
          </p:nvPr>
        </p:nvGraphicFramePr>
        <p:xfrm>
          <a:off x="990600" y="1752600"/>
          <a:ext cx="701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650"/>
                <a:gridCol w="2190750"/>
              </a:tblGrid>
              <a:tr h="346341"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Lead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Stand-alone</a:t>
                      </a:r>
                      <a:r>
                        <a:rPr lang="en-US" baseline="0" dirty="0" smtClean="0"/>
                        <a:t> ocean 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Ringler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Ocean analysis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Ringler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Biogeochemistry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Ringler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Hybrid vertical coordinate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Ringler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6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3-year Roadmap 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120"/>
            <a:ext cx="8229600" cy="3442051"/>
          </a:xfrm>
        </p:spPr>
        <p:txBody>
          <a:bodyPr>
            <a:noAutofit/>
          </a:bodyPr>
          <a:lstStyle/>
          <a:p>
            <a:r>
              <a:rPr lang="en-US" sz="2000" b="1" dirty="0"/>
              <a:t>Complete construction of v1-</a:t>
            </a:r>
            <a:r>
              <a:rPr lang="en-US" sz="2000" b="1" dirty="0" smtClean="0"/>
              <a:t>alpha 	</a:t>
            </a: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8000"/>
                </a:solidFill>
              </a:rPr>
              <a:t>EOY </a:t>
            </a:r>
            <a:r>
              <a:rPr lang="en-US" sz="2000" dirty="0">
                <a:solidFill>
                  <a:srgbClr val="008000"/>
                </a:solidFill>
              </a:rPr>
              <a:t>2015 </a:t>
            </a:r>
          </a:p>
          <a:p>
            <a:pPr lvl="1"/>
            <a:r>
              <a:rPr lang="en-US" sz="1600" dirty="0"/>
              <a:t>1 configuration, 2 resolutions, 2 levels of BGC </a:t>
            </a:r>
            <a:r>
              <a:rPr lang="en-US" sz="1600" dirty="0" smtClean="0"/>
              <a:t>activation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000" b="1" dirty="0"/>
              <a:t>Coupled system tuning </a:t>
            </a:r>
            <a:r>
              <a:rPr lang="en-US" sz="2000" dirty="0" smtClean="0"/>
              <a:t>				</a:t>
            </a:r>
            <a:r>
              <a:rPr lang="en-US" sz="2000" dirty="0" smtClean="0">
                <a:solidFill>
                  <a:srgbClr val="008000"/>
                </a:solidFill>
              </a:rPr>
              <a:t>Jun 2016</a:t>
            </a:r>
            <a:br>
              <a:rPr lang="en-US" sz="2000" dirty="0" smtClean="0">
                <a:solidFill>
                  <a:srgbClr val="008000"/>
                </a:solidFill>
              </a:rPr>
            </a:b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b="1" dirty="0"/>
              <a:t>Start major experiments with ACME v1.0 code base </a:t>
            </a:r>
            <a:r>
              <a:rPr lang="en-US" sz="2000" dirty="0" smtClean="0"/>
              <a:t>	 </a:t>
            </a:r>
            <a:r>
              <a:rPr lang="en-US" sz="2000" dirty="0" smtClean="0">
                <a:solidFill>
                  <a:srgbClr val="008000"/>
                </a:solidFill>
              </a:rPr>
              <a:t>Jul </a:t>
            </a:r>
            <a:r>
              <a:rPr lang="en-US" sz="2000" dirty="0">
                <a:solidFill>
                  <a:srgbClr val="008000"/>
                </a:solidFill>
              </a:rPr>
              <a:t>2016</a:t>
            </a:r>
          </a:p>
          <a:p>
            <a:pPr lvl="1"/>
            <a:r>
              <a:rPr lang="en-US" sz="1600" dirty="0"/>
              <a:t>The 3</a:t>
            </a:r>
            <a:r>
              <a:rPr lang="en-US" sz="1600" dirty="0" smtClean="0"/>
              <a:t> experiments need not activate same functionality</a:t>
            </a:r>
          </a:p>
          <a:p>
            <a:pPr lvl="1"/>
            <a:r>
              <a:rPr lang="en-US" sz="1600" dirty="0" smtClean="0"/>
              <a:t>But </a:t>
            </a:r>
            <a:r>
              <a:rPr lang="en-US" sz="1600" dirty="0"/>
              <a:t>they should all share the same code base,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with active </a:t>
            </a:r>
            <a:r>
              <a:rPr lang="en-US" sz="1600" dirty="0"/>
              <a:t>functionality controlled by run-time </a:t>
            </a:r>
            <a:r>
              <a:rPr lang="en-US" sz="1600" dirty="0" smtClean="0"/>
              <a:t>switches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2000" b="1" dirty="0" smtClean="0"/>
              <a:t>All </a:t>
            </a:r>
            <a:r>
              <a:rPr lang="en-US" sz="2000" b="1" dirty="0"/>
              <a:t>major 3 year experiments </a:t>
            </a:r>
            <a:r>
              <a:rPr lang="en-US" sz="2000" b="1" dirty="0" smtClean="0"/>
              <a:t>completed</a:t>
            </a:r>
            <a:r>
              <a:rPr lang="en-US" sz="2000" dirty="0" smtClean="0"/>
              <a:t>	 	</a:t>
            </a:r>
            <a:r>
              <a:rPr lang="en-US" sz="2000" dirty="0" smtClean="0">
                <a:solidFill>
                  <a:srgbClr val="008000"/>
                </a:solidFill>
              </a:rPr>
              <a:t>Jul 2017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4" name="Picture 3" descr="Screen Shot 2015-01-11 at 11.33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329"/>
            <a:ext cx="9144000" cy="16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8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7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7244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Water cycle:</a:t>
            </a:r>
            <a:endParaRPr lang="en-US" sz="1600" i="1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What are the processes </a:t>
            </a:r>
            <a:r>
              <a:rPr lang="en-US" sz="2000" dirty="0" smtClean="0"/>
              <a:t>and factors </a:t>
            </a:r>
            <a:r>
              <a:rPr lang="en-US" sz="2000" dirty="0"/>
              <a:t>governing </a:t>
            </a:r>
            <a:r>
              <a:rPr lang="en-US" sz="2000" dirty="0" smtClean="0"/>
              <a:t>precipitation and </a:t>
            </a:r>
            <a:r>
              <a:rPr lang="en-US" sz="2000" dirty="0"/>
              <a:t>the water cycle today </a:t>
            </a:r>
            <a:r>
              <a:rPr lang="en-US" sz="2000" dirty="0" smtClean="0"/>
              <a:t>and how </a:t>
            </a:r>
            <a:r>
              <a:rPr lang="en-US" sz="2000" dirty="0"/>
              <a:t>will precipitation evolve </a:t>
            </a:r>
            <a:r>
              <a:rPr lang="en-US" sz="2000" dirty="0" smtClean="0"/>
              <a:t>over the </a:t>
            </a:r>
            <a:r>
              <a:rPr lang="en-US" sz="2000" dirty="0"/>
              <a:t>next 40 years</a:t>
            </a:r>
            <a:r>
              <a:rPr lang="en-US" sz="2000" dirty="0" smtClean="0"/>
              <a:t>?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Biogeochemistry</a:t>
            </a:r>
            <a:r>
              <a:rPr lang="en-US" sz="2400" i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sz="2000" dirty="0"/>
              <a:t>What are the contributions </a:t>
            </a:r>
            <a:r>
              <a:rPr lang="en-US" sz="2000" dirty="0" smtClean="0"/>
              <a:t>and feedbacks </a:t>
            </a:r>
            <a:r>
              <a:rPr lang="en-US" sz="2000" dirty="0"/>
              <a:t>from natural </a:t>
            </a:r>
            <a:r>
              <a:rPr lang="en-US" sz="2000" dirty="0" smtClean="0"/>
              <a:t>and managed </a:t>
            </a:r>
            <a:r>
              <a:rPr lang="en-US" sz="2000" dirty="0"/>
              <a:t>systems to </a:t>
            </a:r>
            <a:r>
              <a:rPr lang="en-US" sz="2000" dirty="0" smtClean="0"/>
              <a:t>current greenhouse </a:t>
            </a:r>
            <a:r>
              <a:rPr lang="en-US" sz="2000" dirty="0"/>
              <a:t>gas fluxes, and </a:t>
            </a:r>
            <a:r>
              <a:rPr lang="en-US" sz="2000" dirty="0" smtClean="0"/>
              <a:t>how will </a:t>
            </a:r>
            <a:r>
              <a:rPr lang="en-US" sz="2000" dirty="0"/>
              <a:t>those factors and </a:t>
            </a:r>
            <a:r>
              <a:rPr lang="en-US" sz="2000" dirty="0" smtClean="0"/>
              <a:t>associated fluxes </a:t>
            </a:r>
            <a:r>
              <a:rPr lang="en-US" sz="2000" dirty="0"/>
              <a:t>evolve in the future</a:t>
            </a:r>
            <a:r>
              <a:rPr lang="en-US" sz="2000" dirty="0" smtClean="0"/>
              <a:t>?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Cryosphere</a:t>
            </a:r>
            <a:r>
              <a:rPr lang="en-US" sz="2400" i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sz="2000" dirty="0"/>
              <a:t>What will be the long-term</a:t>
            </a:r>
            <a:r>
              <a:rPr lang="en-US" sz="2000" dirty="0" smtClean="0"/>
              <a:t>, committed </a:t>
            </a:r>
            <a:r>
              <a:rPr lang="en-US" sz="2000" dirty="0"/>
              <a:t>Antarctic Ice </a:t>
            </a:r>
            <a:r>
              <a:rPr lang="en-US" sz="2000" dirty="0" smtClean="0"/>
              <a:t>Sheet contribution </a:t>
            </a:r>
            <a:r>
              <a:rPr lang="en-US" sz="2000" dirty="0"/>
              <a:t>to sea level </a:t>
            </a:r>
            <a:r>
              <a:rPr lang="en-US" sz="2000" dirty="0" smtClean="0"/>
              <a:t>rise (</a:t>
            </a:r>
            <a:r>
              <a:rPr lang="en-US" sz="2000" dirty="0"/>
              <a:t>SLR) from climate change </a:t>
            </a:r>
            <a:r>
              <a:rPr lang="en-US" sz="2000" dirty="0" smtClean="0"/>
              <a:t>during1970</a:t>
            </a:r>
            <a:r>
              <a:rPr lang="en-US" sz="2000" dirty="0"/>
              <a:t>–2050?</a:t>
            </a:r>
            <a:endParaRPr lang="en-US" sz="3600" dirty="0"/>
          </a:p>
          <a:p>
            <a:pPr marL="912573" lvl="1" indent="-456277">
              <a:buFont typeface="+mj-lt"/>
              <a:buAutoNum type="arabicPeriod" startAt="4"/>
            </a:pPr>
            <a:endParaRPr lang="en-US" sz="1100" dirty="0"/>
          </a:p>
        </p:txBody>
      </p:sp>
      <p:pic>
        <p:nvPicPr>
          <p:cNvPr id="4" name="Picture 1" descr="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227417" cy="1372664"/>
          </a:xfrm>
          <a:prstGeom prst="rect">
            <a:avLst/>
          </a:prstGeom>
          <a:noFill/>
          <a:ln w="9525">
            <a:solidFill>
              <a:srgbClr val="FFFFFF">
                <a:alpha val="51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 smtClean="0"/>
              <a:t>Water Cycle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" y="3505200"/>
            <a:ext cx="9144000" cy="297462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000"/>
              </a:spcAft>
              <a:buNone/>
              <a:tabLst>
                <a:tab pos="1253216" algn="r"/>
                <a:tab pos="1432236" algn="l"/>
              </a:tabLst>
            </a:pPr>
            <a:r>
              <a:rPr lang="en-US" sz="3100" b="0" i="1" dirty="0" smtClean="0">
                <a:solidFill>
                  <a:srgbClr val="0000FF"/>
                </a:solidFill>
              </a:rPr>
              <a:t>	</a:t>
            </a:r>
            <a:r>
              <a:rPr lang="en-US" sz="2600" i="1" dirty="0" smtClean="0">
                <a:solidFill>
                  <a:srgbClr val="0000FF"/>
                </a:solidFill>
              </a:rPr>
              <a:t>Near-term</a:t>
            </a:r>
            <a:r>
              <a:rPr lang="en-US" sz="2600" b="0" dirty="0" smtClean="0">
                <a:solidFill>
                  <a:srgbClr val="0000FF"/>
                </a:solidFill>
              </a:rPr>
              <a:t>: </a:t>
            </a:r>
            <a:r>
              <a:rPr lang="en-US" sz="2900" b="0" dirty="0" smtClean="0">
                <a:solidFill>
                  <a:srgbClr val="0000FF"/>
                </a:solidFill>
              </a:rPr>
              <a:t>	</a:t>
            </a:r>
            <a:r>
              <a:rPr lang="en-US" sz="2900" dirty="0" smtClean="0"/>
              <a:t>How will more realistic portrayals of features in the water cycle 		(resolution, clouds, aerosols, snowpack, river routing, land use) </a:t>
            </a:r>
            <a:br>
              <a:rPr lang="en-US" sz="2900" dirty="0" smtClean="0"/>
            </a:br>
            <a:r>
              <a:rPr lang="en-US" sz="2900" dirty="0" smtClean="0"/>
              <a:t>		affect river flow and associated freshwater supplies at the watershed scale?</a:t>
            </a:r>
          </a:p>
          <a:p>
            <a:pPr marL="0" indent="0">
              <a:spcAft>
                <a:spcPts val="1000"/>
              </a:spcAft>
              <a:buNone/>
              <a:tabLst>
                <a:tab pos="1253216" algn="r"/>
                <a:tab pos="1432236" algn="l"/>
              </a:tabLst>
            </a:pPr>
            <a:r>
              <a:rPr lang="en-US" sz="2800" b="0" i="1" dirty="0" smtClean="0">
                <a:solidFill>
                  <a:srgbClr val="0000FF"/>
                </a:solidFill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</a:rPr>
              <a:t>Simulations</a:t>
            </a:r>
            <a:r>
              <a:rPr lang="en-US" sz="2800" b="0" i="1" dirty="0" smtClean="0">
                <a:solidFill>
                  <a:srgbClr val="0000FF"/>
                </a:solidFill>
              </a:rPr>
              <a:t>: 	</a:t>
            </a:r>
            <a:r>
              <a:rPr lang="en-US" sz="2800" dirty="0" smtClean="0"/>
              <a:t>Preliminary simulation plan includes:</a:t>
            </a:r>
          </a:p>
          <a:p>
            <a:pPr marL="1998663" lvl="2" indent="-514350">
              <a:spcAft>
                <a:spcPts val="1000"/>
              </a:spcAft>
              <a:buFont typeface="+mj-lt"/>
              <a:buAutoNum type="arabicPeriod"/>
              <a:tabLst>
                <a:tab pos="1253216" algn="r"/>
                <a:tab pos="1432236" algn="l"/>
              </a:tabLst>
            </a:pPr>
            <a:r>
              <a:rPr lang="en-US" dirty="0" smtClean="0"/>
              <a:t>Prescribed SST experiments to quantify resolution effects.</a:t>
            </a:r>
          </a:p>
          <a:p>
            <a:pPr marL="1998663" lvl="2" indent="-514350">
              <a:spcAft>
                <a:spcPts val="1000"/>
              </a:spcAft>
              <a:buFont typeface="+mj-lt"/>
              <a:buAutoNum type="arabicPeriod"/>
              <a:tabLst>
                <a:tab pos="1253216" algn="r"/>
                <a:tab pos="1432236" algn="l"/>
              </a:tabLst>
            </a:pPr>
            <a:r>
              <a:rPr lang="en-US" dirty="0" smtClean="0"/>
              <a:t>Fully coupled experiments to examine feedbacks = f(resolution)</a:t>
            </a:r>
          </a:p>
          <a:p>
            <a:pPr marL="1998663" lvl="2" indent="-514350">
              <a:spcAft>
                <a:spcPts val="1000"/>
              </a:spcAft>
              <a:buFont typeface="+mj-lt"/>
              <a:buAutoNum type="arabicPeriod"/>
              <a:tabLst>
                <a:tab pos="1253216" algn="r"/>
                <a:tab pos="1432236" algn="l"/>
              </a:tabLst>
            </a:pPr>
            <a:r>
              <a:rPr lang="en-US" dirty="0" smtClean="0"/>
              <a:t>Conduct simulations under RCP hypothesis to test hypothesis.</a:t>
            </a:r>
          </a:p>
          <a:p>
            <a:pPr marL="0" indent="0">
              <a:spcAft>
                <a:spcPts val="1000"/>
              </a:spcAft>
              <a:buNone/>
              <a:tabLst>
                <a:tab pos="1253216" algn="r"/>
                <a:tab pos="1432236" algn="l"/>
              </a:tabLst>
            </a:pPr>
            <a:endParaRPr lang="en-US" i="1" dirty="0"/>
          </a:p>
        </p:txBody>
      </p:sp>
      <p:pic>
        <p:nvPicPr>
          <p:cNvPr id="4" name="Picture 3" descr="Screen Shot 2014-02-28 at 2.09.2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29667" cy="22445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25892" y="2864552"/>
            <a:ext cx="2779889" cy="27699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r>
              <a:rPr lang="en-US" sz="1200" i="1" dirty="0"/>
              <a:t>20-year Return Daily Rainfall </a:t>
            </a:r>
          </a:p>
        </p:txBody>
      </p:sp>
    </p:spTree>
    <p:extLst>
      <p:ext uri="{BB962C8B-B14F-4D97-AF65-F5344CB8AC3E}">
        <p14:creationId xmlns:p14="http://schemas.microsoft.com/office/powerpoint/2010/main" val="41210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dirty="0" smtClean="0"/>
              <a:t>Water Cycle Core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5867400" cy="40385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Question:</a:t>
            </a:r>
            <a:r>
              <a:rPr lang="en-US" dirty="0"/>
              <a:t> How will improved portrayals of earth system features affect the simulation of Earth’s water cycle, including river flow and freshwater supplies at the watershed scale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/>
              <a:t>Hypothesis: </a:t>
            </a:r>
            <a:endParaRPr lang="en-US" b="1" dirty="0" smtClean="0"/>
          </a:p>
          <a:p>
            <a:pPr lvl="1"/>
            <a:r>
              <a:rPr lang="en-US" dirty="0" smtClean="0"/>
              <a:t>Changes </a:t>
            </a:r>
            <a:r>
              <a:rPr lang="en-US" dirty="0"/>
              <a:t>in river flow over the last 40 years have been dominated primarily by land and water use and climate change associated with aerosol </a:t>
            </a:r>
            <a:r>
              <a:rPr lang="en-US" dirty="0" smtClean="0"/>
              <a:t>forcing.</a:t>
            </a:r>
          </a:p>
          <a:p>
            <a:pPr lvl="1"/>
            <a:r>
              <a:rPr lang="en-US" dirty="0" smtClean="0"/>
              <a:t>During </a:t>
            </a:r>
            <a:r>
              <a:rPr lang="en-US" dirty="0"/>
              <a:t>the next 40 </a:t>
            </a:r>
            <a:r>
              <a:rPr lang="en-US" dirty="0" smtClean="0"/>
              <a:t>years, </a:t>
            </a:r>
            <a:r>
              <a:rPr lang="en-US" dirty="0"/>
              <a:t>GHG </a:t>
            </a:r>
            <a:r>
              <a:rPr lang="en-US" dirty="0" smtClean="0"/>
              <a:t>will </a:t>
            </a:r>
            <a:r>
              <a:rPr lang="en-US" dirty="0"/>
              <a:t>produce changes to river flow with signatures that dominate those of other forcing agents in at least one of </a:t>
            </a:r>
            <a:r>
              <a:rPr lang="en-US" dirty="0" smtClean="0"/>
              <a:t>our domains.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17759935_7ae6451fc8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15" y="1192175"/>
            <a:ext cx="1584772" cy="2389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ams10-canal-california_13211_600x4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91" y="2226547"/>
            <a:ext cx="1533201" cy="2044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drinking_fount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15" y="3716138"/>
            <a:ext cx="1644650" cy="1231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80118093350-lar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33" y="4811413"/>
            <a:ext cx="2078409" cy="1288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Shot 2013-10-31 at 10.47.1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15" y="5245203"/>
            <a:ext cx="1131904" cy="1597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10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V1</a:t>
            </a:r>
            <a:r>
              <a:rPr lang="en-US" dirty="0" smtClean="0"/>
              <a:t> </a:t>
            </a:r>
            <a:r>
              <a:rPr lang="en-US" dirty="0" smtClean="0"/>
              <a:t>Atmospheric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19330"/>
              </p:ext>
            </p:extLst>
          </p:nvPr>
        </p:nvGraphicFramePr>
        <p:xfrm>
          <a:off x="990600" y="960121"/>
          <a:ext cx="7696200" cy="52882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78560"/>
                <a:gridCol w="2517640"/>
              </a:tblGrid>
              <a:tr h="355425"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Lead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Update convective parameterization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Shaocheng Xie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Impro</a:t>
                      </a:r>
                      <a:r>
                        <a:rPr lang="en-US" baseline="0" dirty="0" smtClean="0"/>
                        <a:t>ve Numerics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 Taylor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Implement RRM for model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 Klein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vertical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Po-Lun Ma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Surface</a:t>
                      </a:r>
                      <a:r>
                        <a:rPr lang="en-US" baseline="0" dirty="0" smtClean="0"/>
                        <a:t> Model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Susannah</a:t>
                      </a:r>
                      <a:r>
                        <a:rPr lang="en-US" baseline="0" dirty="0" smtClean="0"/>
                        <a:t> Burrows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Polar Project Updates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Caldwell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Implement short simulations for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Yun Qian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Update SCAM for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Jeffrey Johnson</a:t>
                      </a:r>
                      <a:endParaRPr lang="en-US" dirty="0"/>
                    </a:p>
                  </a:txBody>
                  <a:tcPr/>
                </a:tc>
              </a:tr>
              <a:tr h="289559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dirty="0" smtClean="0"/>
                        <a:t>Tuning</a:t>
                      </a:r>
                      <a:r>
                        <a:rPr lang="en-US" baseline="0" dirty="0" smtClean="0"/>
                        <a:t> and 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</a:t>
                      </a:r>
                      <a:r>
                        <a:rPr lang="en-US" baseline="0" dirty="0" smtClean="0"/>
                        <a:t> Rasch</a:t>
                      </a:r>
                      <a:endParaRPr lang="en-US" dirty="0"/>
                    </a:p>
                  </a:txBody>
                  <a:tcPr/>
                </a:tc>
              </a:tr>
              <a:tr h="37390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New aerosol and cloud updates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Hailong</a:t>
                      </a:r>
                      <a:r>
                        <a:rPr lang="en-US" baseline="0" dirty="0" smtClean="0"/>
                        <a:t> Wang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Satellite</a:t>
                      </a:r>
                      <a:r>
                        <a:rPr lang="en-US" baseline="0" dirty="0" smtClean="0"/>
                        <a:t> simulator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Yuying Zhang</a:t>
                      </a:r>
                      <a:endParaRPr lang="en-US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Addition of elevation</a:t>
                      </a:r>
                      <a:r>
                        <a:rPr lang="en-US" baseline="0" dirty="0" smtClean="0"/>
                        <a:t> class decomposition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r>
                        <a:rPr lang="en-US" baseline="0" dirty="0" smtClean="0"/>
                        <a:t> Leung / Steve Ghan</a:t>
                      </a:r>
                      <a:endParaRPr lang="en-US" dirty="0"/>
                    </a:p>
                  </a:txBody>
                  <a:tcPr/>
                </a:tc>
              </a:tr>
              <a:tr h="525256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Maintain chemistry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Philip Cameron-Smith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90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V1</a:t>
            </a:r>
            <a:r>
              <a:rPr lang="en-US" dirty="0" smtClean="0"/>
              <a:t> Major Milestone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77642"/>
              </p:ext>
            </p:extLst>
          </p:nvPr>
        </p:nvGraphicFramePr>
        <p:xfrm>
          <a:off x="990600" y="960121"/>
          <a:ext cx="7696200" cy="47630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7800"/>
                <a:gridCol w="6248400"/>
              </a:tblGrid>
              <a:tr h="355425">
                <a:tc>
                  <a:txBody>
                    <a:bodyPr/>
                    <a:lstStyle/>
                    <a:p>
                      <a:r>
                        <a:rPr lang="en-US" dirty="0" smtClean="0"/>
                        <a:t>Quarter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Q3,Q4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Exercise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esting and evaluation</a:t>
                      </a:r>
                      <a:r>
                        <a:rPr lang="en-US" baseline="0" dirty="0" smtClean="0"/>
                        <a:t> procedure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most Tier 1b diagnostics fully functional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of convection</a:t>
                      </a:r>
                      <a:r>
                        <a:rPr lang="en-US" baseline="0" dirty="0" smtClean="0"/>
                        <a:t> schemes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Elevation class decomposition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Finalization</a:t>
                      </a:r>
                      <a:r>
                        <a:rPr lang="en-US" baseline="0" dirty="0" smtClean="0"/>
                        <a:t> of aerosol and cloud improvements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Numerics improvements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 of enhanced vertical</a:t>
                      </a:r>
                      <a:r>
                        <a:rPr lang="en-US" baseline="0" dirty="0" smtClean="0"/>
                        <a:t> resolution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Choose convection</a:t>
                      </a:r>
                      <a:endParaRPr lang="en-US" dirty="0"/>
                    </a:p>
                  </a:txBody>
                  <a:tcPr/>
                </a:tc>
              </a:tr>
              <a:tr h="289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of candidate collection of parameterizations</a:t>
                      </a:r>
                      <a:endParaRPr lang="en-US" dirty="0"/>
                    </a:p>
                  </a:txBody>
                  <a:tcPr/>
                </a:tc>
              </a:tr>
              <a:tr h="373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Downselect to decide on viable evaluation and tuning methods</a:t>
                      </a:r>
                      <a:endParaRPr lang="en-US" dirty="0"/>
                    </a:p>
                  </a:txBody>
                  <a:tcPr/>
                </a:tc>
              </a:tr>
              <a:tr h="355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Attempt a credible simulation at higher vertical resolution</a:t>
                      </a:r>
                      <a:endParaRPr lang="en-US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push to V1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21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Biogeochemical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2861733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000"/>
              </a:spcAft>
              <a:buNone/>
              <a:tabLst>
                <a:tab pos="1253216" algn="r"/>
                <a:tab pos="1432236" algn="l"/>
              </a:tabLst>
            </a:pPr>
            <a:r>
              <a:rPr lang="en-US" b="0" i="1" dirty="0" smtClean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Near-term</a:t>
            </a:r>
            <a:r>
              <a:rPr lang="en-US" b="0" i="1" dirty="0" smtClean="0">
                <a:solidFill>
                  <a:srgbClr val="0000FF"/>
                </a:solidFill>
              </a:rPr>
              <a:t>: 	</a:t>
            </a:r>
            <a:r>
              <a:rPr lang="en-US" dirty="0"/>
              <a:t>How do carbon, nitrogen, and phosphorus cycles regulate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climate </a:t>
            </a:r>
            <a:r>
              <a:rPr lang="en-US" dirty="0"/>
              <a:t>system feedbacks, and how sensitive are these feedbacks to </a:t>
            </a:r>
            <a:br>
              <a:rPr lang="en-US" dirty="0"/>
            </a:br>
            <a:r>
              <a:rPr lang="en-US" dirty="0" smtClean="0"/>
              <a:t>		model </a:t>
            </a:r>
            <a:r>
              <a:rPr lang="en-US" dirty="0"/>
              <a:t>structural uncertainty?</a:t>
            </a:r>
          </a:p>
          <a:p>
            <a:pPr marL="0" indent="0">
              <a:spcAft>
                <a:spcPts val="1000"/>
              </a:spcAft>
              <a:buNone/>
              <a:tabLst>
                <a:tab pos="1253216" algn="r"/>
                <a:tab pos="1432236" algn="l"/>
              </a:tabLst>
            </a:pPr>
            <a:r>
              <a:rPr lang="en-US" b="0" i="1" dirty="0" smtClean="0">
                <a:solidFill>
                  <a:srgbClr val="0000FF"/>
                </a:solidFill>
              </a:rPr>
              <a:t>	Simulations</a:t>
            </a:r>
            <a:r>
              <a:rPr lang="en-US" i="1" dirty="0" smtClean="0"/>
              <a:t>: 	</a:t>
            </a:r>
            <a:r>
              <a:rPr lang="en-US" dirty="0" smtClean="0"/>
              <a:t>Simulation plan includes</a:t>
            </a:r>
          </a:p>
          <a:p>
            <a:pPr marL="1436688" lvl="1" indent="-514350">
              <a:buFont typeface="+mj-lt"/>
              <a:buAutoNum type="arabicPeriod"/>
              <a:tabLst>
                <a:tab pos="1435100" algn="l"/>
              </a:tabLst>
            </a:pPr>
            <a:r>
              <a:rPr lang="en-US" dirty="0"/>
              <a:t>F</a:t>
            </a:r>
            <a:r>
              <a:rPr lang="en-US" dirty="0" smtClean="0"/>
              <a:t>ixed</a:t>
            </a:r>
            <a:r>
              <a:rPr lang="en-US" dirty="0"/>
              <a:t>-forcing control simulations, using pre-industrial (circa 1850 AD) </a:t>
            </a:r>
            <a:r>
              <a:rPr lang="en-US" dirty="0" smtClean="0"/>
              <a:t>boundary conditions</a:t>
            </a:r>
          </a:p>
          <a:p>
            <a:pPr marL="1436688" lvl="1" indent="-514350">
              <a:buFont typeface="+mj-lt"/>
              <a:buAutoNum type="arabicPeriod"/>
              <a:tabLst>
                <a:tab pos="1435100" algn="l"/>
              </a:tabLst>
            </a:pPr>
            <a:r>
              <a:rPr lang="en-US" dirty="0"/>
              <a:t>T</a:t>
            </a:r>
            <a:r>
              <a:rPr lang="en-US" dirty="0" smtClean="0"/>
              <a:t>ransient</a:t>
            </a:r>
            <a:r>
              <a:rPr lang="en-US" dirty="0"/>
              <a:t>-forcing control simulations, using historical </a:t>
            </a:r>
            <a:r>
              <a:rPr lang="en-US" dirty="0" smtClean="0"/>
              <a:t>forcings</a:t>
            </a:r>
          </a:p>
          <a:p>
            <a:pPr marL="1436688" lvl="1" indent="-514350">
              <a:buFont typeface="+mj-lt"/>
              <a:buAutoNum type="arabicPeriod"/>
              <a:tabLst>
                <a:tab pos="1435100" algn="l"/>
              </a:tabLst>
            </a:pPr>
            <a:r>
              <a:rPr lang="en-US" dirty="0" smtClean="0"/>
              <a:t>Fixed-</a:t>
            </a:r>
            <a:r>
              <a:rPr lang="en-US" dirty="0"/>
              <a:t>forcing C-N-P </a:t>
            </a:r>
            <a:r>
              <a:rPr lang="en-US" dirty="0" smtClean="0"/>
              <a:t>simulations</a:t>
            </a:r>
          </a:p>
          <a:p>
            <a:pPr marL="1436688" lvl="1" indent="-514350">
              <a:buFont typeface="+mj-lt"/>
              <a:buAutoNum type="arabicPeriod"/>
              <a:tabLst>
                <a:tab pos="1435100" algn="l"/>
              </a:tabLst>
            </a:pPr>
            <a:r>
              <a:rPr lang="en-US" dirty="0" smtClean="0"/>
              <a:t>Transient-forcing C-N-P simulations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  <a:tabLst>
                <a:tab pos="1253216" algn="r"/>
                <a:tab pos="1432236" algn="l"/>
              </a:tabLst>
            </a:pPr>
            <a:endParaRPr lang="en-US" i="1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447800" y="1143000"/>
            <a:ext cx="6707679" cy="1955623"/>
            <a:chOff x="4751388" y="5043488"/>
            <a:chExt cx="3963987" cy="1155700"/>
          </a:xfrm>
        </p:grpSpPr>
        <p:pic>
          <p:nvPicPr>
            <p:cNvPr id="4" name="Picture 16" descr="clm45soi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575" y="5043488"/>
              <a:ext cx="2082800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 descr="clm40so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88" y="5043488"/>
              <a:ext cx="207645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447800" y="2590800"/>
            <a:ext cx="316903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255" tIns="45628" rIns="91255" bIns="45628" rtlCol="0">
            <a:spAutoFit/>
          </a:bodyPr>
          <a:lstStyle/>
          <a:p>
            <a:r>
              <a:rPr lang="en-US" sz="1600" i="1" dirty="0"/>
              <a:t>Improvement in total soil organic C</a:t>
            </a:r>
          </a:p>
        </p:txBody>
      </p:sp>
    </p:spTree>
    <p:extLst>
      <p:ext uri="{BB962C8B-B14F-4D97-AF65-F5344CB8AC3E}">
        <p14:creationId xmlns:p14="http://schemas.microsoft.com/office/powerpoint/2010/main" val="294049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V1</a:t>
            </a:r>
            <a:r>
              <a:rPr lang="en-US" dirty="0" smtClean="0"/>
              <a:t> </a:t>
            </a:r>
            <a:r>
              <a:rPr lang="en-US" dirty="0" smtClean="0"/>
              <a:t>Land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74325"/>
              </p:ext>
            </p:extLst>
          </p:nvPr>
        </p:nvGraphicFramePr>
        <p:xfrm>
          <a:off x="990600" y="1752600"/>
          <a:ext cx="7010400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19650"/>
                <a:gridCol w="2190750"/>
              </a:tblGrid>
              <a:tr h="346341"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Lead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Orographic downscaling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r>
                        <a:rPr lang="en-US" baseline="0" dirty="0" smtClean="0"/>
                        <a:t> Leung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Head-based soil hydrology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Gautam Bisht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Coupled C-N-P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Xiaojuan Yang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Alternative plant-microbe competition</a:t>
                      </a:r>
                      <a:r>
                        <a:rPr lang="en-US" baseline="0" dirty="0" smtClean="0"/>
                        <a:t> (ECA)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Riley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Initial crop model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Beth Drewniak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New (uncoupled) river routing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r>
                        <a:rPr lang="en-US" baseline="0" dirty="0" smtClean="0"/>
                        <a:t> Leung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V1 land model UQ 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Khachik Sargsyan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V1 land benchmarking 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Forrest Hoffman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77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V2</a:t>
            </a:r>
            <a:r>
              <a:rPr lang="en-US" dirty="0" smtClean="0"/>
              <a:t> </a:t>
            </a:r>
            <a:r>
              <a:rPr lang="en-US" dirty="0" smtClean="0"/>
              <a:t>Land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02021"/>
              </p:ext>
            </p:extLst>
          </p:nvPr>
        </p:nvGraphicFramePr>
        <p:xfrm>
          <a:off x="990600" y="990600"/>
          <a:ext cx="7010400" cy="4754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19650"/>
                <a:gridCol w="2190750"/>
              </a:tblGrid>
              <a:tr h="346341"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Lead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VIC-based runoff partitioning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Maoyi Huang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New coupled</a:t>
                      </a:r>
                      <a:r>
                        <a:rPr lang="en-US" baseline="0" dirty="0" smtClean="0"/>
                        <a:t> river routing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 Leung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merged hydrology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 Leung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PFLOTRAN</a:t>
                      </a:r>
                      <a:r>
                        <a:rPr lang="en-US" baseline="0" dirty="0" smtClean="0"/>
                        <a:t> thermal hydrology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Jitu Kumar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Improved root hydrology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Gautam Bisht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Riverine biogeochemistry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Hong-Yi Li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Explicit</a:t>
                      </a:r>
                      <a:r>
                        <a:rPr lang="en-US" baseline="0" dirty="0" smtClean="0"/>
                        <a:t> microbes and dissolved organic 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Gangsheng Wang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Improved N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RIley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Improved methane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Gangsheng Wang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Ecosystem demography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Charlie Koven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V2 land model UQ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Khachik</a:t>
                      </a:r>
                      <a:r>
                        <a:rPr lang="en-US" baseline="0" dirty="0" smtClean="0"/>
                        <a:t> Sargsyan</a:t>
                      </a:r>
                      <a:endParaRPr lang="en-US" dirty="0"/>
                    </a:p>
                  </a:txBody>
                  <a:tcPr/>
                </a:tc>
              </a:tr>
              <a:tr h="3463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V2 land model benchmarking</a:t>
                      </a:r>
                      <a:r>
                        <a:rPr lang="en-US" baseline="0" dirty="0" smtClean="0"/>
                        <a:t> 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Forrest Hoffman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5038"/>
      </p:ext>
    </p:extLst>
  </p:cSld>
  <p:clrMapOvr>
    <a:masterClrMapping/>
  </p:clrMapOvr>
</p:sld>
</file>

<file path=ppt/theme/theme1.xml><?xml version="1.0" encoding="utf-8"?>
<a:theme xmlns:a="http://schemas.openxmlformats.org/drawingml/2006/main" name="ACME-template-noglob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696</Words>
  <Application>Microsoft Macintosh PowerPoint</Application>
  <PresentationFormat>On-screen Show (4:3)</PresentationFormat>
  <Paragraphs>179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ACME-template-noglobe2</vt:lpstr>
      <vt:lpstr>Science Perspective and Status</vt:lpstr>
      <vt:lpstr>Science Questions</vt:lpstr>
      <vt:lpstr>Water Cycle Experiments</vt:lpstr>
      <vt:lpstr>Water Cycle Core Hypothesis</vt:lpstr>
      <vt:lpstr>V1 Atmospheric Capabilities</vt:lpstr>
      <vt:lpstr>V1 Major Milestone</vt:lpstr>
      <vt:lpstr>Biogeochemical Experiments</vt:lpstr>
      <vt:lpstr>V1 Land Capabilities</vt:lpstr>
      <vt:lpstr>V2 Land Capabilities</vt:lpstr>
      <vt:lpstr>Cryospheric Experiments</vt:lpstr>
      <vt:lpstr>V1 Land Ice Capabilities</vt:lpstr>
      <vt:lpstr>V1 Sea Ice Capabilities</vt:lpstr>
      <vt:lpstr>V1 Ocean Capabilities</vt:lpstr>
      <vt:lpstr>3-year Roadmap Main Points</vt:lpstr>
      <vt:lpstr>QUESTIONS?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William Collins</cp:lastModifiedBy>
  <cp:revision>90</cp:revision>
  <cp:lastPrinted>2014-10-22T06:31:20Z</cp:lastPrinted>
  <dcterms:created xsi:type="dcterms:W3CDTF">2014-12-11T01:43:05Z</dcterms:created>
  <dcterms:modified xsi:type="dcterms:W3CDTF">2015-05-05T08:46:41Z</dcterms:modified>
</cp:coreProperties>
</file>