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9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5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1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8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8515"/>
            <a:ext cx="7772400" cy="1371600"/>
          </a:xfrm>
        </p:spPr>
        <p:txBody>
          <a:bodyPr/>
          <a:lstStyle/>
          <a:p>
            <a:pPr algn="ctr"/>
            <a:r>
              <a:rPr lang="en-US" dirty="0" smtClean="0"/>
              <a:t>ACME Land </a:t>
            </a:r>
            <a:r>
              <a:rPr lang="en-US" dirty="0" smtClean="0"/>
              <a:t>Group Overview and Roadmaps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9870"/>
            <a:ext cx="7772400" cy="1406530"/>
          </a:xfrm>
        </p:spPr>
        <p:txBody>
          <a:bodyPr/>
          <a:lstStyle/>
          <a:p>
            <a:pPr algn="ctr"/>
            <a:r>
              <a:rPr lang="en-US" dirty="0" smtClean="0"/>
              <a:t>Group Leads: Peter Thornton and Bill </a:t>
            </a:r>
            <a:r>
              <a:rPr lang="en-US" dirty="0" smtClean="0"/>
              <a:t>Riley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 bwMode="auto">
          <a:xfrm>
            <a:off x="5334000" y="5562600"/>
            <a:ext cx="1707272" cy="12084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801241" y="803187"/>
            <a:ext cx="5316231" cy="125421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06017" y="5562600"/>
            <a:ext cx="4999383" cy="12084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931509" y="2181639"/>
            <a:ext cx="7086600" cy="32484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64794"/>
          </a:xfrm>
        </p:spPr>
        <p:txBody>
          <a:bodyPr/>
          <a:lstStyle/>
          <a:p>
            <a:r>
              <a:rPr lang="en-US" sz="3200" dirty="0" smtClean="0"/>
              <a:t>ACME-LM: Modular Design and Tasks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637751" y="1232452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 Vegetation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M4)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7751" y="2382078"/>
            <a:ext cx="1322958" cy="685800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Litter fluxes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7751" y="344887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Microbe-enabled decomposition (M3.8)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5151" y="3448878"/>
            <a:ext cx="1322958" cy="685800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Dissolved inorganic N and 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90351" y="3448878"/>
            <a:ext cx="1322958" cy="685800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Dissolved organic matter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90351" y="238207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Methane module (M3.11)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85151" y="238207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Plant-microbe competition for nutrients (M3.14)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81193" y="344887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Nitrification and denitrification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(M3.10)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85151" y="451567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Inorganic phosphorus module (M3.12)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5" idx="2"/>
            <a:endCxn id="6" idx="0"/>
          </p:cNvCxnSpPr>
          <p:nvPr/>
        </p:nvCxnSpPr>
        <p:spPr bwMode="auto">
          <a:xfrm>
            <a:off x="6299230" y="1918252"/>
            <a:ext cx="0" cy="46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 bwMode="auto">
          <a:xfrm>
            <a:off x="6299230" y="3067878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5" idx="1"/>
            <a:endCxn id="33" idx="3"/>
          </p:cNvCxnSpPr>
          <p:nvPr/>
        </p:nvCxnSpPr>
        <p:spPr bwMode="auto">
          <a:xfrm flipH="1">
            <a:off x="5208109" y="1575352"/>
            <a:ext cx="4296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7" idx="1"/>
            <a:endCxn id="8" idx="3"/>
          </p:cNvCxnSpPr>
          <p:nvPr/>
        </p:nvCxnSpPr>
        <p:spPr bwMode="auto">
          <a:xfrm flipH="1">
            <a:off x="5208109" y="3791778"/>
            <a:ext cx="4296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0"/>
            <a:endCxn id="11" idx="2"/>
          </p:cNvCxnSpPr>
          <p:nvPr/>
        </p:nvCxnSpPr>
        <p:spPr bwMode="auto">
          <a:xfrm flipV="1">
            <a:off x="4546630" y="3067878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7" idx="3"/>
            <a:endCxn id="9" idx="1"/>
          </p:cNvCxnSpPr>
          <p:nvPr/>
        </p:nvCxnSpPr>
        <p:spPr bwMode="auto">
          <a:xfrm>
            <a:off x="6960709" y="3791778"/>
            <a:ext cx="4296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9" idx="0"/>
            <a:endCxn id="10" idx="2"/>
          </p:cNvCxnSpPr>
          <p:nvPr/>
        </p:nvCxnSpPr>
        <p:spPr bwMode="auto">
          <a:xfrm flipV="1">
            <a:off x="8051830" y="3067878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8" idx="2"/>
            <a:endCxn id="13" idx="0"/>
          </p:cNvCxnSpPr>
          <p:nvPr/>
        </p:nvCxnSpPr>
        <p:spPr bwMode="auto">
          <a:xfrm>
            <a:off x="4546630" y="4134678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8" idx="1"/>
            <a:endCxn id="12" idx="3"/>
          </p:cNvCxnSpPr>
          <p:nvPr/>
        </p:nvCxnSpPr>
        <p:spPr bwMode="auto">
          <a:xfrm flipH="1">
            <a:off x="3504151" y="3791778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>
          <a:xfrm>
            <a:off x="3885151" y="1232452"/>
            <a:ext cx="1322958" cy="685800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Root structure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3" idx="2"/>
            <a:endCxn id="11" idx="0"/>
          </p:cNvCxnSpPr>
          <p:nvPr/>
        </p:nvCxnSpPr>
        <p:spPr bwMode="auto">
          <a:xfrm>
            <a:off x="4546630" y="1918252"/>
            <a:ext cx="0" cy="46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638611" y="4724400"/>
            <a:ext cx="2351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Soil </a:t>
            </a:r>
            <a:r>
              <a:rPr lang="en-US" sz="2000" dirty="0" smtClean="0">
                <a:latin typeface="Calibri" panose="020F0502020204030204" pitchFamily="34" charset="0"/>
              </a:rPr>
              <a:t>biogeochemistry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42" name="Straight Arrow Connector 41"/>
          <p:cNvCxnSpPr>
            <a:stCxn id="43" idx="3"/>
            <a:endCxn id="38" idx="1"/>
          </p:cNvCxnSpPr>
          <p:nvPr/>
        </p:nvCxnSpPr>
        <p:spPr bwMode="auto">
          <a:xfrm flipV="1">
            <a:off x="1550509" y="3805859"/>
            <a:ext cx="381000" cy="16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3" name="Rounded Rectangle 42"/>
          <p:cNvSpPr/>
          <p:nvPr/>
        </p:nvSpPr>
        <p:spPr>
          <a:xfrm>
            <a:off x="106017" y="2183295"/>
            <a:ext cx="1444492" cy="324843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51" name="Elbow Connector 50"/>
          <p:cNvCxnSpPr>
            <a:stCxn id="43" idx="0"/>
            <a:endCxn id="77" idx="1"/>
          </p:cNvCxnSpPr>
          <p:nvPr/>
        </p:nvCxnSpPr>
        <p:spPr bwMode="auto">
          <a:xfrm rot="5400000" flipH="1" flipV="1">
            <a:off x="938252" y="1320306"/>
            <a:ext cx="753001" cy="97297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Rounded Rectangle 51"/>
          <p:cNvSpPr/>
          <p:nvPr/>
        </p:nvSpPr>
        <p:spPr>
          <a:xfrm>
            <a:off x="166784" y="57150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 runoff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(M3.1)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801242" y="57150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MOSART river hydrology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M3.2, M8)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05200" y="57150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 BGC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(M3.7)</a:t>
            </a:r>
          </a:p>
        </p:txBody>
      </p:sp>
      <p:cxnSp>
        <p:nvCxnSpPr>
          <p:cNvPr id="56" name="Straight Arrow Connector 55"/>
          <p:cNvCxnSpPr>
            <a:stCxn id="43" idx="2"/>
            <a:endCxn id="52" idx="0"/>
          </p:cNvCxnSpPr>
          <p:nvPr/>
        </p:nvCxnSpPr>
        <p:spPr bwMode="auto">
          <a:xfrm>
            <a:off x="828263" y="5431734"/>
            <a:ext cx="0" cy="283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>
            <a:stCxn id="52" idx="3"/>
            <a:endCxn id="53" idx="1"/>
          </p:cNvCxnSpPr>
          <p:nvPr/>
        </p:nvCxnSpPr>
        <p:spPr bwMode="auto">
          <a:xfrm>
            <a:off x="1489742" y="6057900"/>
            <a:ext cx="311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53" idx="3"/>
            <a:endCxn id="54" idx="1"/>
          </p:cNvCxnSpPr>
          <p:nvPr/>
        </p:nvCxnSpPr>
        <p:spPr bwMode="auto">
          <a:xfrm>
            <a:off x="3124200" y="60579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Elbow Connector 61"/>
          <p:cNvCxnSpPr>
            <a:stCxn id="8" idx="2"/>
            <a:endCxn id="54" idx="1"/>
          </p:cNvCxnSpPr>
          <p:nvPr/>
        </p:nvCxnSpPr>
        <p:spPr bwMode="auto">
          <a:xfrm rot="5400000">
            <a:off x="3064304" y="4575574"/>
            <a:ext cx="1923222" cy="1041430"/>
          </a:xfrm>
          <a:prstGeom prst="bentConnector4">
            <a:avLst>
              <a:gd name="adj1" fmla="val 11628"/>
              <a:gd name="adj2" fmla="val 1219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Elbow Connector 67"/>
          <p:cNvCxnSpPr>
            <a:stCxn id="9" idx="2"/>
            <a:endCxn id="54" idx="0"/>
          </p:cNvCxnSpPr>
          <p:nvPr/>
        </p:nvCxnSpPr>
        <p:spPr bwMode="auto">
          <a:xfrm rot="5400000">
            <a:off x="5319094" y="2982264"/>
            <a:ext cx="1580322" cy="3885151"/>
          </a:xfrm>
          <a:prstGeom prst="bentConnector3">
            <a:avLst>
              <a:gd name="adj1" fmla="val 745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52851" y="2183296"/>
            <a:ext cx="1330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Subsurface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hydrology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6843" y="28194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root hydrology (M3.4)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56843" y="37338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Head-based hydrology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(M3.5)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56843" y="4648200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PFLOTRAN thermal hydrology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(M3.3)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1754" y="4410957"/>
            <a:ext cx="97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f</a:t>
            </a:r>
            <a:r>
              <a:rPr lang="en-US" sz="1200" b="1" dirty="0" smtClean="0">
                <a:latin typeface="Calibri" panose="020F0502020204030204" pitchFamily="34" charset="0"/>
              </a:rPr>
              <a:t>ollowed by: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4371" y="6384504"/>
            <a:ext cx="3687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Surface hydrology (and river BGC)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31504" y="838200"/>
            <a:ext cx="508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Vegetation structure and function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1265393" y="3877888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1259993" y="6166816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P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1260951" y="2877709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 bwMode="auto">
          <a:xfrm>
            <a:off x="3223260" y="3907735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 bwMode="auto">
          <a:xfrm>
            <a:off x="4937760" y="2807098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714876" y="1702904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1268510" y="4899660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5013960" y="4556760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8530429" y="2884998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6718888" y="3907735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 bwMode="auto">
          <a:xfrm>
            <a:off x="2897133" y="619067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P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4631067" y="6166816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P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225222" y="5727010"/>
            <a:ext cx="1842578" cy="90239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UQ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(T6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 unit testing (T7), Benchmarking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 bwMode="auto">
          <a:xfrm>
            <a:off x="8567761" y="6177025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 bwMode="auto">
          <a:xfrm>
            <a:off x="7466902" y="6386409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12466" y="5638800"/>
            <a:ext cx="12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Other tasks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8036365" y="678665"/>
            <a:ext cx="182880" cy="1828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B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8046304" y="930871"/>
            <a:ext cx="182880" cy="18288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O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8048964" y="119111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P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8060223" y="1457065"/>
            <a:ext cx="182880" cy="18288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9120" y="607602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LBNL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19120" y="868586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ORNL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19120" y="1122286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PNNL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19120" y="1393619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ANL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3437" y="304800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 </a:t>
            </a:r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2057400" y="1232452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Crop model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(M6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 bwMode="auto">
          <a:xfrm>
            <a:off x="3143606" y="1626704"/>
            <a:ext cx="182880" cy="18288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A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109" name="Straight Arrow Connector 108"/>
          <p:cNvCxnSpPr>
            <a:stCxn id="106" idx="3"/>
            <a:endCxn id="33" idx="1"/>
          </p:cNvCxnSpPr>
          <p:nvPr/>
        </p:nvCxnSpPr>
        <p:spPr bwMode="auto">
          <a:xfrm>
            <a:off x="3380358" y="1575352"/>
            <a:ext cx="5047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8065235" y="1741765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324132" y="1678319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</a:t>
            </a:r>
            <a:r>
              <a:rPr lang="en-US" sz="1400" dirty="0" smtClean="0">
                <a:latin typeface="Calibri" panose="020F0502020204030204" pitchFamily="34" charset="0"/>
              </a:rPr>
              <a:t>NL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 bwMode="auto">
          <a:xfrm>
            <a:off x="7270770" y="5829896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535042" y="5725208"/>
            <a:ext cx="1322958" cy="6858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Orographic downscaling (P5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 bwMode="auto">
          <a:xfrm>
            <a:off x="6598920" y="6172200"/>
            <a:ext cx="182880" cy="1828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P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114" name="Straight Arrow Connector 113"/>
          <p:cNvCxnSpPr>
            <a:stCxn id="115" idx="1"/>
            <a:endCxn id="70" idx="3"/>
          </p:cNvCxnSpPr>
          <p:nvPr/>
        </p:nvCxnSpPr>
        <p:spPr bwMode="auto">
          <a:xfrm flipH="1">
            <a:off x="5105400" y="6166817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5376950" y="6387548"/>
            <a:ext cx="1561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</a:rPr>
              <a:t>Atm</a:t>
            </a:r>
            <a:r>
              <a:rPr lang="en-US" sz="2000" dirty="0" smtClean="0">
                <a:latin typeface="Calibri" panose="020F0502020204030204" pitchFamily="34" charset="0"/>
              </a:rPr>
              <a:t> coupling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in development for V1 </a:t>
            </a:r>
            <a:br>
              <a:rPr lang="en-US" dirty="0" smtClean="0"/>
            </a:br>
            <a:r>
              <a:rPr lang="en-US" sz="2800" dirty="0" smtClean="0"/>
              <a:t>(applicable experiment: WC, BGC, or 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r>
              <a:rPr lang="en-US" dirty="0" smtClean="0"/>
              <a:t>Common architecture (ALL)</a:t>
            </a:r>
          </a:p>
          <a:p>
            <a:r>
              <a:rPr lang="en-US" dirty="0" smtClean="0"/>
              <a:t>Orographic downscaling (WC)</a:t>
            </a:r>
          </a:p>
          <a:p>
            <a:r>
              <a:rPr lang="en-US" dirty="0" smtClean="0"/>
              <a:t>Variably saturated flow - VSF (WC)</a:t>
            </a:r>
          </a:p>
          <a:p>
            <a:r>
              <a:rPr lang="en-US" dirty="0" smtClean="0"/>
              <a:t>PFLOTRAN BGC interface (BGC)</a:t>
            </a:r>
          </a:p>
          <a:p>
            <a:r>
              <a:rPr lang="en-US" dirty="0" smtClean="0"/>
              <a:t>Coupled C-N-P cycles (BGC)</a:t>
            </a:r>
          </a:p>
          <a:p>
            <a:r>
              <a:rPr lang="en-US" dirty="0" smtClean="0"/>
              <a:t>Alternative plant-microbe competition - ECA (BGC)</a:t>
            </a:r>
          </a:p>
          <a:p>
            <a:r>
              <a:rPr lang="en-US" dirty="0" smtClean="0"/>
              <a:t>Initial crop model improvements (ALL)</a:t>
            </a:r>
          </a:p>
          <a:p>
            <a:r>
              <a:rPr lang="en-US" dirty="0" smtClean="0"/>
              <a:t>MOSART river routing - uncoupled (ALL)</a:t>
            </a:r>
          </a:p>
          <a:p>
            <a:r>
              <a:rPr lang="en-US" dirty="0" smtClean="0"/>
              <a:t>UQ framework (ALL)</a:t>
            </a:r>
          </a:p>
          <a:p>
            <a:r>
              <a:rPr lang="en-US" dirty="0" smtClean="0"/>
              <a:t>Evaluation / benchmarking framework (ALL)</a:t>
            </a:r>
          </a:p>
          <a:p>
            <a:r>
              <a:rPr lang="en-US" dirty="0" smtClean="0"/>
              <a:t>Functional unit testing framework (ALL)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3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Capabilities in development for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/>
          <a:lstStyle/>
          <a:p>
            <a:r>
              <a:rPr lang="en-US" dirty="0" smtClean="0"/>
              <a:t>VIC-based runoff</a:t>
            </a:r>
          </a:p>
          <a:p>
            <a:r>
              <a:rPr lang="en-US" dirty="0" smtClean="0"/>
              <a:t>MOSART river routing – coupled</a:t>
            </a:r>
          </a:p>
          <a:p>
            <a:r>
              <a:rPr lang="en-US" dirty="0" smtClean="0"/>
              <a:t>Managed hydrology</a:t>
            </a:r>
          </a:p>
          <a:p>
            <a:r>
              <a:rPr lang="en-US" dirty="0"/>
              <a:t>Riverine biogeochemistry</a:t>
            </a:r>
          </a:p>
          <a:p>
            <a:r>
              <a:rPr lang="en-US" dirty="0" smtClean="0"/>
              <a:t>Improved soil thermal hydrology – PFLOTRAN</a:t>
            </a:r>
          </a:p>
          <a:p>
            <a:r>
              <a:rPr lang="en-US" dirty="0" smtClean="0"/>
              <a:t>Improved root hydrology</a:t>
            </a:r>
          </a:p>
          <a:p>
            <a:r>
              <a:rPr lang="en-US" dirty="0" smtClean="0"/>
              <a:t>Explicit microbes, methane model</a:t>
            </a:r>
          </a:p>
          <a:p>
            <a:r>
              <a:rPr lang="en-US" dirty="0" smtClean="0"/>
              <a:t>Nitrification, denitrification, N-fixation</a:t>
            </a:r>
          </a:p>
          <a:p>
            <a:r>
              <a:rPr lang="en-US" dirty="0" smtClean="0"/>
              <a:t>Ecosystem demography – ED</a:t>
            </a:r>
          </a:p>
          <a:p>
            <a:r>
              <a:rPr lang="en-US" dirty="0" smtClean="0"/>
              <a:t>Additional UQ</a:t>
            </a:r>
          </a:p>
          <a:p>
            <a:r>
              <a:rPr lang="en-US" dirty="0" smtClean="0"/>
              <a:t>Additional evaluation / benchmarking</a:t>
            </a:r>
          </a:p>
          <a:p>
            <a:r>
              <a:rPr lang="en-US" dirty="0" smtClean="0"/>
              <a:t>Human dimensions (pending)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2800" dirty="0" smtClean="0"/>
              <a:t>Progress to date on V1 developments (1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17720"/>
          </a:xfrm>
        </p:spPr>
        <p:txBody>
          <a:bodyPr/>
          <a:lstStyle/>
          <a:p>
            <a:r>
              <a:rPr lang="en-US" dirty="0" smtClean="0"/>
              <a:t>Common architecture</a:t>
            </a:r>
          </a:p>
          <a:p>
            <a:pPr lvl="1"/>
            <a:r>
              <a:rPr lang="en-US" dirty="0" smtClean="0"/>
              <a:t>Decision made to base ED development on V1 model, eliminating long-lived ED development branch</a:t>
            </a:r>
          </a:p>
          <a:p>
            <a:r>
              <a:rPr lang="en-US" dirty="0" smtClean="0"/>
              <a:t>Orographic downscaling</a:t>
            </a:r>
          </a:p>
          <a:p>
            <a:pPr lvl="1"/>
            <a:r>
              <a:rPr lang="en-US" dirty="0" smtClean="0"/>
              <a:t>Documented approach, developing </a:t>
            </a:r>
            <a:r>
              <a:rPr lang="en-US" dirty="0" err="1" smtClean="0"/>
              <a:t>subgrid</a:t>
            </a:r>
            <a:r>
              <a:rPr lang="en-US" dirty="0" smtClean="0"/>
              <a:t> elevation, coordinating with atmosphere group</a:t>
            </a:r>
          </a:p>
          <a:p>
            <a:r>
              <a:rPr lang="en-US" dirty="0" smtClean="0"/>
              <a:t>Variably saturated flow (soil hydrology)</a:t>
            </a:r>
          </a:p>
          <a:p>
            <a:pPr lvl="1"/>
            <a:r>
              <a:rPr lang="en-US" dirty="0" err="1" smtClean="0"/>
              <a:t>PETSc</a:t>
            </a:r>
            <a:r>
              <a:rPr lang="en-US" dirty="0" smtClean="0"/>
              <a:t>-based solver complete, coupled to surface fluxes</a:t>
            </a:r>
          </a:p>
          <a:p>
            <a:r>
              <a:rPr lang="en-US" dirty="0" smtClean="0"/>
              <a:t>PFLOTRAN BGC interface</a:t>
            </a:r>
          </a:p>
          <a:p>
            <a:pPr lvl="1"/>
            <a:r>
              <a:rPr lang="en-US" dirty="0" smtClean="0"/>
              <a:t>BGC interface complete and tested for C-N coupling</a:t>
            </a:r>
          </a:p>
          <a:p>
            <a:r>
              <a:rPr lang="en-US" dirty="0" smtClean="0"/>
              <a:t>Coupled C-N-P model</a:t>
            </a:r>
          </a:p>
          <a:p>
            <a:pPr lvl="1"/>
            <a:r>
              <a:rPr lang="en-US" dirty="0" smtClean="0"/>
              <a:t>C-N-P development complete, site-level testing underway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76200" y="212366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76200" y="32004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76200" y="40386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76200" y="48768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800" dirty="0" smtClean="0"/>
              <a:t>Progress to date on V1 developments (2 of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98720"/>
          </a:xfrm>
        </p:spPr>
        <p:txBody>
          <a:bodyPr/>
          <a:lstStyle/>
          <a:p>
            <a:r>
              <a:rPr lang="en-US" dirty="0" smtClean="0"/>
              <a:t>Alternative plant-microbe competition – ECA</a:t>
            </a:r>
          </a:p>
          <a:p>
            <a:pPr lvl="1"/>
            <a:r>
              <a:rPr lang="en-US" dirty="0" smtClean="0"/>
              <a:t>Three papers submitted describing new approach for nutrient competition, plant traits, and </a:t>
            </a:r>
            <a:r>
              <a:rPr lang="en-US" dirty="0" err="1" smtClean="0"/>
              <a:t>advective</a:t>
            </a:r>
            <a:r>
              <a:rPr lang="en-US" dirty="0" smtClean="0"/>
              <a:t> losses</a:t>
            </a:r>
          </a:p>
          <a:p>
            <a:r>
              <a:rPr lang="en-US" dirty="0" smtClean="0"/>
              <a:t>Crop model improvements</a:t>
            </a:r>
          </a:p>
          <a:p>
            <a:pPr lvl="1"/>
            <a:r>
              <a:rPr lang="en-US" dirty="0" smtClean="0"/>
              <a:t>Dynamic rooting profiles, harvest routine port complete</a:t>
            </a:r>
          </a:p>
          <a:p>
            <a:r>
              <a:rPr lang="en-US" dirty="0" smtClean="0"/>
              <a:t>MOSART river routing – uncoupled</a:t>
            </a:r>
          </a:p>
          <a:p>
            <a:pPr lvl="1"/>
            <a:r>
              <a:rPr lang="en-US" dirty="0" smtClean="0"/>
              <a:t>Inundation model tested for Columbia and Amazon river basins</a:t>
            </a:r>
          </a:p>
          <a:p>
            <a:r>
              <a:rPr lang="en-US" dirty="0" smtClean="0"/>
              <a:t>UQ framework</a:t>
            </a:r>
          </a:p>
          <a:p>
            <a:pPr lvl="1"/>
            <a:r>
              <a:rPr lang="en-US" dirty="0" smtClean="0"/>
              <a:t>Sensitivity analysis for two sites with ACME V0 (55 parameters, 10,000 simulations), paper in review</a:t>
            </a:r>
          </a:p>
          <a:p>
            <a:pPr lvl="1"/>
            <a:r>
              <a:rPr lang="en-US" dirty="0" err="1" smtClean="0"/>
              <a:t>Spinup</a:t>
            </a:r>
            <a:r>
              <a:rPr lang="en-US" dirty="0" smtClean="0"/>
              <a:t> acceleration and offline model acceleration achieved</a:t>
            </a:r>
          </a:p>
          <a:p>
            <a:r>
              <a:rPr lang="en-US" dirty="0" smtClean="0"/>
              <a:t>Benchmarking framework</a:t>
            </a:r>
          </a:p>
          <a:p>
            <a:pPr lvl="1"/>
            <a:r>
              <a:rPr lang="en-US" dirty="0" smtClean="0"/>
              <a:t>Group development of data sets and metrics continues</a:t>
            </a:r>
          </a:p>
          <a:p>
            <a:r>
              <a:rPr lang="en-US" dirty="0" smtClean="0"/>
              <a:t>Functional unit testing</a:t>
            </a:r>
          </a:p>
          <a:p>
            <a:pPr lvl="1"/>
            <a:r>
              <a:rPr lang="en-US" dirty="0" smtClean="0"/>
              <a:t>Code analysis for ACME v0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76200" y="1030356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543340" y="3760304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546652" y="4456044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76200" y="56388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2800" dirty="0" smtClean="0"/>
              <a:t>Progress to date on V2 developments (1 of 2)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17720"/>
          </a:xfrm>
        </p:spPr>
        <p:txBody>
          <a:bodyPr/>
          <a:lstStyle/>
          <a:p>
            <a:r>
              <a:rPr lang="en-US" dirty="0" smtClean="0"/>
              <a:t>Water management</a:t>
            </a:r>
          </a:p>
          <a:p>
            <a:pPr lvl="1"/>
            <a:r>
              <a:rPr lang="en-US" dirty="0" smtClean="0"/>
              <a:t>Global testing ongoing</a:t>
            </a:r>
          </a:p>
          <a:p>
            <a:r>
              <a:rPr lang="en-US" dirty="0" smtClean="0"/>
              <a:t>Riverine BGC</a:t>
            </a:r>
          </a:p>
          <a:p>
            <a:pPr lvl="1"/>
            <a:r>
              <a:rPr lang="en-US" dirty="0" smtClean="0"/>
              <a:t>Sediment model added to MOSART, simple global parameterization</a:t>
            </a:r>
          </a:p>
          <a:p>
            <a:pPr lvl="1"/>
            <a:r>
              <a:rPr lang="en-US" dirty="0" smtClean="0"/>
              <a:t>MOSART migration to ACME code base is underway</a:t>
            </a:r>
          </a:p>
          <a:p>
            <a:r>
              <a:rPr lang="en-US" dirty="0" smtClean="0"/>
              <a:t>Improved thermal hydrology – PFLOTRAN</a:t>
            </a:r>
          </a:p>
          <a:p>
            <a:pPr lvl="1"/>
            <a:r>
              <a:rPr lang="en-US" dirty="0" smtClean="0"/>
              <a:t>Migrated interface to ACME code (complete)</a:t>
            </a:r>
          </a:p>
          <a:p>
            <a:pPr lvl="1"/>
            <a:r>
              <a:rPr lang="en-US" dirty="0" smtClean="0"/>
              <a:t>Initial global tests in 1D (vertical-only) mode complete, above-freezing </a:t>
            </a:r>
          </a:p>
          <a:p>
            <a:r>
              <a:rPr lang="en-US" dirty="0" smtClean="0"/>
              <a:t>Improved root hydrology</a:t>
            </a:r>
          </a:p>
          <a:p>
            <a:pPr lvl="1"/>
            <a:r>
              <a:rPr lang="en-US" dirty="0" smtClean="0"/>
              <a:t>Dual continuum connected matrix approach implemented, benchmark case for </a:t>
            </a:r>
            <a:r>
              <a:rPr lang="en-US" dirty="0" err="1" smtClean="0"/>
              <a:t>macropore</a:t>
            </a:r>
            <a:r>
              <a:rPr lang="en-US" dirty="0" smtClean="0"/>
              <a:t> flow developed and executed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76200" y="1053548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76200" y="18288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76200" y="48006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2800" dirty="0" smtClean="0"/>
              <a:t>Progress to date on V2 developments (2 of 2)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17720"/>
          </a:xfrm>
        </p:spPr>
        <p:txBody>
          <a:bodyPr/>
          <a:lstStyle/>
          <a:p>
            <a:r>
              <a:rPr lang="en-US" dirty="0" smtClean="0"/>
              <a:t>Microbe-enabled decomposition and methane dynamics</a:t>
            </a:r>
          </a:p>
          <a:p>
            <a:pPr lvl="1"/>
            <a:r>
              <a:rPr lang="en-US" dirty="0" smtClean="0"/>
              <a:t>Development and testing in new BGC framework underway</a:t>
            </a:r>
          </a:p>
          <a:p>
            <a:r>
              <a:rPr lang="en-US" dirty="0" smtClean="0"/>
              <a:t>Nitrification, denitrification, N-fixation</a:t>
            </a:r>
          </a:p>
          <a:p>
            <a:pPr lvl="1"/>
            <a:r>
              <a:rPr lang="en-US" dirty="0" smtClean="0"/>
              <a:t>Developing and analyzing reduced order models</a:t>
            </a:r>
          </a:p>
          <a:p>
            <a:r>
              <a:rPr lang="en-US" dirty="0" smtClean="0"/>
              <a:t>Ecosystem Demography – ED</a:t>
            </a:r>
          </a:p>
          <a:p>
            <a:pPr lvl="1"/>
            <a:r>
              <a:rPr lang="en-US" dirty="0" smtClean="0"/>
              <a:t>Vegetation demography, size-structured plant competition, mechanistic mortality, and plant trait filtering introduced in ACME, based on CLM-ED</a:t>
            </a:r>
          </a:p>
          <a:p>
            <a:pPr lvl="1"/>
            <a:r>
              <a:rPr lang="en-US" dirty="0" smtClean="0"/>
              <a:t>Site-level evaluation underway for Manaus Brazil, Iquitos Peru, the Congo, and a temperate forest in California</a:t>
            </a:r>
          </a:p>
          <a:p>
            <a:r>
              <a:rPr lang="en-US" dirty="0"/>
              <a:t>H</a:t>
            </a:r>
            <a:r>
              <a:rPr lang="en-US" dirty="0" smtClean="0"/>
              <a:t>uman dimensions (pending)</a:t>
            </a:r>
          </a:p>
          <a:p>
            <a:pPr lvl="1"/>
            <a:r>
              <a:rPr lang="en-US" dirty="0" smtClean="0"/>
              <a:t>Prognostic human influence on carbon and water cycles 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543340" y="3998844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546652" y="3044688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76200" y="1003852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76200" y="18288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76200" y="4724400"/>
            <a:ext cx="685800" cy="6096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200" dirty="0" smtClean="0"/>
              <a:t>Roadmap for developments targeting V1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86200" cy="4114800"/>
          </a:xfrm>
        </p:spPr>
        <p:txBody>
          <a:bodyPr/>
          <a:lstStyle/>
          <a:p>
            <a:r>
              <a:rPr lang="en-US" dirty="0" smtClean="0"/>
              <a:t>June 2015</a:t>
            </a:r>
          </a:p>
          <a:p>
            <a:pPr lvl="1"/>
            <a:r>
              <a:rPr lang="en-US" dirty="0" smtClean="0"/>
              <a:t>Common architecture complete</a:t>
            </a:r>
          </a:p>
          <a:p>
            <a:pPr lvl="1"/>
            <a:r>
              <a:rPr lang="en-US" dirty="0" smtClean="0"/>
              <a:t>ECA implemented</a:t>
            </a:r>
          </a:p>
          <a:p>
            <a:r>
              <a:rPr lang="en-US" dirty="0" smtClean="0"/>
              <a:t>July 2015</a:t>
            </a:r>
          </a:p>
          <a:p>
            <a:pPr lvl="1"/>
            <a:r>
              <a:rPr lang="en-US" dirty="0" smtClean="0"/>
              <a:t>Global watershed and </a:t>
            </a:r>
            <a:r>
              <a:rPr lang="en-US" dirty="0" err="1" smtClean="0"/>
              <a:t>topounit</a:t>
            </a:r>
            <a:r>
              <a:rPr lang="en-US" dirty="0" smtClean="0"/>
              <a:t> datasets complete</a:t>
            </a:r>
          </a:p>
          <a:p>
            <a:pPr lvl="1"/>
            <a:r>
              <a:rPr lang="en-US" dirty="0" smtClean="0"/>
              <a:t>Offline VSF simulations</a:t>
            </a:r>
          </a:p>
          <a:p>
            <a:pPr lvl="1"/>
            <a:r>
              <a:rPr lang="en-US" dirty="0" smtClean="0"/>
              <a:t>C-N-P tested in PF-BGC</a:t>
            </a:r>
          </a:p>
          <a:p>
            <a:r>
              <a:rPr lang="en-US" dirty="0" smtClean="0"/>
              <a:t>August 2015</a:t>
            </a:r>
          </a:p>
          <a:p>
            <a:pPr lvl="1"/>
            <a:r>
              <a:rPr lang="en-US" dirty="0" smtClean="0"/>
              <a:t>Multiple nutrient competition approaches enabled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86200" cy="4114800"/>
          </a:xfrm>
        </p:spPr>
        <p:txBody>
          <a:bodyPr/>
          <a:lstStyle/>
          <a:p>
            <a:r>
              <a:rPr lang="en-US" dirty="0" smtClean="0"/>
              <a:t>September 2015</a:t>
            </a:r>
          </a:p>
          <a:p>
            <a:pPr lvl="1"/>
            <a:r>
              <a:rPr lang="en-US" dirty="0" smtClean="0"/>
              <a:t>C-N-P global run parameterized</a:t>
            </a:r>
          </a:p>
          <a:p>
            <a:pPr lvl="1"/>
            <a:r>
              <a:rPr lang="en-US" dirty="0" smtClean="0"/>
              <a:t>Nutrient competition model benchmarking</a:t>
            </a:r>
          </a:p>
          <a:p>
            <a:r>
              <a:rPr lang="en-US" dirty="0" smtClean="0"/>
              <a:t>October 2015</a:t>
            </a:r>
          </a:p>
          <a:p>
            <a:pPr lvl="1"/>
            <a:r>
              <a:rPr lang="en-US" dirty="0" smtClean="0"/>
              <a:t>Coupled VSF simulation</a:t>
            </a:r>
          </a:p>
          <a:p>
            <a:pPr lvl="1"/>
            <a:r>
              <a:rPr lang="en-US" dirty="0" smtClean="0"/>
              <a:t>UQ parameter estimation complete</a:t>
            </a:r>
          </a:p>
          <a:p>
            <a:r>
              <a:rPr lang="en-US" dirty="0" smtClean="0"/>
              <a:t>November 2015</a:t>
            </a:r>
          </a:p>
          <a:p>
            <a:pPr lvl="1"/>
            <a:r>
              <a:rPr lang="en-US" dirty="0" smtClean="0"/>
              <a:t>Coupled system testing (F, B cases) for C-N-P and nutrient competition</a:t>
            </a:r>
          </a:p>
          <a:p>
            <a:pPr lvl="1"/>
            <a:r>
              <a:rPr lang="en-US" dirty="0" smtClean="0"/>
              <a:t>Crop planting dates complete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108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739</Words>
  <Application>Microsoft Office PowerPoint</Application>
  <PresentationFormat>On-screen Show (4:3)</PresentationFormat>
  <Paragraphs>164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ACME Land Group Overview and Roadmaps</vt:lpstr>
      <vt:lpstr>ACME-LM: Modular Design and Tasks</vt:lpstr>
      <vt:lpstr>Capabilities in development for V1  (applicable experiment: WC, BGC, or ALL)</vt:lpstr>
      <vt:lpstr>Capabilities in development for V2</vt:lpstr>
      <vt:lpstr>Progress to date on V1 developments (1 of 2)</vt:lpstr>
      <vt:lpstr>Progress to date on V1 developments (2 of 2)</vt:lpstr>
      <vt:lpstr>Progress to date on V2 developments (1 of 2) </vt:lpstr>
      <vt:lpstr>Progress to date on V2 developments (2 of 2) </vt:lpstr>
      <vt:lpstr>Roadmap for developments targeting V1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ACME Land Group Overview and Roadmaps</dc:title>
  <dc:creator>Thornton, Peter E.</dc:creator>
  <cp:lastModifiedBy>Thornton, Peter E.</cp:lastModifiedBy>
  <cp:revision>26</cp:revision>
  <dcterms:created xsi:type="dcterms:W3CDTF">2015-05-05T09:09:58Z</dcterms:created>
  <dcterms:modified xsi:type="dcterms:W3CDTF">2015-05-05T13:13:30Z</dcterms:modified>
</cp:coreProperties>
</file>