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438912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73" autoAdjust="0"/>
  </p:normalViewPr>
  <p:slideViewPr>
    <p:cSldViewPr snapToGrid="0" snapToObjects="1">
      <p:cViewPr varScale="1">
        <p:scale>
          <a:sx n="34" d="100"/>
          <a:sy n="34" d="100"/>
        </p:scale>
        <p:origin x="-3264" y="-192"/>
      </p:cViewPr>
      <p:guideLst>
        <p:guide orient="horz" pos="13824"/>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4"/>
            <a:ext cx="435254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4E4AE-D978-CA44-9B87-5D4C5AC5B7EC}"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33170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4E4AE-D978-CA44-9B87-5D4C5AC5B7EC}"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63851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0056" y="11247125"/>
            <a:ext cx="55304688"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85984" y="11247125"/>
            <a:ext cx="165060632"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4E4AE-D978-CA44-9B87-5D4C5AC5B7EC}"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201303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4E4AE-D978-CA44-9B87-5D4C5AC5B7EC}"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73916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8204163"/>
            <a:ext cx="4352544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8602968"/>
            <a:ext cx="4352544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4E4AE-D978-CA44-9B87-5D4C5AC5B7EC}"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384996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85982" y="65542164"/>
            <a:ext cx="11018266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322082" y="65542164"/>
            <a:ext cx="11018266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4E4AE-D978-CA44-9B87-5D4C5AC5B7EC}"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187728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757683"/>
            <a:ext cx="460857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9824724"/>
            <a:ext cx="2262505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560320" y="13919201"/>
            <a:ext cx="2262505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9824724"/>
            <a:ext cx="2263394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6012142" y="13919201"/>
            <a:ext cx="2263394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4E4AE-D978-CA44-9B87-5D4C5AC5B7EC}" type="datetimeFigureOut">
              <a:rPr lang="en-US" smtClean="0"/>
              <a:t>5/9/14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142762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4E4AE-D978-CA44-9B87-5D4C5AC5B7EC}" type="datetimeFigureOut">
              <a:rPr lang="en-US" smtClean="0"/>
              <a:t>5/9/14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399806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4E4AE-D978-CA44-9B87-5D4C5AC5B7EC}" type="datetimeFigureOut">
              <a:rPr lang="en-US" smtClean="0"/>
              <a:t>5/9/14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10270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747520"/>
            <a:ext cx="1684655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20020280" y="1747524"/>
            <a:ext cx="286258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9184644"/>
            <a:ext cx="1684655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4E4AE-D978-CA44-9B87-5D4C5AC5B7EC}"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160029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30723841"/>
            <a:ext cx="3072384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10036812" y="3921760"/>
            <a:ext cx="3072384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10036812" y="34350965"/>
            <a:ext cx="3072384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4E4AE-D978-CA44-9B87-5D4C5AC5B7EC}"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2124A-2C02-1B46-9B88-5255381C4574}" type="slidenum">
              <a:rPr lang="en-US" smtClean="0"/>
              <a:t>‹#›</a:t>
            </a:fld>
            <a:endParaRPr lang="en-US"/>
          </a:p>
        </p:txBody>
      </p:sp>
    </p:spTree>
    <p:extLst>
      <p:ext uri="{BB962C8B-B14F-4D97-AF65-F5344CB8AC3E}">
        <p14:creationId xmlns:p14="http://schemas.microsoft.com/office/powerpoint/2010/main" val="3313383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10241285"/>
            <a:ext cx="4608576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40680643"/>
            <a:ext cx="1194816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9284E4AE-D978-CA44-9B87-5D4C5AC5B7EC}" type="datetimeFigureOut">
              <a:rPr lang="en-US" smtClean="0"/>
              <a:t>5/9/14</a:t>
            </a:fld>
            <a:endParaRPr lang="en-US"/>
          </a:p>
        </p:txBody>
      </p:sp>
      <p:sp>
        <p:nvSpPr>
          <p:cNvPr id="5" name="Footer Placeholder 4"/>
          <p:cNvSpPr>
            <a:spLocks noGrp="1"/>
          </p:cNvSpPr>
          <p:nvPr>
            <p:ph type="ftr" sz="quarter" idx="3"/>
          </p:nvPr>
        </p:nvSpPr>
        <p:spPr>
          <a:xfrm>
            <a:off x="17495520" y="40680643"/>
            <a:ext cx="1621536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0680643"/>
            <a:ext cx="1194816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D412124A-2C02-1B46-9B88-5255381C4574}" type="slidenum">
              <a:rPr lang="en-US" smtClean="0"/>
              <a:t>‹#›</a:t>
            </a:fld>
            <a:endParaRPr lang="en-US"/>
          </a:p>
        </p:txBody>
      </p:sp>
    </p:spTree>
    <p:extLst>
      <p:ext uri="{BB962C8B-B14F-4D97-AF65-F5344CB8AC3E}">
        <p14:creationId xmlns:p14="http://schemas.microsoft.com/office/powerpoint/2010/main" val="298429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9461" y="962102"/>
            <a:ext cx="46468501" cy="4772040"/>
          </a:xfrm>
        </p:spPr>
        <p:style>
          <a:lnRef idx="1">
            <a:schemeClr val="accent2"/>
          </a:lnRef>
          <a:fillRef idx="2">
            <a:schemeClr val="accent2"/>
          </a:fillRef>
          <a:effectRef idx="1">
            <a:schemeClr val="accent2"/>
          </a:effectRef>
          <a:fontRef idx="minor">
            <a:schemeClr val="dk1"/>
          </a:fontRef>
        </p:style>
        <p:txBody>
          <a:bodyPr>
            <a:noAutofit/>
          </a:bodyPr>
          <a:lstStyle/>
          <a:p>
            <a:r>
              <a:rPr lang="en-US" sz="10500" dirty="0"/>
              <a:t>Coastal </a:t>
            </a:r>
            <a:r>
              <a:rPr lang="en-US" sz="10500" dirty="0" smtClean="0"/>
              <a:t>Downscaling: </a:t>
            </a:r>
            <a:r>
              <a:rPr lang="en-US" sz="10500" dirty="0"/>
              <a:t>Can CESM fields successfully force regional coastal ocean simulations with strong freshwater forcing</a:t>
            </a:r>
            <a:r>
              <a:rPr lang="en-US" sz="10500" dirty="0" smtClean="0"/>
              <a:t>? (YES)</a:t>
            </a:r>
            <a:br>
              <a:rPr lang="en-US" sz="10500" dirty="0" smtClean="0"/>
            </a:br>
            <a:r>
              <a:rPr lang="en-US" sz="10500" i="1" dirty="0" smtClean="0"/>
              <a:t> </a:t>
            </a:r>
            <a:r>
              <a:rPr lang="en-US" sz="6600" i="1" dirty="0" smtClean="0"/>
              <a:t>Parker MacCready (U. of Washington), Yu-</a:t>
            </a:r>
            <a:r>
              <a:rPr lang="en-US" sz="6600" i="1" dirty="0" err="1" smtClean="0"/>
              <a:t>Heng</a:t>
            </a:r>
            <a:r>
              <a:rPr lang="en-US" sz="6600" i="1" dirty="0" smtClean="0"/>
              <a:t> Tseng &amp; Frank Bryan (NCAR), Mike Whitney (U. of Connecticut)</a:t>
            </a:r>
            <a:endParaRPr lang="en-US" sz="10500" i="1" dirty="0"/>
          </a:p>
        </p:txBody>
      </p:sp>
      <p:sp>
        <p:nvSpPr>
          <p:cNvPr id="4" name="TextBox 3"/>
          <p:cNvSpPr txBox="1"/>
          <p:nvPr/>
        </p:nvSpPr>
        <p:spPr>
          <a:xfrm>
            <a:off x="2409461" y="6501231"/>
            <a:ext cx="16278396" cy="1117228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b="1" dirty="0" smtClean="0"/>
              <a:t>The </a:t>
            </a:r>
            <a:r>
              <a:rPr lang="en-US" sz="6000" b="1" dirty="0"/>
              <a:t>coastal ocean accounts for roughly half of the world’s fish </a:t>
            </a:r>
            <a:r>
              <a:rPr lang="en-US" sz="6000" b="1" dirty="0" smtClean="0"/>
              <a:t>harvest, so future projections there are of great importance.</a:t>
            </a:r>
            <a:endParaRPr lang="en-US" sz="6000" b="1" dirty="0"/>
          </a:p>
          <a:p>
            <a:endParaRPr lang="en-US" sz="6000" dirty="0"/>
          </a:p>
          <a:p>
            <a:r>
              <a:rPr lang="en-US" sz="6000" b="1" dirty="0" smtClean="0"/>
              <a:t>Problems</a:t>
            </a:r>
            <a:r>
              <a:rPr lang="en-US" sz="6000" dirty="0" smtClean="0"/>
              <a:t>:</a:t>
            </a:r>
          </a:p>
          <a:p>
            <a:pPr marL="857250" indent="-857250">
              <a:buFont typeface="Arial"/>
              <a:buChar char="•"/>
            </a:pPr>
            <a:r>
              <a:rPr lang="en-US" sz="6000" dirty="0" smtClean="0"/>
              <a:t>Global climate models do not resolve the continental shelf, meaning that they do not have wind-driven upwelling to drive coastal biological productivity.</a:t>
            </a:r>
          </a:p>
          <a:p>
            <a:pPr marL="857250" indent="-857250">
              <a:buFont typeface="Arial"/>
              <a:buChar char="•"/>
            </a:pPr>
            <a:r>
              <a:rPr lang="en-US" sz="6000" dirty="0" smtClean="0"/>
              <a:t>River input is added as enhanced precipitation over a pre-specified area of the ocean, leading to errors in coastal stratification.</a:t>
            </a:r>
            <a:endParaRPr lang="en-US" sz="6000" dirty="0"/>
          </a:p>
        </p:txBody>
      </p:sp>
      <p:pic>
        <p:nvPicPr>
          <p:cNvPr id="5" name="Picture 4" descr="res_comp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945" y="25380240"/>
            <a:ext cx="17457420" cy="17465040"/>
          </a:xfrm>
          <a:prstGeom prst="rect">
            <a:avLst/>
          </a:prstGeom>
          <a:ln>
            <a:noFill/>
          </a:ln>
        </p:spPr>
      </p:pic>
      <p:sp>
        <p:nvSpPr>
          <p:cNvPr id="7" name="TextBox 6"/>
          <p:cNvSpPr txBox="1"/>
          <p:nvPr/>
        </p:nvSpPr>
        <p:spPr>
          <a:xfrm>
            <a:off x="2409461" y="18841437"/>
            <a:ext cx="16278396"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6000" b="1" dirty="0" smtClean="0"/>
              <a:t>Solutions</a:t>
            </a:r>
            <a:r>
              <a:rPr lang="en-US" sz="6000" dirty="0" smtClean="0"/>
              <a:t>:</a:t>
            </a:r>
          </a:p>
          <a:p>
            <a:pPr marL="1143000" indent="-1143000">
              <a:buFont typeface="Arial"/>
              <a:buChar char="•"/>
            </a:pPr>
            <a:r>
              <a:rPr lang="en-US" sz="6000" dirty="0" smtClean="0"/>
              <a:t>Improve </a:t>
            </a:r>
            <a:r>
              <a:rPr lang="en-US" sz="6000" dirty="0"/>
              <a:t>parameterizations of coastal and estuarine processes (UPSCALING) =</a:t>
            </a:r>
            <a:r>
              <a:rPr lang="en-US" sz="6000" dirty="0" smtClean="0"/>
              <a:t>&gt; See breakout </a:t>
            </a:r>
            <a:r>
              <a:rPr lang="en-US" sz="6000" dirty="0"/>
              <a:t>talk (Tseng) &amp; posters 188-189 (Tseng, Whitney) Day 3</a:t>
            </a:r>
            <a:r>
              <a:rPr lang="en-US" sz="6000" dirty="0" smtClean="0"/>
              <a:t>.</a:t>
            </a:r>
          </a:p>
          <a:p>
            <a:pPr marL="1143000" indent="-1143000">
              <a:buFont typeface="Arial"/>
              <a:buChar char="•"/>
            </a:pPr>
            <a:r>
              <a:rPr lang="en-US" sz="6000" dirty="0"/>
              <a:t>Nest high-resolution models within CESM (DOWNSCALING) =&gt; </a:t>
            </a:r>
            <a:r>
              <a:rPr lang="en-US" sz="6000" b="1" i="1" dirty="0"/>
              <a:t>This </a:t>
            </a:r>
            <a:r>
              <a:rPr lang="en-US" sz="6000" b="1" i="1" dirty="0" smtClean="0"/>
              <a:t>Poster</a:t>
            </a:r>
            <a:endParaRPr lang="en-US" sz="6000" b="1" i="1" dirty="0"/>
          </a:p>
        </p:txBody>
      </p:sp>
      <p:pic>
        <p:nvPicPr>
          <p:cNvPr id="9" name="Picture 8" descr="strat_2005_rcp45_InCE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2427" y="5814946"/>
            <a:ext cx="15875000" cy="15875000"/>
          </a:xfrm>
          <a:prstGeom prst="rect">
            <a:avLst/>
          </a:prstGeom>
        </p:spPr>
      </p:pic>
      <p:pic>
        <p:nvPicPr>
          <p:cNvPr id="10" name="Picture 9" descr="strat_2099_rcp85_InCESM.jpg"/>
          <p:cNvPicPr>
            <a:picLocks noChangeAspect="1"/>
          </p:cNvPicPr>
          <p:nvPr/>
        </p:nvPicPr>
        <p:blipFill rotWithShape="1">
          <a:blip r:embed="rId4">
            <a:extLst>
              <a:ext uri="{28A0092B-C50C-407E-A947-70E740481C1C}">
                <a14:useLocalDpi xmlns:a14="http://schemas.microsoft.com/office/drawing/2010/main" val="0"/>
              </a:ext>
            </a:extLst>
          </a:blip>
          <a:srcRect r="7169"/>
          <a:stretch/>
        </p:blipFill>
        <p:spPr>
          <a:xfrm>
            <a:off x="35961527" y="25211559"/>
            <a:ext cx="14736873" cy="15875000"/>
          </a:xfrm>
          <a:prstGeom prst="rect">
            <a:avLst/>
          </a:prstGeom>
        </p:spPr>
      </p:pic>
      <p:pic>
        <p:nvPicPr>
          <p:cNvPr id="11" name="Picture 10" descr="CR_early_vs_late_century4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3341" y="20719444"/>
            <a:ext cx="8799228" cy="5280381"/>
          </a:xfrm>
          <a:prstGeom prst="rect">
            <a:avLst/>
          </a:prstGeom>
        </p:spPr>
      </p:pic>
      <p:sp>
        <p:nvSpPr>
          <p:cNvPr id="14" name="Rounded Rectangular Callout 13"/>
          <p:cNvSpPr/>
          <p:nvPr/>
        </p:nvSpPr>
        <p:spPr>
          <a:xfrm>
            <a:off x="2409461" y="25869613"/>
            <a:ext cx="10335484" cy="4370443"/>
          </a:xfrm>
          <a:prstGeom prst="wedgeRoundRectCallout">
            <a:avLst>
              <a:gd name="adj1" fmla="val 68073"/>
              <a:gd name="adj2" fmla="val 154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t>Here is the CESM POP grid for the NE Pacific (WA, OR, BC), overlain with the real coastline and 200 m depth contour.  There is never more than one grid cell on the shelf.</a:t>
            </a:r>
            <a:endParaRPr lang="en-US" sz="4800" dirty="0"/>
          </a:p>
        </p:txBody>
      </p:sp>
      <p:sp>
        <p:nvSpPr>
          <p:cNvPr id="15" name="Rounded Rectangular Callout 14"/>
          <p:cNvSpPr/>
          <p:nvPr/>
        </p:nvSpPr>
        <p:spPr>
          <a:xfrm>
            <a:off x="2409460" y="30593099"/>
            <a:ext cx="11336472" cy="12252181"/>
          </a:xfrm>
          <a:prstGeom prst="wedgeRoundRectCallout">
            <a:avLst>
              <a:gd name="adj1" fmla="val 61408"/>
              <a:gd name="adj2" fmla="val -1140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t>The model we use for downscaling is a ROMS system, with 1.5 km resolution, and realistic tides, rivers, ocean boundary condition (NCOM), and atmosphere (MM5, high res).  The model has been extensively validated against observations, and has excellent skill (Giddings et al. 2014).</a:t>
            </a:r>
          </a:p>
          <a:p>
            <a:pPr algn="ctr"/>
            <a:endParaRPr lang="en-US" sz="4800" dirty="0"/>
          </a:p>
          <a:p>
            <a:pPr algn="ctr"/>
            <a:r>
              <a:rPr lang="en-US" sz="4800" dirty="0" smtClean="0"/>
              <a:t>For the downscaling experiments we swap out the ocean and atmospheric forcing, instead using fields from CESM simulations for 2005-2099, with different RCP </a:t>
            </a:r>
            <a:r>
              <a:rPr lang="en-US" sz="4800" dirty="0" smtClean="0"/>
              <a:t>scenarios.</a:t>
            </a:r>
            <a:endParaRPr lang="en-US" sz="4800" dirty="0"/>
          </a:p>
        </p:txBody>
      </p:sp>
      <p:sp>
        <p:nvSpPr>
          <p:cNvPr id="16" name="Rounded Rectangular Callout 15"/>
          <p:cNvSpPr/>
          <p:nvPr/>
        </p:nvSpPr>
        <p:spPr>
          <a:xfrm>
            <a:off x="37030959" y="6859301"/>
            <a:ext cx="13490536" cy="18520939"/>
          </a:xfrm>
          <a:prstGeom prst="wedgeRoundRectCallout">
            <a:avLst>
              <a:gd name="adj1" fmla="val -80491"/>
              <a:gd name="adj2" fmla="val -338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t>To evaluate model performance we look at water properties and stratification over the top 20 m in the middle of the WA shelf.</a:t>
            </a:r>
          </a:p>
          <a:p>
            <a:pPr algn="ctr"/>
            <a:endParaRPr lang="en-US" sz="4800" dirty="0"/>
          </a:p>
          <a:p>
            <a:pPr algn="ctr"/>
            <a:r>
              <a:rPr lang="en-US" sz="4800" dirty="0" smtClean="0"/>
              <a:t>This plot shows (a) stratification: the energy required to completely mix the top 20 m, (b) temperature range, and (c) salinity range, all over the year 2005.</a:t>
            </a:r>
          </a:p>
          <a:p>
            <a:pPr algn="ctr"/>
            <a:endParaRPr lang="en-US" sz="4800" dirty="0"/>
          </a:p>
          <a:p>
            <a:pPr algn="ctr"/>
            <a:r>
              <a:rPr lang="en-US" sz="4800" dirty="0" smtClean="0"/>
              <a:t>The observations (BLACK) show the influence of the Columbia River plume, especially before day 200, in creating stratification.  Major wind-driven upwelling, days 200-300,  blows the plume offshore and brings in colder, saltier, less stratified Pacific water.</a:t>
            </a:r>
          </a:p>
          <a:p>
            <a:pPr algn="ctr"/>
            <a:endParaRPr lang="en-US" sz="4800" dirty="0" smtClean="0"/>
          </a:p>
          <a:p>
            <a:pPr algn="ctr"/>
            <a:r>
              <a:rPr lang="en-US" sz="4800" dirty="0" smtClean="0"/>
              <a:t>The ROMS model (BLUE) downscaled in CESM retains many of the features of the observations, </a:t>
            </a:r>
            <a:r>
              <a:rPr lang="en-US" sz="4800" b="1" u="sng" dirty="0" smtClean="0">
                <a:solidFill>
                  <a:schemeClr val="tx1"/>
                </a:solidFill>
              </a:rPr>
              <a:t>meaning that this approach has value for future predictions</a:t>
            </a:r>
            <a:r>
              <a:rPr lang="en-US" sz="4800" dirty="0" smtClean="0"/>
              <a:t>.</a:t>
            </a:r>
          </a:p>
          <a:p>
            <a:pPr algn="ctr"/>
            <a:endParaRPr lang="en-US" sz="4800" dirty="0"/>
          </a:p>
          <a:p>
            <a:pPr algn="ctr"/>
            <a:r>
              <a:rPr lang="en-US" sz="4800" dirty="0" smtClean="0"/>
              <a:t>Note, however that the model salinity is biased low by 1 </a:t>
            </a:r>
            <a:r>
              <a:rPr lang="en-US" sz="4800" dirty="0" err="1" smtClean="0"/>
              <a:t>psu</a:t>
            </a:r>
            <a:r>
              <a:rPr lang="en-US" sz="4800" dirty="0" smtClean="0"/>
              <a:t>.  This bias is inherited from the CESM-POP model (RED), which is too fresh by about 3 </a:t>
            </a:r>
            <a:r>
              <a:rPr lang="en-US" sz="4800" dirty="0" err="1" smtClean="0"/>
              <a:t>psu</a:t>
            </a:r>
            <a:r>
              <a:rPr lang="en-US" sz="4800" dirty="0" smtClean="0"/>
              <a:t>.</a:t>
            </a:r>
            <a:endParaRPr lang="en-US" sz="4800" dirty="0"/>
          </a:p>
        </p:txBody>
      </p:sp>
      <p:sp>
        <p:nvSpPr>
          <p:cNvPr id="17" name="Rounded Rectangular Callout 16"/>
          <p:cNvSpPr/>
          <p:nvPr/>
        </p:nvSpPr>
        <p:spPr>
          <a:xfrm>
            <a:off x="28916022" y="20917137"/>
            <a:ext cx="7397139" cy="6023800"/>
          </a:xfrm>
          <a:prstGeom prst="wedgeRoundRectCallout">
            <a:avLst>
              <a:gd name="adj1" fmla="val -76708"/>
              <a:gd name="adj2" fmla="val -2657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t>The reason for the fresh bias in CESM-POP may be that the model atmosphere has too much precipitation in this region, leading it to have 2-3 times too much Columbia River flow</a:t>
            </a:r>
            <a:endParaRPr lang="en-US" sz="4800" dirty="0"/>
          </a:p>
        </p:txBody>
      </p:sp>
      <p:sp>
        <p:nvSpPr>
          <p:cNvPr id="18" name="Rounded Rectangular Callout 17"/>
          <p:cNvSpPr/>
          <p:nvPr/>
        </p:nvSpPr>
        <p:spPr>
          <a:xfrm>
            <a:off x="29407085" y="27690470"/>
            <a:ext cx="6677845" cy="12746330"/>
          </a:xfrm>
          <a:prstGeom prst="wedgeRoundRectCallout">
            <a:avLst>
              <a:gd name="adj1" fmla="val 71664"/>
              <a:gd name="adj2" fmla="val -3036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t>Looking to the future, the downscaling results for 2099, RCP 8.5 (strong warming) have shelf waters warming and remaining stratified throughout the summer upwelling months.</a:t>
            </a:r>
          </a:p>
          <a:p>
            <a:pPr algn="ctr"/>
            <a:endParaRPr lang="en-US" sz="4800" dirty="0"/>
          </a:p>
          <a:p>
            <a:pPr algn="ctr"/>
            <a:r>
              <a:rPr lang="en-US" sz="4800" b="1" u="sng" dirty="0" smtClean="0">
                <a:solidFill>
                  <a:srgbClr val="000000"/>
                </a:solidFill>
              </a:rPr>
              <a:t>This suggests that coastal upwelling may be substantially weakened in this region in the future.</a:t>
            </a:r>
            <a:endParaRPr lang="en-US" sz="4800" b="1" u="sng" dirty="0">
              <a:solidFill>
                <a:srgbClr val="000000"/>
              </a:solidFill>
            </a:endParaRPr>
          </a:p>
        </p:txBody>
      </p:sp>
      <p:sp>
        <p:nvSpPr>
          <p:cNvPr id="19" name="TextBox 18"/>
          <p:cNvSpPr txBox="1"/>
          <p:nvPr/>
        </p:nvSpPr>
        <p:spPr>
          <a:xfrm>
            <a:off x="30632400" y="41086559"/>
            <a:ext cx="20066000" cy="1200328"/>
          </a:xfrm>
          <a:prstGeom prst="rect">
            <a:avLst/>
          </a:prstGeom>
          <a:noFill/>
        </p:spPr>
        <p:txBody>
          <a:bodyPr wrap="square" rtlCol="0">
            <a:spAutoFit/>
          </a:bodyPr>
          <a:lstStyle/>
          <a:p>
            <a:r>
              <a:rPr lang="en-US" sz="2400" b="1" dirty="0" smtClean="0"/>
              <a:t>References</a:t>
            </a:r>
            <a:r>
              <a:rPr lang="en-US" sz="2400" dirty="0" smtClean="0"/>
              <a:t>:</a:t>
            </a:r>
          </a:p>
          <a:p>
            <a:pPr marL="342900" indent="-342900">
              <a:buFont typeface="Arial"/>
              <a:buChar char="•"/>
            </a:pPr>
            <a:r>
              <a:rPr lang="en-US" sz="2400" dirty="0"/>
              <a:t>S. N. Giddings, P. MacCready, B. M. Hickey, N. S. Banas, K. A. Davis, S. A. Siedlecki, V. L. Trainer, R. M. </a:t>
            </a:r>
            <a:r>
              <a:rPr lang="en-US" sz="2400" dirty="0" err="1"/>
              <a:t>Kudela</a:t>
            </a:r>
            <a:r>
              <a:rPr lang="en-US" sz="2400" dirty="0"/>
              <a:t>, N. A. </a:t>
            </a:r>
            <a:r>
              <a:rPr lang="en-US" sz="2400" dirty="0" err="1"/>
              <a:t>Pelland</a:t>
            </a:r>
            <a:r>
              <a:rPr lang="en-US" sz="2400" dirty="0"/>
              <a:t>, and T. P. Connolly (2014), Hindcasts of potential harmful algal bloom transport pathways on the Pacific Northwest coast. J. </a:t>
            </a:r>
            <a:r>
              <a:rPr lang="en-US" sz="2400" dirty="0" err="1"/>
              <a:t>Geophys</a:t>
            </a:r>
            <a:r>
              <a:rPr lang="en-US" sz="2400" dirty="0"/>
              <a:t>. Res. Oceans, 119, doi:10.1002/2013JC009622.</a:t>
            </a:r>
          </a:p>
        </p:txBody>
      </p:sp>
    </p:spTree>
    <p:extLst>
      <p:ext uri="{BB962C8B-B14F-4D97-AF65-F5344CB8AC3E}">
        <p14:creationId xmlns:p14="http://schemas.microsoft.com/office/powerpoint/2010/main" val="30824011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TotalTime>
  <Words>624</Words>
  <Application>Microsoft Macintosh PowerPoint</Application>
  <PresentationFormat>Custom</PresentationFormat>
  <Paragraphs>28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Coastal Downscaling: Can CESM fields successfully force regional coastal ocean simulations with strong freshwater forcing? (YES)  Parker MacCready (U. of Washington), Yu-Heng Tseng &amp; Frank Bryan (NCAR), Mike Whitney (U. of Connecticut)</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of the Coastal Ocean in CESM Parker MacCready (UW), Yu-Heng Tseng, Frank Bryan (NCAR), Mike Whitney (UConn)</dc:title>
  <dc:creator>Parker MacCready</dc:creator>
  <cp:lastModifiedBy>Parker MacCready</cp:lastModifiedBy>
  <cp:revision>37</cp:revision>
  <dcterms:created xsi:type="dcterms:W3CDTF">2014-05-07T21:05:33Z</dcterms:created>
  <dcterms:modified xsi:type="dcterms:W3CDTF">2014-05-09T16:31:43Z</dcterms:modified>
</cp:coreProperties>
</file>