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976800" cy="30175200"/>
  <p:notesSz cx="9144000" cy="6858000"/>
  <p:defaultTextStyle>
    <a:defPPr>
      <a:defRPr lang="zh-CN"/>
    </a:defPPr>
    <a:lvl1pPr marL="0" algn="l" defTabSz="1888486" rtl="0" eaLnBrk="1" latinLnBrk="0" hangingPunct="1">
      <a:defRPr sz="7800" kern="1200">
        <a:solidFill>
          <a:schemeClr val="tx1"/>
        </a:solidFill>
        <a:latin typeface="+mn-lt"/>
        <a:ea typeface="+mn-ea"/>
        <a:cs typeface="+mn-cs"/>
      </a:defRPr>
    </a:lvl1pPr>
    <a:lvl2pPr marL="1888486" algn="l" defTabSz="1888486" rtl="0" eaLnBrk="1" latinLnBrk="0" hangingPunct="1">
      <a:defRPr sz="7800" kern="1200">
        <a:solidFill>
          <a:schemeClr val="tx1"/>
        </a:solidFill>
        <a:latin typeface="+mn-lt"/>
        <a:ea typeface="+mn-ea"/>
        <a:cs typeface="+mn-cs"/>
      </a:defRPr>
    </a:lvl2pPr>
    <a:lvl3pPr marL="3776973" algn="l" defTabSz="1888486" rtl="0" eaLnBrk="1" latinLnBrk="0" hangingPunct="1">
      <a:defRPr sz="7800" kern="1200">
        <a:solidFill>
          <a:schemeClr val="tx1"/>
        </a:solidFill>
        <a:latin typeface="+mn-lt"/>
        <a:ea typeface="+mn-ea"/>
        <a:cs typeface="+mn-cs"/>
      </a:defRPr>
    </a:lvl3pPr>
    <a:lvl4pPr marL="5665464" algn="l" defTabSz="1888486" rtl="0" eaLnBrk="1" latinLnBrk="0" hangingPunct="1">
      <a:defRPr sz="7800" kern="1200">
        <a:solidFill>
          <a:schemeClr val="tx1"/>
        </a:solidFill>
        <a:latin typeface="+mn-lt"/>
        <a:ea typeface="+mn-ea"/>
        <a:cs typeface="+mn-cs"/>
      </a:defRPr>
    </a:lvl4pPr>
    <a:lvl5pPr marL="7553951" algn="l" defTabSz="1888486" rtl="0" eaLnBrk="1" latinLnBrk="0" hangingPunct="1">
      <a:defRPr sz="7800" kern="1200">
        <a:solidFill>
          <a:schemeClr val="tx1"/>
        </a:solidFill>
        <a:latin typeface="+mn-lt"/>
        <a:ea typeface="+mn-ea"/>
        <a:cs typeface="+mn-cs"/>
      </a:defRPr>
    </a:lvl5pPr>
    <a:lvl6pPr marL="9442437" algn="l" defTabSz="1888486" rtl="0" eaLnBrk="1" latinLnBrk="0" hangingPunct="1">
      <a:defRPr sz="7800" kern="1200">
        <a:solidFill>
          <a:schemeClr val="tx1"/>
        </a:solidFill>
        <a:latin typeface="+mn-lt"/>
        <a:ea typeface="+mn-ea"/>
        <a:cs typeface="+mn-cs"/>
      </a:defRPr>
    </a:lvl6pPr>
    <a:lvl7pPr marL="11330923" algn="l" defTabSz="1888486" rtl="0" eaLnBrk="1" latinLnBrk="0" hangingPunct="1">
      <a:defRPr sz="7800" kern="1200">
        <a:solidFill>
          <a:schemeClr val="tx1"/>
        </a:solidFill>
        <a:latin typeface="+mn-lt"/>
        <a:ea typeface="+mn-ea"/>
        <a:cs typeface="+mn-cs"/>
      </a:defRPr>
    </a:lvl7pPr>
    <a:lvl8pPr marL="13219405" algn="l" defTabSz="1888486" rtl="0" eaLnBrk="1" latinLnBrk="0" hangingPunct="1">
      <a:defRPr sz="7800" kern="1200">
        <a:solidFill>
          <a:schemeClr val="tx1"/>
        </a:solidFill>
        <a:latin typeface="+mn-lt"/>
        <a:ea typeface="+mn-ea"/>
        <a:cs typeface="+mn-cs"/>
      </a:defRPr>
    </a:lvl8pPr>
    <a:lvl9pPr marL="15107892" algn="l" defTabSz="1888486" rtl="0" eaLnBrk="1" latinLnBrk="0" hangingPunct="1">
      <a:defRPr sz="7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4CBFF"/>
    <a:srgbClr val="3698FF"/>
    <a:srgbClr val="FFD999"/>
    <a:srgbClr val="E250FF"/>
    <a:srgbClr val="7BD695"/>
    <a:srgbClr val="5BD0D6"/>
    <a:srgbClr val="7DFF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0" autoAdjust="0"/>
  </p:normalViewPr>
  <p:slideViewPr>
    <p:cSldViewPr snapToGrid="0" snapToObjects="1">
      <p:cViewPr>
        <p:scale>
          <a:sx n="45" d="100"/>
          <a:sy n="45" d="100"/>
        </p:scale>
        <p:origin x="-528" y="824"/>
      </p:cViewPr>
      <p:guideLst>
        <p:guide orient="horz" pos="9504"/>
        <p:guide pos="13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DCE20B9-5BEA-C543-8BB7-C8C6F5F00BF2}" type="datetimeFigureOut">
              <a:rPr kumimoji="1" lang="zh-CN" altLang="en-US" smtClean="0"/>
              <a:t>5/9/14</a:t>
            </a:fld>
            <a:endParaRPr kumimoji="1" lang="zh-CN" altLang="en-US"/>
          </a:p>
        </p:txBody>
      </p:sp>
      <p:sp>
        <p:nvSpPr>
          <p:cNvPr id="4" name="幻灯片图像占位符 3"/>
          <p:cNvSpPr>
            <a:spLocks noGrp="1" noRot="1" noChangeAspect="1"/>
          </p:cNvSpPr>
          <p:nvPr>
            <p:ph type="sldImg" idx="2"/>
          </p:nvPr>
        </p:nvSpPr>
        <p:spPr>
          <a:xfrm>
            <a:off x="2740025" y="514350"/>
            <a:ext cx="366395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4DA28BD-6B16-3D42-8413-CCE2BE850381}" type="slidenum">
              <a:rPr kumimoji="1" lang="zh-CN" altLang="en-US" smtClean="0"/>
              <a:t>‹#›</a:t>
            </a:fld>
            <a:endParaRPr kumimoji="1" lang="zh-CN" altLang="en-US"/>
          </a:p>
        </p:txBody>
      </p:sp>
    </p:spTree>
    <p:extLst>
      <p:ext uri="{BB962C8B-B14F-4D97-AF65-F5344CB8AC3E}">
        <p14:creationId xmlns:p14="http://schemas.microsoft.com/office/powerpoint/2010/main" val="829030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DA28BD-6B16-3D42-8413-CCE2BE850381}" type="slidenum">
              <a:rPr kumimoji="1" lang="zh-CN" altLang="en-US" smtClean="0"/>
              <a:t>1</a:t>
            </a:fld>
            <a:endParaRPr kumimoji="1" lang="zh-CN" altLang="en-US"/>
          </a:p>
        </p:txBody>
      </p:sp>
    </p:spTree>
    <p:extLst>
      <p:ext uri="{BB962C8B-B14F-4D97-AF65-F5344CB8AC3E}">
        <p14:creationId xmlns:p14="http://schemas.microsoft.com/office/powerpoint/2010/main" val="6746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223260" y="9373881"/>
            <a:ext cx="36530280" cy="6468110"/>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6446520" y="17099280"/>
            <a:ext cx="30083760" cy="7711440"/>
          </a:xfrm>
        </p:spPr>
        <p:txBody>
          <a:bodyPr/>
          <a:lstStyle>
            <a:lvl1pPr marL="0" indent="0" algn="ctr">
              <a:buNone/>
              <a:defRPr>
                <a:solidFill>
                  <a:schemeClr val="tx1">
                    <a:tint val="75000"/>
                  </a:schemeClr>
                </a:solidFill>
              </a:defRPr>
            </a:lvl1pPr>
            <a:lvl2pPr marL="1888486" indent="0" algn="ctr">
              <a:buNone/>
              <a:defRPr>
                <a:solidFill>
                  <a:schemeClr val="tx1">
                    <a:tint val="75000"/>
                  </a:schemeClr>
                </a:solidFill>
              </a:defRPr>
            </a:lvl2pPr>
            <a:lvl3pPr marL="3776973" indent="0" algn="ctr">
              <a:buNone/>
              <a:defRPr>
                <a:solidFill>
                  <a:schemeClr val="tx1">
                    <a:tint val="75000"/>
                  </a:schemeClr>
                </a:solidFill>
              </a:defRPr>
            </a:lvl3pPr>
            <a:lvl4pPr marL="5665464" indent="0" algn="ctr">
              <a:buNone/>
              <a:defRPr>
                <a:solidFill>
                  <a:schemeClr val="tx1">
                    <a:tint val="75000"/>
                  </a:schemeClr>
                </a:solidFill>
              </a:defRPr>
            </a:lvl4pPr>
            <a:lvl5pPr marL="7553951" indent="0" algn="ctr">
              <a:buNone/>
              <a:defRPr>
                <a:solidFill>
                  <a:schemeClr val="tx1">
                    <a:tint val="75000"/>
                  </a:schemeClr>
                </a:solidFill>
              </a:defRPr>
            </a:lvl5pPr>
            <a:lvl6pPr marL="9442437" indent="0" algn="ctr">
              <a:buNone/>
              <a:defRPr>
                <a:solidFill>
                  <a:schemeClr val="tx1">
                    <a:tint val="75000"/>
                  </a:schemeClr>
                </a:solidFill>
              </a:defRPr>
            </a:lvl6pPr>
            <a:lvl7pPr marL="11330923" indent="0" algn="ctr">
              <a:buNone/>
              <a:defRPr>
                <a:solidFill>
                  <a:schemeClr val="tx1">
                    <a:tint val="75000"/>
                  </a:schemeClr>
                </a:solidFill>
              </a:defRPr>
            </a:lvl7pPr>
            <a:lvl8pPr marL="13219405" indent="0" algn="ctr">
              <a:buNone/>
              <a:defRPr>
                <a:solidFill>
                  <a:schemeClr val="tx1">
                    <a:tint val="75000"/>
                  </a:schemeClr>
                </a:solidFill>
              </a:defRPr>
            </a:lvl8pPr>
            <a:lvl9pPr marL="15107892"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235634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284116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4488792" y="7732402"/>
            <a:ext cx="54146294" cy="164783133"/>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12035020" y="7732402"/>
            <a:ext cx="161737514" cy="164783133"/>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12546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17020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394871" y="19390369"/>
            <a:ext cx="36530280" cy="5993134"/>
          </a:xfrm>
        </p:spPr>
        <p:txBody>
          <a:bodyPr anchor="t"/>
          <a:lstStyle>
            <a:lvl1pPr algn="l">
              <a:defRPr sz="165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3394871" y="12789544"/>
            <a:ext cx="36530280" cy="6600823"/>
          </a:xfrm>
        </p:spPr>
        <p:txBody>
          <a:bodyPr anchor="b"/>
          <a:lstStyle>
            <a:lvl1pPr marL="0" indent="0">
              <a:buNone/>
              <a:defRPr sz="8200">
                <a:solidFill>
                  <a:schemeClr val="tx1">
                    <a:tint val="75000"/>
                  </a:schemeClr>
                </a:solidFill>
              </a:defRPr>
            </a:lvl1pPr>
            <a:lvl2pPr marL="1888486" indent="0">
              <a:buNone/>
              <a:defRPr sz="7800">
                <a:solidFill>
                  <a:schemeClr val="tx1">
                    <a:tint val="75000"/>
                  </a:schemeClr>
                </a:solidFill>
              </a:defRPr>
            </a:lvl2pPr>
            <a:lvl3pPr marL="3776973" indent="0">
              <a:buNone/>
              <a:defRPr sz="6900">
                <a:solidFill>
                  <a:schemeClr val="tx1">
                    <a:tint val="75000"/>
                  </a:schemeClr>
                </a:solidFill>
              </a:defRPr>
            </a:lvl3pPr>
            <a:lvl4pPr marL="5665464" indent="0">
              <a:buNone/>
              <a:defRPr sz="5900">
                <a:solidFill>
                  <a:schemeClr val="tx1">
                    <a:tint val="75000"/>
                  </a:schemeClr>
                </a:solidFill>
              </a:defRPr>
            </a:lvl4pPr>
            <a:lvl5pPr marL="7553951" indent="0">
              <a:buNone/>
              <a:defRPr sz="5900">
                <a:solidFill>
                  <a:schemeClr val="tx1">
                    <a:tint val="75000"/>
                  </a:schemeClr>
                </a:solidFill>
              </a:defRPr>
            </a:lvl5pPr>
            <a:lvl6pPr marL="9442437" indent="0">
              <a:buNone/>
              <a:defRPr sz="5900">
                <a:solidFill>
                  <a:schemeClr val="tx1">
                    <a:tint val="75000"/>
                  </a:schemeClr>
                </a:solidFill>
              </a:defRPr>
            </a:lvl6pPr>
            <a:lvl7pPr marL="11330923" indent="0">
              <a:buNone/>
              <a:defRPr sz="5900">
                <a:solidFill>
                  <a:schemeClr val="tx1">
                    <a:tint val="75000"/>
                  </a:schemeClr>
                </a:solidFill>
              </a:defRPr>
            </a:lvl7pPr>
            <a:lvl8pPr marL="13219405" indent="0">
              <a:buNone/>
              <a:defRPr sz="5900">
                <a:solidFill>
                  <a:schemeClr val="tx1">
                    <a:tint val="75000"/>
                  </a:schemeClr>
                </a:solidFill>
              </a:defRPr>
            </a:lvl8pPr>
            <a:lvl9pPr marL="15107892" indent="0">
              <a:buNone/>
              <a:defRPr sz="59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25823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12035004" y="45060237"/>
            <a:ext cx="107941901" cy="127455293"/>
          </a:xfrm>
        </p:spPr>
        <p:txBody>
          <a:bodyPr/>
          <a:lstStyle>
            <a:lvl1pPr>
              <a:defRPr sz="11400"/>
            </a:lvl1pPr>
            <a:lvl2pPr>
              <a:defRPr sz="9600"/>
            </a:lvl2pPr>
            <a:lvl3pPr>
              <a:defRPr sz="8200"/>
            </a:lvl3pPr>
            <a:lvl4pPr>
              <a:defRPr sz="7800"/>
            </a:lvl4pPr>
            <a:lvl5pPr>
              <a:defRPr sz="7800"/>
            </a:lvl5pPr>
            <a:lvl6pPr>
              <a:defRPr sz="7800"/>
            </a:lvl6pPr>
            <a:lvl7pPr>
              <a:defRPr sz="7800"/>
            </a:lvl7pPr>
            <a:lvl8pPr>
              <a:defRPr sz="7800"/>
            </a:lvl8pPr>
            <a:lvl9pPr>
              <a:defRPr sz="7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120693201" y="45060237"/>
            <a:ext cx="107941906" cy="127455293"/>
          </a:xfrm>
        </p:spPr>
        <p:txBody>
          <a:bodyPr/>
          <a:lstStyle>
            <a:lvl1pPr>
              <a:defRPr sz="11400"/>
            </a:lvl1pPr>
            <a:lvl2pPr>
              <a:defRPr sz="9600"/>
            </a:lvl2pPr>
            <a:lvl3pPr>
              <a:defRPr sz="8200"/>
            </a:lvl3pPr>
            <a:lvl4pPr>
              <a:defRPr sz="7800"/>
            </a:lvl4pPr>
            <a:lvl5pPr>
              <a:defRPr sz="7800"/>
            </a:lvl5pPr>
            <a:lvl6pPr>
              <a:defRPr sz="7800"/>
            </a:lvl6pPr>
            <a:lvl7pPr>
              <a:defRPr sz="7800"/>
            </a:lvl7pPr>
            <a:lvl8pPr>
              <a:defRPr sz="7800"/>
            </a:lvl8pPr>
            <a:lvl9pPr>
              <a:defRPr sz="7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173306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148840" y="1208412"/>
            <a:ext cx="38679120" cy="5029200"/>
          </a:xfrm>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2148840" y="6754508"/>
            <a:ext cx="18988884" cy="2814957"/>
          </a:xfrm>
        </p:spPr>
        <p:txBody>
          <a:bodyPr anchor="b"/>
          <a:lstStyle>
            <a:lvl1pPr marL="0" indent="0">
              <a:buNone/>
              <a:defRPr sz="9600" b="1"/>
            </a:lvl1pPr>
            <a:lvl2pPr marL="1888486" indent="0">
              <a:buNone/>
              <a:defRPr sz="8200" b="1"/>
            </a:lvl2pPr>
            <a:lvl3pPr marL="3776973" indent="0">
              <a:buNone/>
              <a:defRPr sz="7800" b="1"/>
            </a:lvl3pPr>
            <a:lvl4pPr marL="5665464" indent="0">
              <a:buNone/>
              <a:defRPr sz="6900" b="1"/>
            </a:lvl4pPr>
            <a:lvl5pPr marL="7553951" indent="0">
              <a:buNone/>
              <a:defRPr sz="6900" b="1"/>
            </a:lvl5pPr>
            <a:lvl6pPr marL="9442437" indent="0">
              <a:buNone/>
              <a:defRPr sz="6900" b="1"/>
            </a:lvl6pPr>
            <a:lvl7pPr marL="11330923" indent="0">
              <a:buNone/>
              <a:defRPr sz="6900" b="1"/>
            </a:lvl7pPr>
            <a:lvl8pPr marL="13219405" indent="0">
              <a:buNone/>
              <a:defRPr sz="6900" b="1"/>
            </a:lvl8pPr>
            <a:lvl9pPr marL="15107892" indent="0">
              <a:buNone/>
              <a:defRPr sz="6900" b="1"/>
            </a:lvl9pPr>
          </a:lstStyle>
          <a:p>
            <a:pPr lvl="0"/>
            <a:r>
              <a:rPr kumimoji="1" lang="zh-CN" altLang="en-US" smtClean="0"/>
              <a:t>单击此处编辑母版文本样式</a:t>
            </a:r>
          </a:p>
        </p:txBody>
      </p:sp>
      <p:sp>
        <p:nvSpPr>
          <p:cNvPr id="4" name="内容占位符 3"/>
          <p:cNvSpPr>
            <a:spLocks noGrp="1"/>
          </p:cNvSpPr>
          <p:nvPr>
            <p:ph sz="half" idx="2"/>
          </p:nvPr>
        </p:nvSpPr>
        <p:spPr>
          <a:xfrm>
            <a:off x="2148840" y="9569450"/>
            <a:ext cx="18988884" cy="17385667"/>
          </a:xfrm>
        </p:spPr>
        <p:txBody>
          <a:bodyPr/>
          <a:lstStyle>
            <a:lvl1pPr>
              <a:defRPr sz="9600"/>
            </a:lvl1pPr>
            <a:lvl2pPr>
              <a:defRPr sz="8200"/>
            </a:lvl2pPr>
            <a:lvl3pPr>
              <a:defRPr sz="7800"/>
            </a:lvl3pPr>
            <a:lvl4pPr>
              <a:defRPr sz="6900"/>
            </a:lvl4pPr>
            <a:lvl5pPr>
              <a:defRPr sz="6900"/>
            </a:lvl5pPr>
            <a:lvl6pPr>
              <a:defRPr sz="6900"/>
            </a:lvl6pPr>
            <a:lvl7pPr>
              <a:defRPr sz="6900"/>
            </a:lvl7pPr>
            <a:lvl8pPr>
              <a:defRPr sz="6900"/>
            </a:lvl8pPr>
            <a:lvl9pPr>
              <a:defRPr sz="69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21831638" y="6754508"/>
            <a:ext cx="18996343" cy="2814957"/>
          </a:xfrm>
        </p:spPr>
        <p:txBody>
          <a:bodyPr anchor="b"/>
          <a:lstStyle>
            <a:lvl1pPr marL="0" indent="0">
              <a:buNone/>
              <a:defRPr sz="9600" b="1"/>
            </a:lvl1pPr>
            <a:lvl2pPr marL="1888486" indent="0">
              <a:buNone/>
              <a:defRPr sz="8200" b="1"/>
            </a:lvl2pPr>
            <a:lvl3pPr marL="3776973" indent="0">
              <a:buNone/>
              <a:defRPr sz="7800" b="1"/>
            </a:lvl3pPr>
            <a:lvl4pPr marL="5665464" indent="0">
              <a:buNone/>
              <a:defRPr sz="6900" b="1"/>
            </a:lvl4pPr>
            <a:lvl5pPr marL="7553951" indent="0">
              <a:buNone/>
              <a:defRPr sz="6900" b="1"/>
            </a:lvl5pPr>
            <a:lvl6pPr marL="9442437" indent="0">
              <a:buNone/>
              <a:defRPr sz="6900" b="1"/>
            </a:lvl6pPr>
            <a:lvl7pPr marL="11330923" indent="0">
              <a:buNone/>
              <a:defRPr sz="6900" b="1"/>
            </a:lvl7pPr>
            <a:lvl8pPr marL="13219405" indent="0">
              <a:buNone/>
              <a:defRPr sz="6900" b="1"/>
            </a:lvl8pPr>
            <a:lvl9pPr marL="15107892" indent="0">
              <a:buNone/>
              <a:defRPr sz="69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21831638" y="9569450"/>
            <a:ext cx="18996343" cy="17385667"/>
          </a:xfrm>
        </p:spPr>
        <p:txBody>
          <a:bodyPr/>
          <a:lstStyle>
            <a:lvl1pPr>
              <a:defRPr sz="9600"/>
            </a:lvl1pPr>
            <a:lvl2pPr>
              <a:defRPr sz="8200"/>
            </a:lvl2pPr>
            <a:lvl3pPr>
              <a:defRPr sz="7800"/>
            </a:lvl3pPr>
            <a:lvl4pPr>
              <a:defRPr sz="6900"/>
            </a:lvl4pPr>
            <a:lvl5pPr>
              <a:defRPr sz="6900"/>
            </a:lvl5pPr>
            <a:lvl6pPr>
              <a:defRPr sz="6900"/>
            </a:lvl6pPr>
            <a:lvl7pPr>
              <a:defRPr sz="6900"/>
            </a:lvl7pPr>
            <a:lvl8pPr>
              <a:defRPr sz="6900"/>
            </a:lvl8pPr>
            <a:lvl9pPr>
              <a:defRPr sz="69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47424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204304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60391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48861" y="1201431"/>
            <a:ext cx="14139071" cy="5113024"/>
          </a:xfrm>
        </p:spPr>
        <p:txBody>
          <a:bodyPr anchor="b"/>
          <a:lstStyle>
            <a:lvl1pPr algn="l">
              <a:defRPr sz="82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16802735" y="1201436"/>
            <a:ext cx="24025225" cy="25753697"/>
          </a:xfrm>
        </p:spPr>
        <p:txBody>
          <a:bodyPr/>
          <a:lstStyle>
            <a:lvl1pPr>
              <a:defRPr sz="13300"/>
            </a:lvl1pPr>
            <a:lvl2pPr>
              <a:defRPr sz="11400"/>
            </a:lvl2pPr>
            <a:lvl3pPr>
              <a:defRPr sz="9600"/>
            </a:lvl3pPr>
            <a:lvl4pPr>
              <a:defRPr sz="8200"/>
            </a:lvl4pPr>
            <a:lvl5pPr>
              <a:defRPr sz="8200"/>
            </a:lvl5pPr>
            <a:lvl6pPr>
              <a:defRPr sz="8200"/>
            </a:lvl6pPr>
            <a:lvl7pPr>
              <a:defRPr sz="8200"/>
            </a:lvl7pPr>
            <a:lvl8pPr>
              <a:defRPr sz="8200"/>
            </a:lvl8pPr>
            <a:lvl9pPr>
              <a:defRPr sz="82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2148861" y="6314455"/>
            <a:ext cx="14139071" cy="20640677"/>
          </a:xfrm>
        </p:spPr>
        <p:txBody>
          <a:bodyPr/>
          <a:lstStyle>
            <a:lvl1pPr marL="0" indent="0">
              <a:buNone/>
              <a:defRPr sz="5900"/>
            </a:lvl1pPr>
            <a:lvl2pPr marL="1888486" indent="0">
              <a:buNone/>
              <a:defRPr sz="5000"/>
            </a:lvl2pPr>
            <a:lvl3pPr marL="3776973" indent="0">
              <a:buNone/>
              <a:defRPr sz="4100"/>
            </a:lvl3pPr>
            <a:lvl4pPr marL="5665464" indent="0">
              <a:buNone/>
              <a:defRPr sz="3700"/>
            </a:lvl4pPr>
            <a:lvl5pPr marL="7553951" indent="0">
              <a:buNone/>
              <a:defRPr sz="3700"/>
            </a:lvl5pPr>
            <a:lvl6pPr marL="9442437" indent="0">
              <a:buNone/>
              <a:defRPr sz="3700"/>
            </a:lvl6pPr>
            <a:lvl7pPr marL="11330923" indent="0">
              <a:buNone/>
              <a:defRPr sz="3700"/>
            </a:lvl7pPr>
            <a:lvl8pPr marL="13219405" indent="0">
              <a:buNone/>
              <a:defRPr sz="3700"/>
            </a:lvl8pPr>
            <a:lvl9pPr marL="15107892" indent="0">
              <a:buNone/>
              <a:defRPr sz="37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100847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23754" y="21122646"/>
            <a:ext cx="25786080" cy="2493652"/>
          </a:xfrm>
        </p:spPr>
        <p:txBody>
          <a:bodyPr anchor="b"/>
          <a:lstStyle>
            <a:lvl1pPr algn="l">
              <a:defRPr sz="82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8423754" y="2696210"/>
            <a:ext cx="25786080" cy="18105120"/>
          </a:xfrm>
        </p:spPr>
        <p:txBody>
          <a:bodyPr/>
          <a:lstStyle>
            <a:lvl1pPr marL="0" indent="0">
              <a:buNone/>
              <a:defRPr sz="13300"/>
            </a:lvl1pPr>
            <a:lvl2pPr marL="1888486" indent="0">
              <a:buNone/>
              <a:defRPr sz="11400"/>
            </a:lvl2pPr>
            <a:lvl3pPr marL="3776973" indent="0">
              <a:buNone/>
              <a:defRPr sz="9600"/>
            </a:lvl3pPr>
            <a:lvl4pPr marL="5665464" indent="0">
              <a:buNone/>
              <a:defRPr sz="8200"/>
            </a:lvl4pPr>
            <a:lvl5pPr marL="7553951" indent="0">
              <a:buNone/>
              <a:defRPr sz="8200"/>
            </a:lvl5pPr>
            <a:lvl6pPr marL="9442437" indent="0">
              <a:buNone/>
              <a:defRPr sz="8200"/>
            </a:lvl6pPr>
            <a:lvl7pPr marL="11330923" indent="0">
              <a:buNone/>
              <a:defRPr sz="8200"/>
            </a:lvl7pPr>
            <a:lvl8pPr marL="13219405" indent="0">
              <a:buNone/>
              <a:defRPr sz="8200"/>
            </a:lvl8pPr>
            <a:lvl9pPr marL="15107892" indent="0">
              <a:buNone/>
              <a:defRPr sz="8200"/>
            </a:lvl9pPr>
          </a:lstStyle>
          <a:p>
            <a:endParaRPr kumimoji="1" lang="zh-CN" altLang="en-US"/>
          </a:p>
        </p:txBody>
      </p:sp>
      <p:sp>
        <p:nvSpPr>
          <p:cNvPr id="4" name="文本占位符 3"/>
          <p:cNvSpPr>
            <a:spLocks noGrp="1"/>
          </p:cNvSpPr>
          <p:nvPr>
            <p:ph type="body" sz="half" idx="2"/>
          </p:nvPr>
        </p:nvSpPr>
        <p:spPr>
          <a:xfrm>
            <a:off x="8423754" y="23616298"/>
            <a:ext cx="25786080" cy="3541388"/>
          </a:xfrm>
        </p:spPr>
        <p:txBody>
          <a:bodyPr/>
          <a:lstStyle>
            <a:lvl1pPr marL="0" indent="0">
              <a:buNone/>
              <a:defRPr sz="5900"/>
            </a:lvl1pPr>
            <a:lvl2pPr marL="1888486" indent="0">
              <a:buNone/>
              <a:defRPr sz="5000"/>
            </a:lvl2pPr>
            <a:lvl3pPr marL="3776973" indent="0">
              <a:buNone/>
              <a:defRPr sz="4100"/>
            </a:lvl3pPr>
            <a:lvl4pPr marL="5665464" indent="0">
              <a:buNone/>
              <a:defRPr sz="3700"/>
            </a:lvl4pPr>
            <a:lvl5pPr marL="7553951" indent="0">
              <a:buNone/>
              <a:defRPr sz="3700"/>
            </a:lvl5pPr>
            <a:lvl6pPr marL="9442437" indent="0">
              <a:buNone/>
              <a:defRPr sz="3700"/>
            </a:lvl6pPr>
            <a:lvl7pPr marL="11330923" indent="0">
              <a:buNone/>
              <a:defRPr sz="3700"/>
            </a:lvl7pPr>
            <a:lvl8pPr marL="13219405" indent="0">
              <a:buNone/>
              <a:defRPr sz="3700"/>
            </a:lvl8pPr>
            <a:lvl9pPr marL="15107892" indent="0">
              <a:buNone/>
              <a:defRPr sz="37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E7D537F-1F4B-4944-AA93-317A2A3BF980}" type="datetimeFigureOut">
              <a:rPr kumimoji="1" lang="zh-CN" altLang="en-US" smtClean="0"/>
              <a:t>5/9/14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3909147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148840" y="1208412"/>
            <a:ext cx="38679120" cy="5029200"/>
          </a:xfrm>
          <a:prstGeom prst="rect">
            <a:avLst/>
          </a:prstGeom>
        </p:spPr>
        <p:txBody>
          <a:bodyPr vert="horz" lIns="377703" tIns="188845" rIns="377703" bIns="188845"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2148840" y="7040887"/>
            <a:ext cx="38679120" cy="19914237"/>
          </a:xfrm>
          <a:prstGeom prst="rect">
            <a:avLst/>
          </a:prstGeom>
        </p:spPr>
        <p:txBody>
          <a:bodyPr vert="horz" lIns="377703" tIns="188845" rIns="377703" bIns="188845"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2148840" y="27967955"/>
            <a:ext cx="10027920" cy="1606550"/>
          </a:xfrm>
          <a:prstGeom prst="rect">
            <a:avLst/>
          </a:prstGeom>
        </p:spPr>
        <p:txBody>
          <a:bodyPr vert="horz" lIns="377703" tIns="188845" rIns="377703" bIns="188845" rtlCol="0" anchor="ctr"/>
          <a:lstStyle>
            <a:lvl1pPr algn="l">
              <a:defRPr sz="5000">
                <a:solidFill>
                  <a:schemeClr val="tx1">
                    <a:tint val="75000"/>
                  </a:schemeClr>
                </a:solidFill>
              </a:defRPr>
            </a:lvl1pPr>
          </a:lstStyle>
          <a:p>
            <a:fld id="{3E7D537F-1F4B-4944-AA93-317A2A3BF980}" type="datetimeFigureOut">
              <a:rPr kumimoji="1" lang="zh-CN" altLang="en-US" smtClean="0"/>
              <a:t>5/9/14</a:t>
            </a:fld>
            <a:endParaRPr kumimoji="1" lang="zh-CN" altLang="en-US"/>
          </a:p>
        </p:txBody>
      </p:sp>
      <p:sp>
        <p:nvSpPr>
          <p:cNvPr id="5" name="页脚占位符 4"/>
          <p:cNvSpPr>
            <a:spLocks noGrp="1"/>
          </p:cNvSpPr>
          <p:nvPr>
            <p:ph type="ftr" sz="quarter" idx="3"/>
          </p:nvPr>
        </p:nvSpPr>
        <p:spPr>
          <a:xfrm>
            <a:off x="14683740" y="27967955"/>
            <a:ext cx="13609320" cy="1606550"/>
          </a:xfrm>
          <a:prstGeom prst="rect">
            <a:avLst/>
          </a:prstGeom>
        </p:spPr>
        <p:txBody>
          <a:bodyPr vert="horz" lIns="377703" tIns="188845" rIns="377703" bIns="188845" rtlCol="0" anchor="ctr"/>
          <a:lstStyle>
            <a:lvl1pPr algn="ctr">
              <a:defRPr sz="50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30800040" y="27967955"/>
            <a:ext cx="10027920" cy="1606550"/>
          </a:xfrm>
          <a:prstGeom prst="rect">
            <a:avLst/>
          </a:prstGeom>
        </p:spPr>
        <p:txBody>
          <a:bodyPr vert="horz" lIns="377703" tIns="188845" rIns="377703" bIns="188845" rtlCol="0" anchor="ctr"/>
          <a:lstStyle>
            <a:lvl1pPr algn="r">
              <a:defRPr sz="5000">
                <a:solidFill>
                  <a:schemeClr val="tx1">
                    <a:tint val="75000"/>
                  </a:schemeClr>
                </a:solidFill>
              </a:defRPr>
            </a:lvl1pPr>
          </a:lstStyle>
          <a:p>
            <a:fld id="{B37755D9-ECEA-3043-BCB0-7F83E49DB472}" type="slidenum">
              <a:rPr kumimoji="1" lang="zh-CN" altLang="en-US" smtClean="0"/>
              <a:t>‹#›</a:t>
            </a:fld>
            <a:endParaRPr kumimoji="1" lang="zh-CN" altLang="en-US"/>
          </a:p>
        </p:txBody>
      </p:sp>
    </p:spTree>
    <p:extLst>
      <p:ext uri="{BB962C8B-B14F-4D97-AF65-F5344CB8AC3E}">
        <p14:creationId xmlns:p14="http://schemas.microsoft.com/office/powerpoint/2010/main" val="2704904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8486" rtl="0" eaLnBrk="1" latinLnBrk="0" hangingPunct="1">
        <a:spcBef>
          <a:spcPct val="0"/>
        </a:spcBef>
        <a:buNone/>
        <a:defRPr sz="18300" kern="1200">
          <a:solidFill>
            <a:schemeClr val="tx1"/>
          </a:solidFill>
          <a:latin typeface="+mj-lt"/>
          <a:ea typeface="+mj-ea"/>
          <a:cs typeface="+mj-cs"/>
        </a:defRPr>
      </a:lvl1pPr>
    </p:titleStyle>
    <p:bodyStyle>
      <a:lvl1pPr marL="1416361" indent="-1416361" algn="l" defTabSz="1888486" rtl="0" eaLnBrk="1" latinLnBrk="0" hangingPunct="1">
        <a:spcBef>
          <a:spcPct val="20000"/>
        </a:spcBef>
        <a:buFont typeface="Arial"/>
        <a:buChar char="•"/>
        <a:defRPr sz="13300" kern="1200">
          <a:solidFill>
            <a:schemeClr val="tx1"/>
          </a:solidFill>
          <a:latin typeface="+mn-lt"/>
          <a:ea typeface="+mn-ea"/>
          <a:cs typeface="+mn-cs"/>
        </a:defRPr>
      </a:lvl1pPr>
      <a:lvl2pPr marL="3068790" indent="-1180303" algn="l" defTabSz="1888486" rtl="0" eaLnBrk="1" latinLnBrk="0" hangingPunct="1">
        <a:spcBef>
          <a:spcPct val="20000"/>
        </a:spcBef>
        <a:buFont typeface="Arial"/>
        <a:buChar char="–"/>
        <a:defRPr sz="11400" kern="1200">
          <a:solidFill>
            <a:schemeClr val="tx1"/>
          </a:solidFill>
          <a:latin typeface="+mn-lt"/>
          <a:ea typeface="+mn-ea"/>
          <a:cs typeface="+mn-cs"/>
        </a:defRPr>
      </a:lvl2pPr>
      <a:lvl3pPr marL="4721214" indent="-944241" algn="l" defTabSz="1888486" rtl="0" eaLnBrk="1" latinLnBrk="0" hangingPunct="1">
        <a:spcBef>
          <a:spcPct val="20000"/>
        </a:spcBef>
        <a:buFont typeface="Arial"/>
        <a:buChar char="•"/>
        <a:defRPr sz="9600" kern="1200">
          <a:solidFill>
            <a:schemeClr val="tx1"/>
          </a:solidFill>
          <a:latin typeface="+mn-lt"/>
          <a:ea typeface="+mn-ea"/>
          <a:cs typeface="+mn-cs"/>
        </a:defRPr>
      </a:lvl3pPr>
      <a:lvl4pPr marL="6609700" indent="-944241" algn="l" defTabSz="1888486" rtl="0" eaLnBrk="1" latinLnBrk="0" hangingPunct="1">
        <a:spcBef>
          <a:spcPct val="20000"/>
        </a:spcBef>
        <a:buFont typeface="Arial"/>
        <a:buChar char="–"/>
        <a:defRPr sz="8200" kern="1200">
          <a:solidFill>
            <a:schemeClr val="tx1"/>
          </a:solidFill>
          <a:latin typeface="+mn-lt"/>
          <a:ea typeface="+mn-ea"/>
          <a:cs typeface="+mn-cs"/>
        </a:defRPr>
      </a:lvl4pPr>
      <a:lvl5pPr marL="8498187" indent="-944241" algn="l" defTabSz="1888486" rtl="0" eaLnBrk="1" latinLnBrk="0" hangingPunct="1">
        <a:spcBef>
          <a:spcPct val="20000"/>
        </a:spcBef>
        <a:buFont typeface="Arial"/>
        <a:buChar char="»"/>
        <a:defRPr sz="8200" kern="1200">
          <a:solidFill>
            <a:schemeClr val="tx1"/>
          </a:solidFill>
          <a:latin typeface="+mn-lt"/>
          <a:ea typeface="+mn-ea"/>
          <a:cs typeface="+mn-cs"/>
        </a:defRPr>
      </a:lvl5pPr>
      <a:lvl6pPr marL="10386673" indent="-944241" algn="l" defTabSz="1888486" rtl="0" eaLnBrk="1" latinLnBrk="0" hangingPunct="1">
        <a:spcBef>
          <a:spcPct val="20000"/>
        </a:spcBef>
        <a:buFont typeface="Arial"/>
        <a:buChar char="•"/>
        <a:defRPr sz="8200" kern="1200">
          <a:solidFill>
            <a:schemeClr val="tx1"/>
          </a:solidFill>
          <a:latin typeface="+mn-lt"/>
          <a:ea typeface="+mn-ea"/>
          <a:cs typeface="+mn-cs"/>
        </a:defRPr>
      </a:lvl6pPr>
      <a:lvl7pPr marL="12275160" indent="-944241" algn="l" defTabSz="1888486" rtl="0" eaLnBrk="1" latinLnBrk="0" hangingPunct="1">
        <a:spcBef>
          <a:spcPct val="20000"/>
        </a:spcBef>
        <a:buFont typeface="Arial"/>
        <a:buChar char="•"/>
        <a:defRPr sz="8200" kern="1200">
          <a:solidFill>
            <a:schemeClr val="tx1"/>
          </a:solidFill>
          <a:latin typeface="+mn-lt"/>
          <a:ea typeface="+mn-ea"/>
          <a:cs typeface="+mn-cs"/>
        </a:defRPr>
      </a:lvl7pPr>
      <a:lvl8pPr marL="14163651" indent="-944241" algn="l" defTabSz="1888486" rtl="0" eaLnBrk="1" latinLnBrk="0" hangingPunct="1">
        <a:spcBef>
          <a:spcPct val="20000"/>
        </a:spcBef>
        <a:buFont typeface="Arial"/>
        <a:buChar char="•"/>
        <a:defRPr sz="8200" kern="1200">
          <a:solidFill>
            <a:schemeClr val="tx1"/>
          </a:solidFill>
          <a:latin typeface="+mn-lt"/>
          <a:ea typeface="+mn-ea"/>
          <a:cs typeface="+mn-cs"/>
        </a:defRPr>
      </a:lvl8pPr>
      <a:lvl9pPr marL="16052137" indent="-944241" algn="l" defTabSz="1888486"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zh-CN"/>
      </a:defPPr>
      <a:lvl1pPr marL="0" algn="l" defTabSz="1888486" rtl="0" eaLnBrk="1" latinLnBrk="0" hangingPunct="1">
        <a:defRPr sz="7800" kern="1200">
          <a:solidFill>
            <a:schemeClr val="tx1"/>
          </a:solidFill>
          <a:latin typeface="+mn-lt"/>
          <a:ea typeface="+mn-ea"/>
          <a:cs typeface="+mn-cs"/>
        </a:defRPr>
      </a:lvl1pPr>
      <a:lvl2pPr marL="1888486" algn="l" defTabSz="1888486" rtl="0" eaLnBrk="1" latinLnBrk="0" hangingPunct="1">
        <a:defRPr sz="7800" kern="1200">
          <a:solidFill>
            <a:schemeClr val="tx1"/>
          </a:solidFill>
          <a:latin typeface="+mn-lt"/>
          <a:ea typeface="+mn-ea"/>
          <a:cs typeface="+mn-cs"/>
        </a:defRPr>
      </a:lvl2pPr>
      <a:lvl3pPr marL="3776973" algn="l" defTabSz="1888486" rtl="0" eaLnBrk="1" latinLnBrk="0" hangingPunct="1">
        <a:defRPr sz="7800" kern="1200">
          <a:solidFill>
            <a:schemeClr val="tx1"/>
          </a:solidFill>
          <a:latin typeface="+mn-lt"/>
          <a:ea typeface="+mn-ea"/>
          <a:cs typeface="+mn-cs"/>
        </a:defRPr>
      </a:lvl3pPr>
      <a:lvl4pPr marL="5665464" algn="l" defTabSz="1888486" rtl="0" eaLnBrk="1" latinLnBrk="0" hangingPunct="1">
        <a:defRPr sz="7800" kern="1200">
          <a:solidFill>
            <a:schemeClr val="tx1"/>
          </a:solidFill>
          <a:latin typeface="+mn-lt"/>
          <a:ea typeface="+mn-ea"/>
          <a:cs typeface="+mn-cs"/>
        </a:defRPr>
      </a:lvl4pPr>
      <a:lvl5pPr marL="7553951" algn="l" defTabSz="1888486" rtl="0" eaLnBrk="1" latinLnBrk="0" hangingPunct="1">
        <a:defRPr sz="7800" kern="1200">
          <a:solidFill>
            <a:schemeClr val="tx1"/>
          </a:solidFill>
          <a:latin typeface="+mn-lt"/>
          <a:ea typeface="+mn-ea"/>
          <a:cs typeface="+mn-cs"/>
        </a:defRPr>
      </a:lvl5pPr>
      <a:lvl6pPr marL="9442437" algn="l" defTabSz="1888486" rtl="0" eaLnBrk="1" latinLnBrk="0" hangingPunct="1">
        <a:defRPr sz="7800" kern="1200">
          <a:solidFill>
            <a:schemeClr val="tx1"/>
          </a:solidFill>
          <a:latin typeface="+mn-lt"/>
          <a:ea typeface="+mn-ea"/>
          <a:cs typeface="+mn-cs"/>
        </a:defRPr>
      </a:lvl6pPr>
      <a:lvl7pPr marL="11330923" algn="l" defTabSz="1888486" rtl="0" eaLnBrk="1" latinLnBrk="0" hangingPunct="1">
        <a:defRPr sz="7800" kern="1200">
          <a:solidFill>
            <a:schemeClr val="tx1"/>
          </a:solidFill>
          <a:latin typeface="+mn-lt"/>
          <a:ea typeface="+mn-ea"/>
          <a:cs typeface="+mn-cs"/>
        </a:defRPr>
      </a:lvl7pPr>
      <a:lvl8pPr marL="13219405" algn="l" defTabSz="1888486" rtl="0" eaLnBrk="1" latinLnBrk="0" hangingPunct="1">
        <a:defRPr sz="7800" kern="1200">
          <a:solidFill>
            <a:schemeClr val="tx1"/>
          </a:solidFill>
          <a:latin typeface="+mn-lt"/>
          <a:ea typeface="+mn-ea"/>
          <a:cs typeface="+mn-cs"/>
        </a:defRPr>
      </a:lvl8pPr>
      <a:lvl9pPr marL="15107892" algn="l" defTabSz="1888486"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0"/>
          <p:cNvSpPr txBox="1">
            <a:spLocks noChangeArrowheads="1"/>
          </p:cNvSpPr>
          <p:nvPr/>
        </p:nvSpPr>
        <p:spPr bwMode="auto">
          <a:xfrm>
            <a:off x="8797131" y="660407"/>
            <a:ext cx="25382538" cy="152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984" tIns="59492" rIns="118984" bIns="59492">
            <a:spAutoFit/>
          </a:bodyPr>
          <a:lstStyle>
            <a:lvl1pPr defTabSz="1006475" eaLnBrk="0" hangingPunct="0">
              <a:defRPr sz="2400">
                <a:solidFill>
                  <a:schemeClr val="tx1"/>
                </a:solidFill>
                <a:latin typeface="Arial" charset="0"/>
                <a:ea typeface="ＭＳ Ｐゴシック" charset="0"/>
                <a:cs typeface="ＭＳ Ｐゴシック" charset="0"/>
              </a:defRPr>
            </a:lvl1pPr>
            <a:lvl2pPr marL="742950" indent="-285750" defTabSz="1006475" eaLnBrk="0" hangingPunct="0">
              <a:defRPr sz="2400">
                <a:solidFill>
                  <a:schemeClr val="tx1"/>
                </a:solidFill>
                <a:latin typeface="Arial" charset="0"/>
                <a:ea typeface="ＭＳ Ｐゴシック" charset="0"/>
                <a:cs typeface="ＭＳ Ｐゴシック" charset="0"/>
              </a:defRPr>
            </a:lvl2pPr>
            <a:lvl3pPr marL="1143000" indent="-228600" defTabSz="1006475" eaLnBrk="0" hangingPunct="0">
              <a:defRPr sz="2400">
                <a:solidFill>
                  <a:schemeClr val="tx1"/>
                </a:solidFill>
                <a:latin typeface="Arial" charset="0"/>
                <a:ea typeface="ＭＳ Ｐゴシック" charset="0"/>
                <a:cs typeface="ＭＳ Ｐゴシック" charset="0"/>
              </a:defRPr>
            </a:lvl3pPr>
            <a:lvl4pPr marL="1600200" indent="-228600" defTabSz="1006475" eaLnBrk="0" hangingPunct="0">
              <a:defRPr sz="2400">
                <a:solidFill>
                  <a:schemeClr val="tx1"/>
                </a:solidFill>
                <a:latin typeface="Arial" charset="0"/>
                <a:ea typeface="ＭＳ Ｐゴシック" charset="0"/>
                <a:cs typeface="ＭＳ Ｐゴシック" charset="0"/>
              </a:defRPr>
            </a:lvl4pPr>
            <a:lvl5pPr marL="2057400" indent="-228600" defTabSz="1006475" eaLnBrk="0" hangingPunct="0">
              <a:defRPr sz="2400">
                <a:solidFill>
                  <a:schemeClr val="tx1"/>
                </a:solidFill>
                <a:latin typeface="Arial" charset="0"/>
                <a:ea typeface="ＭＳ Ｐゴシック" charset="0"/>
                <a:cs typeface="ＭＳ Ｐゴシック" charset="0"/>
              </a:defRPr>
            </a:lvl5pPr>
            <a:lvl6pPr marL="2514600" indent="-228600" defTabSz="1006475"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defTabSz="1006475"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defTabSz="1006475"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defTabSz="1006475"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endParaRPr/>
          </a:p>
        </p:txBody>
      </p:sp>
      <p:sp>
        <p:nvSpPr>
          <p:cNvPr id="5" name="矩形 4"/>
          <p:cNvSpPr/>
          <p:nvPr/>
        </p:nvSpPr>
        <p:spPr>
          <a:xfrm>
            <a:off x="1269921" y="272923"/>
            <a:ext cx="40436958" cy="1938952"/>
          </a:xfrm>
          <a:prstGeom prst="rect">
            <a:avLst/>
          </a:prstGeom>
        </p:spPr>
        <p:txBody>
          <a:bodyPr wrap="square" lIns="91396" tIns="45700" rIns="91396" bIns="45700">
            <a:spAutoFit/>
          </a:bodyPr>
          <a:lstStyle/>
          <a:p>
            <a:pPr algn="ctr"/>
            <a:r>
              <a:rPr lang="en-US" sz="6000" b="1" dirty="0" err="1" smtClean="0">
                <a:solidFill>
                  <a:srgbClr val="FF6600"/>
                </a:solidFill>
                <a:latin typeface="Times New Roman"/>
                <a:cs typeface="Times New Roman"/>
              </a:rPr>
              <a:t>Radiative</a:t>
            </a:r>
            <a:r>
              <a:rPr lang="en-US" sz="6000" b="1" dirty="0" smtClean="0">
                <a:solidFill>
                  <a:srgbClr val="FF6600"/>
                </a:solidFill>
                <a:latin typeface="Times New Roman"/>
                <a:cs typeface="Times New Roman"/>
              </a:rPr>
              <a:t> </a:t>
            </a:r>
            <a:r>
              <a:rPr lang="en-US" sz="6000" b="1" dirty="0" err="1">
                <a:solidFill>
                  <a:srgbClr val="FF6600"/>
                </a:solidFill>
                <a:latin typeface="Times New Roman"/>
                <a:cs typeface="Times New Roman"/>
              </a:rPr>
              <a:t>Forcings</a:t>
            </a:r>
            <a:r>
              <a:rPr lang="en-US" sz="6000" b="1" dirty="0">
                <a:solidFill>
                  <a:srgbClr val="FF6600"/>
                </a:solidFill>
                <a:latin typeface="Times New Roman"/>
                <a:cs typeface="Times New Roman"/>
              </a:rPr>
              <a:t> of Wild Fire </a:t>
            </a:r>
            <a:r>
              <a:rPr lang="en-US" sz="6000" b="1" dirty="0" smtClean="0">
                <a:solidFill>
                  <a:srgbClr val="FF6600"/>
                </a:solidFill>
                <a:latin typeface="Times New Roman"/>
                <a:cs typeface="Times New Roman"/>
              </a:rPr>
              <a:t>Aerosols </a:t>
            </a:r>
            <a:r>
              <a:rPr lang="en-US" sz="6000" b="1" dirty="0">
                <a:solidFill>
                  <a:srgbClr val="FF6600"/>
                </a:solidFill>
                <a:latin typeface="Times New Roman"/>
                <a:cs typeface="Times New Roman"/>
              </a:rPr>
              <a:t>and Impacts on </a:t>
            </a:r>
            <a:r>
              <a:rPr lang="en-US" sz="6000" b="1" dirty="0" smtClean="0">
                <a:solidFill>
                  <a:srgbClr val="FF6600"/>
                </a:solidFill>
                <a:latin typeface="Times New Roman"/>
                <a:cs typeface="Times New Roman"/>
              </a:rPr>
              <a:t>Regional Climate </a:t>
            </a:r>
            <a:r>
              <a:rPr lang="en-US" sz="6000" dirty="0">
                <a:solidFill>
                  <a:srgbClr val="FF6600"/>
                </a:solidFill>
              </a:rPr>
              <a:t>	</a:t>
            </a:r>
          </a:p>
          <a:p>
            <a:pPr algn="ctr"/>
            <a:endParaRPr lang="en-US" altLang="zh-CN" sz="6000" dirty="0">
              <a:solidFill>
                <a:srgbClr val="FF6600"/>
              </a:solidFill>
              <a:latin typeface="Times New Roman"/>
              <a:cs typeface="Times New Roman"/>
            </a:endParaRPr>
          </a:p>
        </p:txBody>
      </p:sp>
      <p:sp>
        <p:nvSpPr>
          <p:cNvPr id="6" name="矩形 5"/>
          <p:cNvSpPr/>
          <p:nvPr/>
        </p:nvSpPr>
        <p:spPr>
          <a:xfrm>
            <a:off x="7080950" y="1442892"/>
            <a:ext cx="28814901" cy="800179"/>
          </a:xfrm>
          <a:prstGeom prst="rect">
            <a:avLst/>
          </a:prstGeom>
        </p:spPr>
        <p:txBody>
          <a:bodyPr wrap="square" lIns="91396" tIns="45700" rIns="91396" bIns="45700">
            <a:spAutoFit/>
          </a:bodyPr>
          <a:lstStyle/>
          <a:p>
            <a:pPr algn="ctr"/>
            <a:r>
              <a:rPr lang="en-US" altLang="zh-CN" sz="4600" b="1" dirty="0" smtClean="0">
                <a:solidFill>
                  <a:srgbClr val="3366FF"/>
                </a:solidFill>
                <a:latin typeface="Times New Roman"/>
                <a:cs typeface="Times New Roman"/>
              </a:rPr>
              <a:t>Xiaohong Liu</a:t>
            </a:r>
            <a:r>
              <a:rPr lang="en-US" altLang="zh-CN" sz="4600" b="1" baseline="30000" dirty="0" smtClean="0">
                <a:solidFill>
                  <a:srgbClr val="3366FF"/>
                </a:solidFill>
                <a:latin typeface="Times New Roman"/>
                <a:cs typeface="Times New Roman"/>
              </a:rPr>
              <a:t>1,</a:t>
            </a:r>
            <a:r>
              <a:rPr lang="en-US" altLang="zh-CN" sz="4600" b="1" baseline="30000" dirty="0">
                <a:solidFill>
                  <a:srgbClr val="3366FF"/>
                </a:solidFill>
                <a:latin typeface="Times New Roman"/>
                <a:cs typeface="Times New Roman"/>
              </a:rPr>
              <a:t>*</a:t>
            </a:r>
            <a:r>
              <a:rPr lang="en-US" altLang="zh-CN" sz="4600" b="1" dirty="0">
                <a:solidFill>
                  <a:srgbClr val="3366FF"/>
                </a:solidFill>
                <a:latin typeface="Times New Roman"/>
                <a:cs typeface="Times New Roman"/>
              </a:rPr>
              <a:t>, </a:t>
            </a:r>
            <a:r>
              <a:rPr lang="en-US" altLang="zh-CN" sz="4600" b="1" dirty="0" err="1" smtClean="0">
                <a:solidFill>
                  <a:srgbClr val="3366FF"/>
                </a:solidFill>
                <a:latin typeface="Times New Roman"/>
                <a:cs typeface="Times New Roman"/>
              </a:rPr>
              <a:t>Yiquan</a:t>
            </a:r>
            <a:r>
              <a:rPr lang="en-US" altLang="zh-CN" sz="4600" b="1" dirty="0" smtClean="0">
                <a:solidFill>
                  <a:srgbClr val="3366FF"/>
                </a:solidFill>
                <a:latin typeface="Times New Roman"/>
                <a:cs typeface="Times New Roman"/>
              </a:rPr>
              <a:t> Jiang</a:t>
            </a:r>
            <a:r>
              <a:rPr lang="en-US" altLang="zh-CN" sz="4600" b="1" baseline="30000" dirty="0" smtClean="0">
                <a:solidFill>
                  <a:srgbClr val="3366FF"/>
                </a:solidFill>
                <a:latin typeface="Times New Roman"/>
                <a:cs typeface="Times New Roman"/>
              </a:rPr>
              <a:t>1</a:t>
            </a:r>
            <a:r>
              <a:rPr lang="en-US" altLang="zh-CN" sz="4600" b="1" dirty="0" smtClean="0">
                <a:solidFill>
                  <a:srgbClr val="3366FF"/>
                </a:solidFill>
                <a:latin typeface="Times New Roman"/>
                <a:cs typeface="Times New Roman"/>
              </a:rPr>
              <a:t>, Kai Zhang</a:t>
            </a:r>
            <a:r>
              <a:rPr lang="en-US" altLang="zh-CN" sz="4600" b="1" baseline="30000" dirty="0">
                <a:solidFill>
                  <a:srgbClr val="3366FF"/>
                </a:solidFill>
                <a:latin typeface="Times New Roman"/>
                <a:cs typeface="Times New Roman"/>
              </a:rPr>
              <a:t>2</a:t>
            </a:r>
            <a:r>
              <a:rPr lang="en-US" altLang="zh-CN" sz="4600" b="1" dirty="0" smtClean="0">
                <a:solidFill>
                  <a:srgbClr val="3366FF"/>
                </a:solidFill>
                <a:latin typeface="Times New Roman"/>
                <a:cs typeface="Times New Roman"/>
              </a:rPr>
              <a:t>, Yun Qian</a:t>
            </a:r>
            <a:r>
              <a:rPr lang="en-US" altLang="zh-CN" sz="4600" b="1" baseline="30000" dirty="0" smtClean="0">
                <a:solidFill>
                  <a:srgbClr val="3366FF"/>
                </a:solidFill>
                <a:latin typeface="Times New Roman"/>
                <a:cs typeface="Times New Roman"/>
              </a:rPr>
              <a:t>2</a:t>
            </a:r>
            <a:r>
              <a:rPr lang="en-US" altLang="zh-CN" sz="4600" b="1" dirty="0" smtClean="0">
                <a:solidFill>
                  <a:srgbClr val="3366FF"/>
                </a:solidFill>
                <a:latin typeface="Times New Roman"/>
                <a:cs typeface="Times New Roman"/>
              </a:rPr>
              <a:t>, and </a:t>
            </a:r>
            <a:r>
              <a:rPr lang="en-US" altLang="zh-CN" sz="4600" b="1" dirty="0" err="1" smtClean="0">
                <a:solidFill>
                  <a:srgbClr val="3366FF"/>
                </a:solidFill>
                <a:latin typeface="Times New Roman"/>
                <a:cs typeface="Times New Roman"/>
              </a:rPr>
              <a:t>Yuhang</a:t>
            </a:r>
            <a:r>
              <a:rPr lang="en-US" altLang="zh-CN" sz="4600" b="1" dirty="0" smtClean="0">
                <a:solidFill>
                  <a:srgbClr val="3366FF"/>
                </a:solidFill>
                <a:latin typeface="Times New Roman"/>
                <a:cs typeface="Times New Roman"/>
              </a:rPr>
              <a:t> Wang</a:t>
            </a:r>
            <a:r>
              <a:rPr lang="en-US" altLang="zh-CN" sz="4600" b="1" baseline="30000" dirty="0">
                <a:solidFill>
                  <a:srgbClr val="3366FF"/>
                </a:solidFill>
                <a:latin typeface="Times New Roman"/>
                <a:cs typeface="Times New Roman"/>
              </a:rPr>
              <a:t>3</a:t>
            </a:r>
            <a:endParaRPr lang="en-US" altLang="zh-CN" sz="4600" b="1" dirty="0">
              <a:solidFill>
                <a:srgbClr val="3366FF"/>
              </a:solidFill>
              <a:latin typeface="Times New Roman"/>
              <a:cs typeface="Times New Roman"/>
            </a:endParaRPr>
          </a:p>
        </p:txBody>
      </p:sp>
      <p:sp>
        <p:nvSpPr>
          <p:cNvPr id="7" name="矩形 6"/>
          <p:cNvSpPr/>
          <p:nvPr/>
        </p:nvSpPr>
        <p:spPr>
          <a:xfrm>
            <a:off x="1269921" y="2261688"/>
            <a:ext cx="40436958" cy="1354197"/>
          </a:xfrm>
          <a:prstGeom prst="rect">
            <a:avLst/>
          </a:prstGeom>
        </p:spPr>
        <p:txBody>
          <a:bodyPr wrap="square" lIns="91396" tIns="45700" rIns="91396" bIns="45700">
            <a:spAutoFit/>
          </a:bodyPr>
          <a:lstStyle/>
          <a:p>
            <a:pPr lvl="0" algn="ctr"/>
            <a:r>
              <a:rPr lang="en-US" altLang="zh-CN" sz="4100" b="1" baseline="30000" dirty="0">
                <a:solidFill>
                  <a:srgbClr val="3366FF"/>
                </a:solidFill>
                <a:latin typeface="Times New Roman"/>
                <a:cs typeface="Times New Roman"/>
              </a:rPr>
              <a:t>1</a:t>
            </a:r>
            <a:r>
              <a:rPr lang="en-US" altLang="zh-CN" sz="4100" dirty="0" smtClean="0">
                <a:latin typeface="Times New Roman"/>
                <a:cs typeface="Times New Roman"/>
              </a:rPr>
              <a:t>Department </a:t>
            </a:r>
            <a:r>
              <a:rPr lang="en-US" altLang="zh-CN" sz="4100" dirty="0">
                <a:latin typeface="Times New Roman"/>
                <a:cs typeface="Times New Roman"/>
              </a:rPr>
              <a:t>of Atmospheric Science, University of Wyoming, Laramie, WY </a:t>
            </a:r>
            <a:r>
              <a:rPr lang="en-US" altLang="zh-CN" sz="4100" dirty="0" smtClean="0">
                <a:latin typeface="Times New Roman"/>
                <a:cs typeface="Times New Roman"/>
              </a:rPr>
              <a:t>82071</a:t>
            </a:r>
            <a:endParaRPr lang="en-US" altLang="zh-CN" sz="4100" dirty="0">
              <a:latin typeface="Times New Roman"/>
              <a:cs typeface="Times New Roman"/>
            </a:endParaRPr>
          </a:p>
          <a:p>
            <a:pPr lvl="0" algn="ctr"/>
            <a:r>
              <a:rPr lang="en-US" altLang="zh-CN" sz="4100" b="1" baseline="30000" dirty="0" smtClean="0">
                <a:solidFill>
                  <a:srgbClr val="3366FF"/>
                </a:solidFill>
                <a:latin typeface="Times New Roman"/>
                <a:cs typeface="Times New Roman"/>
              </a:rPr>
              <a:t>2</a:t>
            </a:r>
            <a:r>
              <a:rPr lang="en-US" altLang="zh-CN" sz="4100" dirty="0" smtClean="0">
                <a:latin typeface="Times New Roman"/>
                <a:cs typeface="Times New Roman"/>
              </a:rPr>
              <a:t>Pacific Northwest National Laboratory, Richland, WA 99352</a:t>
            </a:r>
            <a:r>
              <a:rPr lang="en-US" altLang="zh-CN" sz="4100" dirty="0" smtClean="0">
                <a:latin typeface="Times New Roman"/>
                <a:cs typeface="Times New Roman"/>
              </a:rPr>
              <a:t> </a:t>
            </a:r>
            <a:r>
              <a:rPr lang="en-US" altLang="zh-CN" sz="4100" b="1" baseline="30000" dirty="0" smtClean="0">
                <a:solidFill>
                  <a:srgbClr val="3366FF"/>
                </a:solidFill>
                <a:latin typeface="Times New Roman"/>
                <a:cs typeface="Times New Roman"/>
              </a:rPr>
              <a:t>3</a:t>
            </a:r>
            <a:r>
              <a:rPr lang="en-US" altLang="zh-CN" sz="4100" dirty="0" smtClean="0">
                <a:latin typeface="Times New Roman"/>
                <a:cs typeface="Times New Roman"/>
              </a:rPr>
              <a:t>Georgia Institute of Technology, Atlanta, GA 30332</a:t>
            </a:r>
            <a:endParaRPr lang="en-US" altLang="zh-CN" sz="4100" dirty="0">
              <a:latin typeface="Times New Roman"/>
              <a:cs typeface="Times New Roman"/>
            </a:endParaRPr>
          </a:p>
        </p:txBody>
      </p:sp>
      <p:sp>
        <p:nvSpPr>
          <p:cNvPr id="8" name="矩形 7"/>
          <p:cNvSpPr/>
          <p:nvPr/>
        </p:nvSpPr>
        <p:spPr>
          <a:xfrm>
            <a:off x="35001426" y="2318628"/>
            <a:ext cx="4194458" cy="723235"/>
          </a:xfrm>
          <a:prstGeom prst="rect">
            <a:avLst/>
          </a:prstGeom>
        </p:spPr>
        <p:txBody>
          <a:bodyPr wrap="none" lIns="91396" tIns="45700" rIns="91396" bIns="45700">
            <a:spAutoFit/>
          </a:bodyPr>
          <a:lstStyle/>
          <a:p>
            <a:r>
              <a:rPr lang="en-US" altLang="zh-CN" sz="4100" b="1" dirty="0">
                <a:solidFill>
                  <a:srgbClr val="3366FF"/>
                </a:solidFill>
                <a:latin typeface="Times New Roman"/>
                <a:cs typeface="Times New Roman"/>
              </a:rPr>
              <a:t>*xliu6@uwyo.edu </a:t>
            </a:r>
            <a:endParaRPr lang="zh-CN" altLang="en-US" sz="4100" b="1" dirty="0">
              <a:solidFill>
                <a:srgbClr val="3366FF"/>
              </a:solidFill>
              <a:latin typeface="Times New Roman"/>
              <a:cs typeface="Times New Roman"/>
            </a:endParaRPr>
          </a:p>
        </p:txBody>
      </p:sp>
      <p:sp>
        <p:nvSpPr>
          <p:cNvPr id="13" name="矩形 12"/>
          <p:cNvSpPr/>
          <p:nvPr/>
        </p:nvSpPr>
        <p:spPr>
          <a:xfrm>
            <a:off x="260818" y="8368756"/>
            <a:ext cx="11650393" cy="890243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文本框 8"/>
          <p:cNvSpPr txBox="1"/>
          <p:nvPr/>
        </p:nvSpPr>
        <p:spPr>
          <a:xfrm>
            <a:off x="598892" y="10009694"/>
            <a:ext cx="11085492" cy="4401205"/>
          </a:xfrm>
          <a:prstGeom prst="rect">
            <a:avLst/>
          </a:prstGeom>
          <a:noFill/>
        </p:spPr>
        <p:txBody>
          <a:bodyPr wrap="square" rtlCol="0">
            <a:spAutoFit/>
          </a:bodyPr>
          <a:lstStyle/>
          <a:p>
            <a:pPr marL="571500" indent="-571500">
              <a:buFont typeface="Arial"/>
              <a:buChar char="•"/>
            </a:pPr>
            <a:r>
              <a:rPr kumimoji="1" lang="en-US" altLang="zh-CN" sz="4000" b="1" dirty="0" smtClean="0">
                <a:solidFill>
                  <a:srgbClr val="3366FF"/>
                </a:solidFill>
                <a:latin typeface="Times New Roman"/>
                <a:cs typeface="Times New Roman"/>
              </a:rPr>
              <a:t>CESM1.2</a:t>
            </a:r>
          </a:p>
          <a:p>
            <a:pPr marL="571500" indent="-571500">
              <a:buFont typeface="Arial"/>
              <a:buChar char="•"/>
            </a:pPr>
            <a:r>
              <a:rPr kumimoji="1" lang="en-US" altLang="zh-CN" sz="4000" b="1" dirty="0" smtClean="0">
                <a:solidFill>
                  <a:srgbClr val="3366FF"/>
                </a:solidFill>
                <a:latin typeface="Times New Roman"/>
                <a:cs typeface="Times New Roman"/>
              </a:rPr>
              <a:t>4-mode Modal Aerosol Module (MAM4)</a:t>
            </a:r>
          </a:p>
          <a:p>
            <a:pPr marL="571500" indent="-571500">
              <a:buFont typeface="Arial"/>
              <a:buChar char="•"/>
            </a:pPr>
            <a:r>
              <a:rPr kumimoji="1" lang="en-US" altLang="zh-CN" sz="4000" b="1" dirty="0" smtClean="0">
                <a:solidFill>
                  <a:srgbClr val="3366FF"/>
                </a:solidFill>
                <a:latin typeface="Times New Roman"/>
                <a:cs typeface="Times New Roman"/>
              </a:rPr>
              <a:t>CLM4.0 with Snow, Ice and Aerosol Radiation (SNICAR) model</a:t>
            </a:r>
          </a:p>
          <a:p>
            <a:pPr marL="571500" indent="-571500">
              <a:buFont typeface="Arial"/>
              <a:buChar char="•"/>
            </a:pPr>
            <a:r>
              <a:rPr kumimoji="1" lang="en-US" altLang="zh-CN" sz="4000" b="1" dirty="0" smtClean="0">
                <a:solidFill>
                  <a:srgbClr val="3366FF"/>
                </a:solidFill>
                <a:latin typeface="Times New Roman"/>
                <a:cs typeface="Times New Roman"/>
              </a:rPr>
              <a:t>Horizontal resolution at 1° </a:t>
            </a:r>
            <a:r>
              <a:rPr kumimoji="1" lang="en-US" altLang="zh-CN" sz="4000" b="1" dirty="0">
                <a:solidFill>
                  <a:srgbClr val="3366FF"/>
                </a:solidFill>
                <a:latin typeface="Times New Roman"/>
                <a:cs typeface="Times New Roman"/>
              </a:rPr>
              <a:t>× 1° </a:t>
            </a:r>
            <a:endParaRPr kumimoji="1" lang="en-US" altLang="zh-CN" sz="4000" b="1" dirty="0" smtClean="0">
              <a:solidFill>
                <a:srgbClr val="3366FF"/>
              </a:solidFill>
              <a:latin typeface="Times New Roman"/>
              <a:cs typeface="Times New Roman"/>
            </a:endParaRPr>
          </a:p>
          <a:p>
            <a:pPr marL="571500" indent="-571500">
              <a:buFont typeface="Arial"/>
              <a:buChar char="•"/>
            </a:pPr>
            <a:r>
              <a:rPr kumimoji="1" lang="en-US" altLang="zh-CN" sz="4000" b="1" dirty="0" smtClean="0">
                <a:solidFill>
                  <a:srgbClr val="3366FF"/>
                </a:solidFill>
                <a:latin typeface="Times New Roman"/>
                <a:cs typeface="Times New Roman"/>
              </a:rPr>
              <a:t>Emissions:</a:t>
            </a:r>
          </a:p>
          <a:p>
            <a:pPr marL="571500" indent="-571500">
              <a:buFont typeface="Arial"/>
              <a:buChar char="•"/>
            </a:pPr>
            <a:endParaRPr kumimoji="1" lang="zh-CN" altLang="en-US" sz="4000" b="1" dirty="0">
              <a:solidFill>
                <a:srgbClr val="3366FF"/>
              </a:solidFill>
              <a:latin typeface="Times New Roman"/>
              <a:cs typeface="Times New Roman"/>
            </a:endParaRPr>
          </a:p>
        </p:txBody>
      </p:sp>
      <p:sp>
        <p:nvSpPr>
          <p:cNvPr id="21" name="矩形 20"/>
          <p:cNvSpPr/>
          <p:nvPr/>
        </p:nvSpPr>
        <p:spPr>
          <a:xfrm>
            <a:off x="598892" y="8655584"/>
            <a:ext cx="10887930" cy="769441"/>
          </a:xfrm>
          <a:prstGeom prst="rect">
            <a:avLst/>
          </a:prstGeom>
        </p:spPr>
        <p:txBody>
          <a:bodyPr wrap="square">
            <a:spAutoFit/>
          </a:bodyPr>
          <a:lstStyle/>
          <a:p>
            <a:r>
              <a:rPr lang="en-US" altLang="zh-CN" sz="4400" b="1" dirty="0" smtClean="0">
                <a:solidFill>
                  <a:srgbClr val="FF0000"/>
                </a:solidFill>
                <a:latin typeface="Times New Roman"/>
                <a:cs typeface="Times New Roman"/>
              </a:rPr>
              <a:t>CESM-CAM5 Model </a:t>
            </a:r>
            <a:endParaRPr lang="zh-CN" altLang="en-US" sz="4400" b="1" dirty="0">
              <a:solidFill>
                <a:srgbClr val="FF0000"/>
              </a:solidFill>
              <a:latin typeface="Times New Roman"/>
              <a:cs typeface="Times New Roman"/>
            </a:endParaRPr>
          </a:p>
        </p:txBody>
      </p:sp>
      <p:sp>
        <p:nvSpPr>
          <p:cNvPr id="22" name="矩形 21"/>
          <p:cNvSpPr/>
          <p:nvPr/>
        </p:nvSpPr>
        <p:spPr>
          <a:xfrm>
            <a:off x="1029016" y="13981862"/>
            <a:ext cx="10253713" cy="2308324"/>
          </a:xfrm>
          <a:prstGeom prst="rect">
            <a:avLst/>
          </a:prstGeom>
        </p:spPr>
        <p:txBody>
          <a:bodyPr wrap="square">
            <a:spAutoFit/>
          </a:bodyPr>
          <a:lstStyle/>
          <a:p>
            <a:pPr algn="just"/>
            <a:r>
              <a:rPr lang="en-US" altLang="zh-CN" sz="3600" dirty="0">
                <a:latin typeface="Times New Roman"/>
                <a:cs typeface="Times New Roman"/>
              </a:rPr>
              <a:t>GFED 3.1 daily fire emissions (BC, POM, SO2), vertical profile are getting from CAM5 fire emissions. </a:t>
            </a:r>
            <a:endParaRPr lang="en-US" altLang="zh-CN" sz="3600" dirty="0" smtClean="0">
              <a:latin typeface="Times New Roman"/>
              <a:cs typeface="Times New Roman"/>
            </a:endParaRPr>
          </a:p>
          <a:p>
            <a:pPr algn="just"/>
            <a:r>
              <a:rPr lang="en-US" altLang="zh-CN" sz="3600" dirty="0" smtClean="0">
                <a:latin typeface="Times New Roman"/>
                <a:cs typeface="Times New Roman"/>
              </a:rPr>
              <a:t>Surface </a:t>
            </a:r>
            <a:r>
              <a:rPr lang="en-US" altLang="zh-CN" sz="3600" dirty="0">
                <a:latin typeface="Times New Roman"/>
                <a:cs typeface="Times New Roman"/>
              </a:rPr>
              <a:t>anthropogenic aerosol emissions are from IPCC RCP4.5 scenario. </a:t>
            </a:r>
            <a:endParaRPr lang="zh-CN" altLang="en-US" sz="3600" dirty="0">
              <a:latin typeface="Times New Roman"/>
              <a:cs typeface="Times New Roman"/>
            </a:endParaRPr>
          </a:p>
        </p:txBody>
      </p:sp>
      <p:sp>
        <p:nvSpPr>
          <p:cNvPr id="24" name="矩形 23"/>
          <p:cNvSpPr/>
          <p:nvPr/>
        </p:nvSpPr>
        <p:spPr>
          <a:xfrm>
            <a:off x="12264651" y="8397658"/>
            <a:ext cx="14886018" cy="1067967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a:off x="12284284" y="19274882"/>
            <a:ext cx="14866383" cy="1081845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a:off x="28787612" y="8655584"/>
            <a:ext cx="12919267" cy="707886"/>
          </a:xfrm>
          <a:prstGeom prst="rect">
            <a:avLst/>
          </a:prstGeom>
        </p:spPr>
        <p:txBody>
          <a:bodyPr wrap="square">
            <a:spAutoFit/>
          </a:bodyPr>
          <a:lstStyle/>
          <a:p>
            <a:pPr algn="ctr"/>
            <a:r>
              <a:rPr lang="en-US" altLang="zh-CN" sz="4000" b="1" dirty="0">
                <a:solidFill>
                  <a:srgbClr val="FF0000"/>
                </a:solidFill>
                <a:latin typeface="Times New Roman"/>
                <a:cs typeface="Times New Roman"/>
              </a:rPr>
              <a:t>Fire Aerosol </a:t>
            </a:r>
            <a:r>
              <a:rPr lang="en-US" altLang="zh-CN" sz="4000" b="1" dirty="0" smtClean="0">
                <a:solidFill>
                  <a:srgbClr val="FF0000"/>
                </a:solidFill>
                <a:latin typeface="Times New Roman"/>
                <a:cs typeface="Times New Roman"/>
              </a:rPr>
              <a:t>and </a:t>
            </a:r>
            <a:r>
              <a:rPr lang="en-US" altLang="zh-CN" sz="4000" b="1" dirty="0">
                <a:solidFill>
                  <a:srgbClr val="FF0000"/>
                </a:solidFill>
                <a:latin typeface="Times New Roman"/>
                <a:cs typeface="Times New Roman"/>
              </a:rPr>
              <a:t>Aerosol </a:t>
            </a:r>
            <a:r>
              <a:rPr lang="en-US" altLang="zh-CN" sz="4000" b="1" dirty="0" err="1" smtClean="0">
                <a:solidFill>
                  <a:srgbClr val="FF0000"/>
                </a:solidFill>
                <a:latin typeface="Times New Roman"/>
                <a:cs typeface="Times New Roman"/>
              </a:rPr>
              <a:t>Radiative</a:t>
            </a:r>
            <a:r>
              <a:rPr lang="en-US" altLang="zh-CN" sz="4000" b="1" dirty="0" smtClean="0">
                <a:solidFill>
                  <a:srgbClr val="FF0000"/>
                </a:solidFill>
                <a:latin typeface="Times New Roman"/>
                <a:cs typeface="Times New Roman"/>
              </a:rPr>
              <a:t> </a:t>
            </a:r>
            <a:r>
              <a:rPr lang="en-US" altLang="zh-CN" sz="4000" b="1" dirty="0" err="1">
                <a:solidFill>
                  <a:srgbClr val="FF0000"/>
                </a:solidFill>
                <a:latin typeface="Times New Roman"/>
                <a:cs typeface="Times New Roman"/>
              </a:rPr>
              <a:t>Forcings</a:t>
            </a:r>
            <a:r>
              <a:rPr lang="en-US" altLang="zh-CN" sz="4000" b="1" dirty="0">
                <a:solidFill>
                  <a:srgbClr val="FF0000"/>
                </a:solidFill>
                <a:latin typeface="Times New Roman"/>
                <a:cs typeface="Times New Roman"/>
              </a:rPr>
              <a:t> </a:t>
            </a:r>
            <a:endParaRPr lang="zh-CN" altLang="en-US" sz="4000" dirty="0">
              <a:solidFill>
                <a:srgbClr val="FF0000"/>
              </a:solidFill>
              <a:latin typeface="Times New Roman"/>
              <a:cs typeface="Times New Roman"/>
            </a:endParaRPr>
          </a:p>
        </p:txBody>
      </p:sp>
      <p:sp>
        <p:nvSpPr>
          <p:cNvPr id="47" name="矩形 46"/>
          <p:cNvSpPr/>
          <p:nvPr/>
        </p:nvSpPr>
        <p:spPr>
          <a:xfrm>
            <a:off x="260818" y="17499766"/>
            <a:ext cx="11650393" cy="12286085"/>
          </a:xfrm>
          <a:prstGeom prst="rect">
            <a:avLst/>
          </a:prstGeom>
          <a:solidFill>
            <a:srgbClr val="94CBFF"/>
          </a:solidFill>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3200" dirty="0"/>
          </a:p>
        </p:txBody>
      </p:sp>
      <p:sp>
        <p:nvSpPr>
          <p:cNvPr id="48" name="矩形 47"/>
          <p:cNvSpPr/>
          <p:nvPr/>
        </p:nvSpPr>
        <p:spPr>
          <a:xfrm>
            <a:off x="12588205" y="17765826"/>
            <a:ext cx="14302651" cy="1077218"/>
          </a:xfrm>
          <a:prstGeom prst="rect">
            <a:avLst/>
          </a:prstGeom>
          <a:solidFill>
            <a:schemeClr val="accent3">
              <a:lumMod val="60000"/>
              <a:lumOff val="40000"/>
            </a:schemeClr>
          </a:solidFill>
        </p:spPr>
        <p:txBody>
          <a:bodyPr wrap="square">
            <a:spAutoFit/>
          </a:bodyPr>
          <a:lstStyle/>
          <a:p>
            <a:pPr marL="457200" indent="-457200" algn="just">
              <a:buFont typeface="Wingdings" charset="2"/>
              <a:buChar char="Ø"/>
            </a:pPr>
            <a:r>
              <a:rPr lang="en-US" sz="3200" b="1" dirty="0">
                <a:solidFill>
                  <a:srgbClr val="FF6600"/>
                </a:solidFill>
                <a:latin typeface="Times New Roman"/>
                <a:cs typeface="Times New Roman"/>
              </a:rPr>
              <a:t>F</a:t>
            </a:r>
            <a:r>
              <a:rPr lang="en-US" sz="3200" b="1" dirty="0" smtClean="0">
                <a:solidFill>
                  <a:srgbClr val="FF6600"/>
                </a:solidFill>
                <a:latin typeface="Times New Roman"/>
                <a:cs typeface="Times New Roman"/>
              </a:rPr>
              <a:t>ire </a:t>
            </a:r>
            <a:r>
              <a:rPr lang="en-US" sz="3200" b="1" dirty="0">
                <a:solidFill>
                  <a:srgbClr val="FF6600"/>
                </a:solidFill>
                <a:latin typeface="Times New Roman"/>
                <a:cs typeface="Times New Roman"/>
              </a:rPr>
              <a:t>BC-induced snow forcing is most significant during the springtime in Northeast Asia and Northern United </a:t>
            </a:r>
            <a:r>
              <a:rPr lang="en-US" sz="3200" b="1" dirty="0" smtClean="0">
                <a:solidFill>
                  <a:srgbClr val="FF6600"/>
                </a:solidFill>
                <a:latin typeface="Times New Roman"/>
                <a:cs typeface="Times New Roman"/>
              </a:rPr>
              <a:t>States.</a:t>
            </a:r>
            <a:endParaRPr lang="en-US" altLang="zh-CN" sz="3000" b="1" dirty="0" smtClean="0">
              <a:solidFill>
                <a:srgbClr val="FF6600"/>
              </a:solidFill>
              <a:latin typeface="Times New Roman"/>
              <a:cs typeface="Times New Roman"/>
            </a:endParaRPr>
          </a:p>
        </p:txBody>
      </p:sp>
      <p:sp>
        <p:nvSpPr>
          <p:cNvPr id="49" name="矩形 48"/>
          <p:cNvSpPr/>
          <p:nvPr/>
        </p:nvSpPr>
        <p:spPr>
          <a:xfrm>
            <a:off x="27799802" y="28566814"/>
            <a:ext cx="14571145" cy="1015663"/>
          </a:xfrm>
          <a:prstGeom prst="rect">
            <a:avLst/>
          </a:prstGeom>
          <a:solidFill>
            <a:srgbClr val="7BD695"/>
          </a:solidFill>
        </p:spPr>
        <p:txBody>
          <a:bodyPr wrap="square">
            <a:spAutoFit/>
          </a:bodyPr>
          <a:lstStyle/>
          <a:p>
            <a:pPr marL="457200" indent="-457200" algn="just">
              <a:buFont typeface="Wingdings" charset="2"/>
              <a:buChar char="Ø"/>
            </a:pPr>
            <a:r>
              <a:rPr lang="en-US" altLang="zh-CN" sz="3000" b="1" dirty="0" smtClean="0">
                <a:solidFill>
                  <a:srgbClr val="FF6600"/>
                </a:solidFill>
                <a:latin typeface="Times New Roman"/>
                <a:cs typeface="Times New Roman"/>
              </a:rPr>
              <a:t>Fire OC enhances shortwave cloud </a:t>
            </a:r>
            <a:r>
              <a:rPr lang="en-US" altLang="zh-CN" sz="3000" b="1" dirty="0">
                <a:solidFill>
                  <a:srgbClr val="FF6600"/>
                </a:solidFill>
                <a:latin typeface="Times New Roman"/>
                <a:cs typeface="Times New Roman"/>
              </a:rPr>
              <a:t>f</a:t>
            </a:r>
            <a:r>
              <a:rPr lang="en-US" altLang="zh-CN" sz="3000" b="1" dirty="0" smtClean="0">
                <a:solidFill>
                  <a:srgbClr val="FF6600"/>
                </a:solidFill>
                <a:latin typeface="Times New Roman"/>
                <a:cs typeface="Times New Roman"/>
              </a:rPr>
              <a:t>orcing, increases low-level clouds, and reduces surface temperatures.</a:t>
            </a:r>
            <a:endParaRPr lang="en-US" altLang="zh-CN" sz="3000" b="1" dirty="0" smtClean="0">
              <a:solidFill>
                <a:srgbClr val="FF6600"/>
              </a:solidFill>
              <a:latin typeface="Times New Roman"/>
              <a:cs typeface="Times New Roman"/>
            </a:endParaRPr>
          </a:p>
        </p:txBody>
      </p:sp>
      <p:sp>
        <p:nvSpPr>
          <p:cNvPr id="51" name="矩形 50"/>
          <p:cNvSpPr/>
          <p:nvPr/>
        </p:nvSpPr>
        <p:spPr>
          <a:xfrm>
            <a:off x="12588205" y="28556250"/>
            <a:ext cx="14302651" cy="1384995"/>
          </a:xfrm>
          <a:prstGeom prst="rect">
            <a:avLst/>
          </a:prstGeom>
          <a:solidFill>
            <a:srgbClr val="FFD999"/>
          </a:solidFill>
        </p:spPr>
        <p:txBody>
          <a:bodyPr wrap="square">
            <a:spAutoFit/>
          </a:bodyPr>
          <a:lstStyle/>
          <a:p>
            <a:pPr marL="457200" indent="-457200" algn="just">
              <a:buFont typeface="Wingdings" charset="2"/>
              <a:buChar char="Ø"/>
            </a:pPr>
            <a:r>
              <a:rPr lang="en-US" sz="2800" b="1" dirty="0" smtClean="0">
                <a:solidFill>
                  <a:srgbClr val="3366FF"/>
                </a:solidFill>
                <a:latin typeface="Times New Roman"/>
                <a:cs typeface="Times New Roman"/>
              </a:rPr>
              <a:t>Surface </a:t>
            </a:r>
            <a:r>
              <a:rPr lang="en-US" sz="2800" b="1" dirty="0">
                <a:solidFill>
                  <a:srgbClr val="3366FF"/>
                </a:solidFill>
                <a:latin typeface="Times New Roman"/>
                <a:cs typeface="Times New Roman"/>
              </a:rPr>
              <a:t>warming by 1.0-2.0 K is found over these areas in spring due to the increased absorption of solar radiation at surface, while a cooling by about 1.5 K is observed in </a:t>
            </a:r>
            <a:r>
              <a:rPr lang="en-US" sz="2800" b="1" dirty="0" smtClean="0">
                <a:solidFill>
                  <a:srgbClr val="3366FF"/>
                </a:solidFill>
                <a:latin typeface="Times New Roman"/>
                <a:cs typeface="Times New Roman"/>
              </a:rPr>
              <a:t>Canada, which generates </a:t>
            </a:r>
            <a:r>
              <a:rPr lang="en-US" sz="2800" b="1" dirty="0">
                <a:solidFill>
                  <a:srgbClr val="3366FF"/>
                </a:solidFill>
                <a:latin typeface="Times New Roman"/>
                <a:cs typeface="Times New Roman"/>
              </a:rPr>
              <a:t>a PNA (Pacific/North American) like </a:t>
            </a:r>
            <a:r>
              <a:rPr lang="en-US" sz="2800" b="1" dirty="0" err="1">
                <a:solidFill>
                  <a:srgbClr val="3366FF"/>
                </a:solidFill>
                <a:latin typeface="Times New Roman"/>
                <a:cs typeface="Times New Roman"/>
              </a:rPr>
              <a:t>teleconnection</a:t>
            </a:r>
            <a:r>
              <a:rPr lang="en-US" sz="2800" b="1" dirty="0">
                <a:solidFill>
                  <a:srgbClr val="3366FF"/>
                </a:solidFill>
                <a:latin typeface="Times New Roman"/>
                <a:cs typeface="Times New Roman"/>
              </a:rPr>
              <a:t> </a:t>
            </a:r>
            <a:r>
              <a:rPr lang="en-US" sz="2800" b="1" dirty="0" smtClean="0">
                <a:solidFill>
                  <a:srgbClr val="3366FF"/>
                </a:solidFill>
                <a:latin typeface="Times New Roman"/>
                <a:cs typeface="Times New Roman"/>
              </a:rPr>
              <a:t>patterns. </a:t>
            </a:r>
            <a:endParaRPr lang="en-US" altLang="zh-CN" sz="2800" b="1" dirty="0">
              <a:solidFill>
                <a:srgbClr val="3366FF"/>
              </a:solidFill>
              <a:latin typeface="Times New Roman"/>
              <a:cs typeface="Times New Roman"/>
            </a:endParaRPr>
          </a:p>
        </p:txBody>
      </p:sp>
      <p:sp>
        <p:nvSpPr>
          <p:cNvPr id="52" name="矩形 51"/>
          <p:cNvSpPr/>
          <p:nvPr/>
        </p:nvSpPr>
        <p:spPr>
          <a:xfrm>
            <a:off x="670704" y="18032019"/>
            <a:ext cx="6803608" cy="769441"/>
          </a:xfrm>
          <a:prstGeom prst="rect">
            <a:avLst/>
          </a:prstGeom>
        </p:spPr>
        <p:txBody>
          <a:bodyPr wrap="square">
            <a:spAutoFit/>
          </a:bodyPr>
          <a:lstStyle/>
          <a:p>
            <a:r>
              <a:rPr lang="en-US" altLang="zh-CN" sz="4400" b="1" dirty="0">
                <a:solidFill>
                  <a:srgbClr val="FF0000"/>
                </a:solidFill>
                <a:latin typeface="Times New Roman"/>
                <a:cs typeface="Times New Roman"/>
              </a:rPr>
              <a:t>Model Experiments</a:t>
            </a:r>
            <a:endParaRPr lang="zh-CN" altLang="en-US" sz="4400" dirty="0"/>
          </a:p>
        </p:txBody>
      </p:sp>
      <p:sp>
        <p:nvSpPr>
          <p:cNvPr id="53" name="矩形 52"/>
          <p:cNvSpPr/>
          <p:nvPr/>
        </p:nvSpPr>
        <p:spPr>
          <a:xfrm>
            <a:off x="670704" y="19022114"/>
            <a:ext cx="11650393" cy="2554545"/>
          </a:xfrm>
          <a:prstGeom prst="rect">
            <a:avLst/>
          </a:prstGeom>
        </p:spPr>
        <p:txBody>
          <a:bodyPr wrap="square">
            <a:spAutoFit/>
          </a:bodyPr>
          <a:lstStyle/>
          <a:p>
            <a:pPr marL="457200" indent="-457200">
              <a:buFont typeface="Arial"/>
              <a:buChar char="•"/>
            </a:pPr>
            <a:r>
              <a:rPr lang="en-US" altLang="zh-CN" sz="4000" b="1" dirty="0">
                <a:solidFill>
                  <a:srgbClr val="FF6600"/>
                </a:solidFill>
                <a:latin typeface="Times New Roman"/>
                <a:cs typeface="Times New Roman"/>
              </a:rPr>
              <a:t>Running </a:t>
            </a:r>
            <a:r>
              <a:rPr lang="en-US" altLang="zh-CN" sz="4000" b="1" dirty="0" smtClean="0">
                <a:solidFill>
                  <a:srgbClr val="FF6600"/>
                </a:solidFill>
                <a:latin typeface="Times New Roman"/>
                <a:cs typeface="Times New Roman"/>
              </a:rPr>
              <a:t>time: 2003 </a:t>
            </a:r>
            <a:r>
              <a:rPr lang="en-US" altLang="zh-CN" sz="4000" b="1" dirty="0">
                <a:solidFill>
                  <a:srgbClr val="FF6600"/>
                </a:solidFill>
                <a:latin typeface="Times New Roman"/>
                <a:cs typeface="Times New Roman"/>
              </a:rPr>
              <a:t>to 2011 with observed SST </a:t>
            </a:r>
            <a:endParaRPr lang="en-US" altLang="zh-CN" sz="4000" b="1" dirty="0" smtClean="0">
              <a:solidFill>
                <a:srgbClr val="FF6600"/>
              </a:solidFill>
              <a:latin typeface="Times New Roman"/>
              <a:cs typeface="Times New Roman"/>
            </a:endParaRPr>
          </a:p>
          <a:p>
            <a:pPr marL="457200" indent="-457200">
              <a:buFont typeface="Arial"/>
              <a:buChar char="•"/>
            </a:pPr>
            <a:r>
              <a:rPr lang="en-US" altLang="zh-CN" sz="4000" b="1" dirty="0" smtClean="0">
                <a:solidFill>
                  <a:srgbClr val="FF6600"/>
                </a:solidFill>
                <a:latin typeface="Times New Roman"/>
                <a:cs typeface="Times New Roman"/>
              </a:rPr>
              <a:t>Three experiments:</a:t>
            </a:r>
          </a:p>
          <a:p>
            <a:pPr algn="just"/>
            <a:endParaRPr lang="en-US" altLang="zh-CN" sz="4000" dirty="0">
              <a:solidFill>
                <a:srgbClr val="FF6600"/>
              </a:solidFill>
              <a:latin typeface="Times New Roman"/>
              <a:cs typeface="Times New Roman"/>
            </a:endParaRPr>
          </a:p>
          <a:p>
            <a:pPr marL="457200" indent="-457200" algn="just">
              <a:buFont typeface="Wingdings" charset="2"/>
              <a:buChar char="Ø"/>
            </a:pPr>
            <a:endParaRPr lang="zh-CN" altLang="en-US" sz="4000" b="1" dirty="0">
              <a:solidFill>
                <a:srgbClr val="FF6600"/>
              </a:solidFill>
              <a:latin typeface="Times New Roman"/>
              <a:cs typeface="Times New Roman"/>
            </a:endParaRPr>
          </a:p>
        </p:txBody>
      </p:sp>
      <p:sp>
        <p:nvSpPr>
          <p:cNvPr id="45" name="矩形 9"/>
          <p:cNvSpPr/>
          <p:nvPr/>
        </p:nvSpPr>
        <p:spPr>
          <a:xfrm>
            <a:off x="260819" y="3802113"/>
            <a:ext cx="42455180" cy="4401164"/>
          </a:xfrm>
          <a:prstGeom prst="rect">
            <a:avLst/>
          </a:prstGeom>
          <a:solidFill>
            <a:schemeClr val="accent3">
              <a:lumMod val="40000"/>
              <a:lumOff val="60000"/>
            </a:schemeClr>
          </a:solidFill>
          <a:ln>
            <a:solidFill>
              <a:schemeClr val="accent6">
                <a:lumMod val="75000"/>
              </a:schemeClr>
            </a:solidFill>
          </a:ln>
          <a:effectLst/>
        </p:spPr>
        <p:txBody>
          <a:bodyPr wrap="square" lIns="91396" tIns="45700" rIns="91396" bIns="45700">
            <a:spAutoFit/>
          </a:bodyPr>
          <a:lstStyle/>
          <a:p>
            <a:pPr algn="just"/>
            <a:r>
              <a:rPr lang="en-US" altLang="zh-CN" sz="4000" b="1" dirty="0" smtClean="0">
                <a:latin typeface="Times New Roman"/>
                <a:cs typeface="Times New Roman"/>
              </a:rPr>
              <a:t>Goal of the Project: </a:t>
            </a:r>
            <a:r>
              <a:rPr lang="en-US" sz="4000" dirty="0" smtClean="0">
                <a:latin typeface="Times New Roman"/>
                <a:cs typeface="Times New Roman"/>
              </a:rPr>
              <a:t>Wildfire </a:t>
            </a:r>
            <a:r>
              <a:rPr lang="en-US" sz="4000" dirty="0">
                <a:latin typeface="Times New Roman"/>
                <a:cs typeface="Times New Roman"/>
              </a:rPr>
              <a:t>is a key component of the climate system and plays an important role in regulating regional climate variability. The overarching goal of this project is to elucidate the role of wildfire in decadal climate variation and prediction. The research objectives are to: (1) improve the modeling capability of wildfires and their climate forcing; (2) quantify regional climate forcing by wildfires; (3) understand fire feedbacks to regional climate variability; (4) investigate fully interactive regional fire-climate variability feedbacks; and (5) predict decadal regional climate variability</a:t>
            </a:r>
            <a:r>
              <a:rPr lang="en-US" sz="4000" dirty="0" smtClean="0">
                <a:latin typeface="Times New Roman"/>
                <a:cs typeface="Times New Roman"/>
              </a:rPr>
              <a:t>.</a:t>
            </a:r>
            <a:endParaRPr lang="en-US" altLang="zh-CN" sz="4000" b="1" dirty="0" smtClean="0">
              <a:latin typeface="Times New Roman"/>
              <a:cs typeface="Times New Roman"/>
            </a:endParaRPr>
          </a:p>
          <a:p>
            <a:pPr algn="just"/>
            <a:r>
              <a:rPr lang="en-US" altLang="zh-CN" sz="4000" b="1" dirty="0" smtClean="0">
                <a:latin typeface="Times New Roman"/>
                <a:cs typeface="Times New Roman"/>
              </a:rPr>
              <a:t>Main Results: </a:t>
            </a:r>
            <a:r>
              <a:rPr lang="en-US" altLang="zh-CN" sz="4000" dirty="0" smtClean="0">
                <a:latin typeface="Times New Roman"/>
                <a:cs typeface="Times New Roman"/>
              </a:rPr>
              <a:t>Wildfire produces different effects in summer versus spring : (1) fire aerosol indirect effect dominates in summer, increase cloud cover and shortwave cloud forcing, and reduce surface air temperature; (2) </a:t>
            </a:r>
            <a:r>
              <a:rPr lang="en-US" altLang="zh-CN" sz="4000" dirty="0">
                <a:latin typeface="Times New Roman"/>
                <a:cs typeface="Times New Roman"/>
              </a:rPr>
              <a:t>fire aerosol indirect effect </a:t>
            </a:r>
            <a:r>
              <a:rPr lang="en-US" altLang="zh-CN" sz="4000" dirty="0" smtClean="0">
                <a:latin typeface="Times New Roman"/>
                <a:cs typeface="Times New Roman"/>
              </a:rPr>
              <a:t>is much weaker in spring. </a:t>
            </a:r>
            <a:r>
              <a:rPr lang="en-US" sz="4000" dirty="0" smtClean="0">
                <a:latin typeface="Times New Roman"/>
                <a:cs typeface="Times New Roman"/>
              </a:rPr>
              <a:t>The </a:t>
            </a:r>
            <a:r>
              <a:rPr lang="en-US" sz="4000" dirty="0">
                <a:latin typeface="Times New Roman"/>
                <a:cs typeface="Times New Roman"/>
              </a:rPr>
              <a:t>fire BC-induced snow forcing is most significant during the springtime in Northeast Asia and </a:t>
            </a:r>
            <a:r>
              <a:rPr lang="en-US" sz="4000" dirty="0" smtClean="0">
                <a:latin typeface="Times New Roman"/>
                <a:cs typeface="Times New Roman"/>
              </a:rPr>
              <a:t>Northern United </a:t>
            </a:r>
            <a:r>
              <a:rPr lang="en-US" sz="4000" dirty="0">
                <a:latin typeface="Times New Roman"/>
                <a:cs typeface="Times New Roman"/>
              </a:rPr>
              <a:t>States.</a:t>
            </a:r>
            <a:r>
              <a:rPr lang="en-US" sz="4000" dirty="0">
                <a:latin typeface="Times New Roman"/>
                <a:cs typeface="Times New Roman"/>
              </a:rPr>
              <a:t> </a:t>
            </a:r>
            <a:r>
              <a:rPr lang="en-US" sz="4000" dirty="0">
                <a:latin typeface="Times New Roman"/>
                <a:cs typeface="Times New Roman"/>
              </a:rPr>
              <a:t>Surface warming by </a:t>
            </a:r>
            <a:r>
              <a:rPr lang="en-US" sz="4000" dirty="0" smtClean="0">
                <a:latin typeface="Times New Roman"/>
                <a:cs typeface="Times New Roman"/>
              </a:rPr>
              <a:t>1.0-</a:t>
            </a:r>
            <a:r>
              <a:rPr lang="en-US" sz="4000" dirty="0">
                <a:latin typeface="Times New Roman"/>
                <a:cs typeface="Times New Roman"/>
              </a:rPr>
              <a:t>2.0 K is found over these areas in spring due to the increased absorption of solar radiation at surface, while a cooling by about 1.5 K is observed in Canada. The fire BC-induced surface albedo effect generates a PNA (Pacific/North American) like </a:t>
            </a:r>
            <a:r>
              <a:rPr lang="en-US" sz="4000" dirty="0" err="1">
                <a:latin typeface="Times New Roman"/>
                <a:cs typeface="Times New Roman"/>
              </a:rPr>
              <a:t>teleconnection</a:t>
            </a:r>
            <a:r>
              <a:rPr lang="en-US" sz="4000" dirty="0">
                <a:latin typeface="Times New Roman"/>
                <a:cs typeface="Times New Roman"/>
              </a:rPr>
              <a:t> pattern during the spring with two anti-cyclones over the North Pacific and North Atlantic </a:t>
            </a:r>
            <a:r>
              <a:rPr lang="en-US" sz="4000" dirty="0" smtClean="0">
                <a:latin typeface="Times New Roman"/>
                <a:cs typeface="Times New Roman"/>
              </a:rPr>
              <a:t>oceans. </a:t>
            </a:r>
            <a:endParaRPr lang="en-US" altLang="zh-CN" sz="4000" b="1" dirty="0" smtClean="0">
              <a:latin typeface="Times New Roman"/>
              <a:cs typeface="Times New Roman"/>
            </a:endParaRPr>
          </a:p>
        </p:txBody>
      </p:sp>
      <p:sp>
        <p:nvSpPr>
          <p:cNvPr id="54" name="矩形 23"/>
          <p:cNvSpPr/>
          <p:nvPr/>
        </p:nvSpPr>
        <p:spPr>
          <a:xfrm>
            <a:off x="27434856" y="8368757"/>
            <a:ext cx="15365813" cy="1070857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28"/>
          <p:cNvSpPr/>
          <p:nvPr/>
        </p:nvSpPr>
        <p:spPr>
          <a:xfrm>
            <a:off x="27434856" y="19274882"/>
            <a:ext cx="15281143" cy="107277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TextBox 19"/>
          <p:cNvSpPr txBox="1"/>
          <p:nvPr/>
        </p:nvSpPr>
        <p:spPr>
          <a:xfrm>
            <a:off x="1029016" y="20794029"/>
            <a:ext cx="10655368" cy="1754327"/>
          </a:xfrm>
          <a:prstGeom prst="rect">
            <a:avLst/>
          </a:prstGeom>
          <a:noFill/>
        </p:spPr>
        <p:txBody>
          <a:bodyPr wrap="square" rtlCol="0">
            <a:spAutoFit/>
          </a:bodyPr>
          <a:lstStyle/>
          <a:p>
            <a:r>
              <a:rPr lang="en-US" altLang="zh-CN" sz="3600" dirty="0" smtClean="0">
                <a:solidFill>
                  <a:srgbClr val="000000"/>
                </a:solidFill>
                <a:latin typeface="Times New Roman"/>
                <a:cs typeface="Times New Roman"/>
              </a:rPr>
              <a:t>- Control </a:t>
            </a:r>
            <a:r>
              <a:rPr lang="en-US" altLang="zh-CN" sz="3600" dirty="0">
                <a:solidFill>
                  <a:srgbClr val="000000"/>
                </a:solidFill>
                <a:latin typeface="Times New Roman"/>
                <a:cs typeface="Times New Roman"/>
              </a:rPr>
              <a:t>run</a:t>
            </a:r>
          </a:p>
          <a:p>
            <a:r>
              <a:rPr lang="en-US" altLang="zh-CN" sz="3600" dirty="0" smtClean="0">
                <a:solidFill>
                  <a:srgbClr val="000000"/>
                </a:solidFill>
                <a:latin typeface="Times New Roman"/>
                <a:cs typeface="Times New Roman"/>
              </a:rPr>
              <a:t>- </a:t>
            </a:r>
            <a:r>
              <a:rPr lang="en-US" altLang="zh-CN" sz="3600" dirty="0" err="1" smtClean="0">
                <a:solidFill>
                  <a:srgbClr val="000000"/>
                </a:solidFill>
                <a:latin typeface="Times New Roman"/>
                <a:cs typeface="Times New Roman"/>
              </a:rPr>
              <a:t>Nofire</a:t>
            </a:r>
            <a:r>
              <a:rPr lang="en-US" altLang="zh-CN" sz="3600" dirty="0" smtClean="0">
                <a:solidFill>
                  <a:srgbClr val="000000"/>
                </a:solidFill>
                <a:latin typeface="Times New Roman"/>
                <a:cs typeface="Times New Roman"/>
              </a:rPr>
              <a:t> </a:t>
            </a:r>
            <a:r>
              <a:rPr lang="en-US" altLang="zh-CN" sz="3600" dirty="0">
                <a:solidFill>
                  <a:srgbClr val="000000"/>
                </a:solidFill>
                <a:latin typeface="Times New Roman"/>
                <a:cs typeface="Times New Roman"/>
              </a:rPr>
              <a:t>run: remove fire </a:t>
            </a:r>
            <a:r>
              <a:rPr lang="en-US" altLang="zh-CN" sz="3600" dirty="0" smtClean="0">
                <a:solidFill>
                  <a:srgbClr val="000000"/>
                </a:solidFill>
                <a:latin typeface="Times New Roman"/>
                <a:cs typeface="Times New Roman"/>
              </a:rPr>
              <a:t>BC</a:t>
            </a:r>
            <a:r>
              <a:rPr lang="en-US" altLang="zh-CN" sz="3600" dirty="0">
                <a:solidFill>
                  <a:srgbClr val="000000"/>
                </a:solidFill>
                <a:latin typeface="Times New Roman"/>
                <a:cs typeface="Times New Roman"/>
              </a:rPr>
              <a:t>, POM, </a:t>
            </a:r>
            <a:r>
              <a:rPr lang="en-US" altLang="zh-CN" sz="3600" dirty="0" smtClean="0">
                <a:solidFill>
                  <a:srgbClr val="000000"/>
                </a:solidFill>
                <a:latin typeface="Times New Roman"/>
                <a:cs typeface="Times New Roman"/>
              </a:rPr>
              <a:t>SO2 emissions</a:t>
            </a:r>
            <a:endParaRPr lang="en-US" altLang="zh-CN" sz="3600" dirty="0">
              <a:solidFill>
                <a:srgbClr val="000000"/>
              </a:solidFill>
              <a:latin typeface="Times New Roman"/>
              <a:cs typeface="Times New Roman"/>
            </a:endParaRPr>
          </a:p>
          <a:p>
            <a:r>
              <a:rPr lang="en-US" altLang="zh-CN" sz="3600" dirty="0" smtClean="0">
                <a:solidFill>
                  <a:srgbClr val="000000"/>
                </a:solidFill>
                <a:latin typeface="Times New Roman"/>
                <a:cs typeface="Times New Roman"/>
              </a:rPr>
              <a:t>- </a:t>
            </a:r>
            <a:r>
              <a:rPr lang="en-US" altLang="zh-CN" sz="3600" dirty="0" err="1" smtClean="0">
                <a:solidFill>
                  <a:srgbClr val="000000"/>
                </a:solidFill>
                <a:latin typeface="Times New Roman"/>
                <a:cs typeface="Times New Roman"/>
              </a:rPr>
              <a:t>Nofire_bc</a:t>
            </a:r>
            <a:r>
              <a:rPr lang="en-US" altLang="zh-CN" sz="3600" dirty="0" smtClean="0">
                <a:solidFill>
                  <a:srgbClr val="000000"/>
                </a:solidFill>
                <a:latin typeface="Times New Roman"/>
                <a:cs typeface="Times New Roman"/>
              </a:rPr>
              <a:t> </a:t>
            </a:r>
            <a:r>
              <a:rPr lang="en-US" altLang="zh-CN" sz="3600" dirty="0">
                <a:solidFill>
                  <a:srgbClr val="000000"/>
                </a:solidFill>
                <a:latin typeface="Times New Roman"/>
                <a:cs typeface="Times New Roman"/>
              </a:rPr>
              <a:t>run: remove </a:t>
            </a:r>
            <a:r>
              <a:rPr lang="en-US" altLang="zh-CN" sz="3600" dirty="0" smtClean="0">
                <a:solidFill>
                  <a:srgbClr val="000000"/>
                </a:solidFill>
                <a:latin typeface="Times New Roman"/>
                <a:cs typeface="Times New Roman"/>
              </a:rPr>
              <a:t>fire BC emission</a:t>
            </a:r>
            <a:endParaRPr lang="en-US" altLang="zh-CN" sz="3600" dirty="0">
              <a:solidFill>
                <a:srgbClr val="000000"/>
              </a:solidFill>
              <a:latin typeface="Times New Roman"/>
              <a:cs typeface="Times New Roman"/>
            </a:endParaRPr>
          </a:p>
        </p:txBody>
      </p:sp>
      <p:sp>
        <p:nvSpPr>
          <p:cNvPr id="56" name="矩形 51"/>
          <p:cNvSpPr/>
          <p:nvPr/>
        </p:nvSpPr>
        <p:spPr>
          <a:xfrm>
            <a:off x="670704" y="23232660"/>
            <a:ext cx="11013680" cy="1508105"/>
          </a:xfrm>
          <a:prstGeom prst="rect">
            <a:avLst/>
          </a:prstGeom>
        </p:spPr>
        <p:txBody>
          <a:bodyPr wrap="square">
            <a:spAutoFit/>
          </a:bodyPr>
          <a:lstStyle/>
          <a:p>
            <a:r>
              <a:rPr lang="en-US" altLang="zh-CN" sz="4400" b="1" dirty="0" smtClean="0">
                <a:solidFill>
                  <a:srgbClr val="FF0000"/>
                </a:solidFill>
                <a:latin typeface="Times New Roman"/>
                <a:cs typeface="Times New Roman"/>
              </a:rPr>
              <a:t>Diagnosing Fire Aerosol </a:t>
            </a:r>
            <a:r>
              <a:rPr lang="en-US" altLang="zh-CN" sz="4400" b="1" dirty="0" err="1" smtClean="0">
                <a:solidFill>
                  <a:srgbClr val="FF0000"/>
                </a:solidFill>
                <a:latin typeface="Times New Roman"/>
                <a:cs typeface="Times New Roman"/>
              </a:rPr>
              <a:t>Radiative</a:t>
            </a:r>
            <a:r>
              <a:rPr lang="en-US" altLang="zh-CN" sz="4400" b="1" dirty="0" smtClean="0">
                <a:solidFill>
                  <a:srgbClr val="FF0000"/>
                </a:solidFill>
                <a:latin typeface="Times New Roman"/>
                <a:cs typeface="Times New Roman"/>
              </a:rPr>
              <a:t> </a:t>
            </a:r>
            <a:r>
              <a:rPr lang="en-US" altLang="zh-CN" sz="4400" b="1" dirty="0" err="1" smtClean="0">
                <a:solidFill>
                  <a:srgbClr val="FF0000"/>
                </a:solidFill>
                <a:latin typeface="Times New Roman"/>
                <a:cs typeface="Times New Roman"/>
              </a:rPr>
              <a:t>Forcings</a:t>
            </a:r>
            <a:r>
              <a:rPr lang="en-US" altLang="zh-CN" sz="4400" b="1" dirty="0" smtClean="0">
                <a:solidFill>
                  <a:srgbClr val="FF0000"/>
                </a:solidFill>
                <a:latin typeface="Times New Roman"/>
                <a:cs typeface="Times New Roman"/>
              </a:rPr>
              <a:t> </a:t>
            </a:r>
            <a:r>
              <a:rPr lang="en-US" altLang="zh-CN" sz="4800" b="1" dirty="0" smtClean="0">
                <a:solidFill>
                  <a:srgbClr val="000000"/>
                </a:solidFill>
                <a:latin typeface="Times New Roman"/>
                <a:cs typeface="Times New Roman"/>
              </a:rPr>
              <a:t>(</a:t>
            </a:r>
            <a:r>
              <a:rPr lang="en-US" altLang="zh-CN" sz="3600" b="1" dirty="0" err="1" smtClean="0">
                <a:solidFill>
                  <a:srgbClr val="000000"/>
                </a:solidFill>
                <a:latin typeface="Times New Roman"/>
                <a:cs typeface="Times New Roman"/>
              </a:rPr>
              <a:t>Ghan</a:t>
            </a:r>
            <a:r>
              <a:rPr lang="en-US" altLang="zh-CN" sz="3600" b="1" dirty="0" smtClean="0">
                <a:solidFill>
                  <a:srgbClr val="000000"/>
                </a:solidFill>
                <a:latin typeface="Times New Roman"/>
                <a:cs typeface="Times New Roman"/>
              </a:rPr>
              <a:t> 2013)</a:t>
            </a:r>
            <a:endParaRPr lang="zh-CN" altLang="en-US" sz="3600" dirty="0">
              <a:solidFill>
                <a:srgbClr val="000000"/>
              </a:solidFill>
            </a:endParaRPr>
          </a:p>
        </p:txBody>
      </p:sp>
      <p:sp>
        <p:nvSpPr>
          <p:cNvPr id="57" name="内容占位符 2"/>
          <p:cNvSpPr txBox="1">
            <a:spLocks/>
          </p:cNvSpPr>
          <p:nvPr/>
        </p:nvSpPr>
        <p:spPr>
          <a:xfrm>
            <a:off x="670704" y="24996968"/>
            <a:ext cx="10852930" cy="4120252"/>
          </a:xfrm>
          <a:prstGeom prst="rect">
            <a:avLst/>
          </a:prstGeom>
        </p:spPr>
        <p:txBody>
          <a:bodyPr vert="horz" lIns="377703" tIns="188845" rIns="377703" bIns="188845" rtlCol="0">
            <a:noAutofit/>
          </a:bodyPr>
          <a:lstStyle>
            <a:lvl1pPr marL="0" indent="0" algn="ctr" defTabSz="1888486" rtl="0" eaLnBrk="1" latinLnBrk="0" hangingPunct="1">
              <a:spcBef>
                <a:spcPct val="20000"/>
              </a:spcBef>
              <a:buFont typeface="Arial"/>
              <a:buNone/>
              <a:defRPr sz="13300" kern="1200">
                <a:solidFill>
                  <a:schemeClr val="tx1">
                    <a:tint val="75000"/>
                  </a:schemeClr>
                </a:solidFill>
                <a:latin typeface="+mn-lt"/>
                <a:ea typeface="+mn-ea"/>
                <a:cs typeface="+mn-cs"/>
              </a:defRPr>
            </a:lvl1pPr>
            <a:lvl2pPr marL="1888486" indent="0" algn="ctr" defTabSz="1888486" rtl="0" eaLnBrk="1" latinLnBrk="0" hangingPunct="1">
              <a:spcBef>
                <a:spcPct val="20000"/>
              </a:spcBef>
              <a:buFont typeface="Arial"/>
              <a:buNone/>
              <a:defRPr sz="11400" kern="1200">
                <a:solidFill>
                  <a:schemeClr val="tx1">
                    <a:tint val="75000"/>
                  </a:schemeClr>
                </a:solidFill>
                <a:latin typeface="+mn-lt"/>
                <a:ea typeface="+mn-ea"/>
                <a:cs typeface="+mn-cs"/>
              </a:defRPr>
            </a:lvl2pPr>
            <a:lvl3pPr marL="3776973" indent="0" algn="ctr" defTabSz="1888486" rtl="0" eaLnBrk="1" latinLnBrk="0" hangingPunct="1">
              <a:spcBef>
                <a:spcPct val="20000"/>
              </a:spcBef>
              <a:buFont typeface="Arial"/>
              <a:buNone/>
              <a:defRPr sz="9600" kern="1200">
                <a:solidFill>
                  <a:schemeClr val="tx1">
                    <a:tint val="75000"/>
                  </a:schemeClr>
                </a:solidFill>
                <a:latin typeface="+mn-lt"/>
                <a:ea typeface="+mn-ea"/>
                <a:cs typeface="+mn-cs"/>
              </a:defRPr>
            </a:lvl3pPr>
            <a:lvl4pPr marL="5665464" indent="0" algn="ctr" defTabSz="1888486" rtl="0" eaLnBrk="1" latinLnBrk="0" hangingPunct="1">
              <a:spcBef>
                <a:spcPct val="20000"/>
              </a:spcBef>
              <a:buFont typeface="Arial"/>
              <a:buNone/>
              <a:defRPr sz="8200" kern="1200">
                <a:solidFill>
                  <a:schemeClr val="tx1">
                    <a:tint val="75000"/>
                  </a:schemeClr>
                </a:solidFill>
                <a:latin typeface="+mn-lt"/>
                <a:ea typeface="+mn-ea"/>
                <a:cs typeface="+mn-cs"/>
              </a:defRPr>
            </a:lvl4pPr>
            <a:lvl5pPr marL="7553951" indent="0" algn="ctr" defTabSz="1888486" rtl="0" eaLnBrk="1" latinLnBrk="0" hangingPunct="1">
              <a:spcBef>
                <a:spcPct val="20000"/>
              </a:spcBef>
              <a:buFont typeface="Arial"/>
              <a:buNone/>
              <a:defRPr sz="8200" kern="1200">
                <a:solidFill>
                  <a:schemeClr val="tx1">
                    <a:tint val="75000"/>
                  </a:schemeClr>
                </a:solidFill>
                <a:latin typeface="+mn-lt"/>
                <a:ea typeface="+mn-ea"/>
                <a:cs typeface="+mn-cs"/>
              </a:defRPr>
            </a:lvl5pPr>
            <a:lvl6pPr marL="9442437" indent="0" algn="ctr" defTabSz="1888486" rtl="0" eaLnBrk="1" latinLnBrk="0" hangingPunct="1">
              <a:spcBef>
                <a:spcPct val="20000"/>
              </a:spcBef>
              <a:buFont typeface="Arial"/>
              <a:buNone/>
              <a:defRPr sz="8200" kern="1200">
                <a:solidFill>
                  <a:schemeClr val="tx1">
                    <a:tint val="75000"/>
                  </a:schemeClr>
                </a:solidFill>
                <a:latin typeface="+mn-lt"/>
                <a:ea typeface="+mn-ea"/>
                <a:cs typeface="+mn-cs"/>
              </a:defRPr>
            </a:lvl6pPr>
            <a:lvl7pPr marL="11330923" indent="0" algn="ctr" defTabSz="1888486" rtl="0" eaLnBrk="1" latinLnBrk="0" hangingPunct="1">
              <a:spcBef>
                <a:spcPct val="20000"/>
              </a:spcBef>
              <a:buFont typeface="Arial"/>
              <a:buNone/>
              <a:defRPr sz="8200" kern="1200">
                <a:solidFill>
                  <a:schemeClr val="tx1">
                    <a:tint val="75000"/>
                  </a:schemeClr>
                </a:solidFill>
                <a:latin typeface="+mn-lt"/>
                <a:ea typeface="+mn-ea"/>
                <a:cs typeface="+mn-cs"/>
              </a:defRPr>
            </a:lvl7pPr>
            <a:lvl8pPr marL="13219405" indent="0" algn="ctr" defTabSz="1888486" rtl="0" eaLnBrk="1" latinLnBrk="0" hangingPunct="1">
              <a:spcBef>
                <a:spcPct val="20000"/>
              </a:spcBef>
              <a:buFont typeface="Arial"/>
              <a:buNone/>
              <a:defRPr sz="8200" kern="1200">
                <a:solidFill>
                  <a:schemeClr val="tx1">
                    <a:tint val="75000"/>
                  </a:schemeClr>
                </a:solidFill>
                <a:latin typeface="+mn-lt"/>
                <a:ea typeface="+mn-ea"/>
                <a:cs typeface="+mn-cs"/>
              </a:defRPr>
            </a:lvl8pPr>
            <a:lvl9pPr marL="15107892" indent="0" algn="ctr" defTabSz="1888486" rtl="0" eaLnBrk="1" latinLnBrk="0" hangingPunct="1">
              <a:spcBef>
                <a:spcPct val="20000"/>
              </a:spcBef>
              <a:buFont typeface="Arial"/>
              <a:buNone/>
              <a:defRPr sz="8200" kern="1200">
                <a:solidFill>
                  <a:schemeClr val="tx1">
                    <a:tint val="75000"/>
                  </a:schemeClr>
                </a:solidFill>
                <a:latin typeface="+mn-lt"/>
                <a:ea typeface="+mn-ea"/>
                <a:cs typeface="+mn-cs"/>
              </a:defRPr>
            </a:lvl9pPr>
          </a:lstStyle>
          <a:p>
            <a:pPr algn="l"/>
            <a:r>
              <a:rPr lang="el-GR" altLang="zh-CN" sz="3600" dirty="0" smtClean="0">
                <a:solidFill>
                  <a:srgbClr val="000000"/>
                </a:solidFill>
              </a:rPr>
              <a:t>Δ</a:t>
            </a:r>
            <a:r>
              <a:rPr lang="en-US" altLang="zh-CN" sz="3600" dirty="0" smtClean="0">
                <a:solidFill>
                  <a:srgbClr val="000000"/>
                </a:solidFill>
              </a:rPr>
              <a:t>F   =  </a:t>
            </a:r>
            <a:r>
              <a:rPr lang="el-GR" altLang="zh-CN" sz="3600" dirty="0" smtClean="0">
                <a:solidFill>
                  <a:srgbClr val="000000"/>
                </a:solidFill>
              </a:rPr>
              <a:t>Δ(</a:t>
            </a:r>
            <a:r>
              <a:rPr lang="en-US" altLang="zh-CN" sz="3600" dirty="0" smtClean="0">
                <a:solidFill>
                  <a:srgbClr val="000000"/>
                </a:solidFill>
              </a:rPr>
              <a:t>F - </a:t>
            </a:r>
            <a:r>
              <a:rPr lang="en-US" altLang="zh-CN" sz="3600" dirty="0" err="1" smtClean="0">
                <a:solidFill>
                  <a:srgbClr val="000000"/>
                </a:solidFill>
              </a:rPr>
              <a:t>F_noaer</a:t>
            </a:r>
            <a:r>
              <a:rPr lang="en-US" altLang="zh-CN" sz="3600" dirty="0" smtClean="0">
                <a:solidFill>
                  <a:srgbClr val="000000"/>
                </a:solidFill>
              </a:rPr>
              <a:t>)  </a:t>
            </a:r>
            <a:r>
              <a:rPr lang="zh-CN" altLang="en-US" sz="3600" dirty="0" smtClean="0">
                <a:solidFill>
                  <a:srgbClr val="000000"/>
                </a:solidFill>
              </a:rPr>
              <a:t>                            </a:t>
            </a:r>
            <a:r>
              <a:rPr lang="en-US" altLang="zh-CN" sz="3600" dirty="0" smtClean="0">
                <a:solidFill>
                  <a:srgbClr val="000000"/>
                </a:solidFill>
              </a:rPr>
              <a:t>(</a:t>
            </a:r>
            <a:r>
              <a:rPr lang="en-US" altLang="zh-CN" sz="3600" b="1" dirty="0" smtClean="0">
                <a:solidFill>
                  <a:srgbClr val="3366FF"/>
                </a:solidFill>
              </a:rPr>
              <a:t>direct forcing</a:t>
            </a:r>
            <a:r>
              <a:rPr lang="en-US" altLang="zh-CN" sz="3600" dirty="0" smtClean="0">
                <a:solidFill>
                  <a:srgbClr val="000000"/>
                </a:solidFill>
              </a:rPr>
              <a:t>)  </a:t>
            </a:r>
            <a:r>
              <a:rPr lang="zh-CN" altLang="en-US" sz="3600" dirty="0" smtClean="0">
                <a:solidFill>
                  <a:srgbClr val="000000"/>
                </a:solidFill>
              </a:rPr>
              <a:t> </a:t>
            </a:r>
            <a:r>
              <a:rPr lang="en-US" altLang="zh-CN" sz="3600" dirty="0" smtClean="0">
                <a:solidFill>
                  <a:srgbClr val="000000"/>
                </a:solidFill>
              </a:rPr>
              <a:t> </a:t>
            </a:r>
          </a:p>
          <a:p>
            <a:pPr algn="l"/>
            <a:r>
              <a:rPr lang="en-US" altLang="zh-CN" sz="3600" dirty="0" smtClean="0">
                <a:solidFill>
                  <a:srgbClr val="000000"/>
                </a:solidFill>
              </a:rPr>
              <a:t>       +  </a:t>
            </a:r>
            <a:r>
              <a:rPr lang="el-GR" altLang="zh-CN" sz="3600" dirty="0" smtClean="0">
                <a:solidFill>
                  <a:srgbClr val="000000"/>
                </a:solidFill>
              </a:rPr>
              <a:t>Δ(</a:t>
            </a:r>
            <a:r>
              <a:rPr lang="en-US" altLang="zh-CN" sz="3600" dirty="0" err="1" smtClean="0">
                <a:solidFill>
                  <a:srgbClr val="000000"/>
                </a:solidFill>
              </a:rPr>
              <a:t>F_noaer</a:t>
            </a:r>
            <a:r>
              <a:rPr lang="en-US" altLang="zh-CN" sz="3600" dirty="0" smtClean="0">
                <a:solidFill>
                  <a:srgbClr val="000000"/>
                </a:solidFill>
              </a:rPr>
              <a:t> - </a:t>
            </a:r>
            <a:r>
              <a:rPr lang="en-US" altLang="zh-CN" sz="3600" dirty="0" err="1" smtClean="0">
                <a:solidFill>
                  <a:srgbClr val="000000"/>
                </a:solidFill>
              </a:rPr>
              <a:t>F_noaer,clear</a:t>
            </a:r>
            <a:r>
              <a:rPr lang="en-US" altLang="zh-CN" sz="3600" dirty="0" smtClean="0">
                <a:solidFill>
                  <a:srgbClr val="000000"/>
                </a:solidFill>
              </a:rPr>
              <a:t>)        (</a:t>
            </a:r>
            <a:r>
              <a:rPr lang="en-US" altLang="zh-CN" sz="3600" b="1" dirty="0" smtClean="0">
                <a:solidFill>
                  <a:srgbClr val="3366FF"/>
                </a:solidFill>
              </a:rPr>
              <a:t>indirect forcing</a:t>
            </a:r>
            <a:r>
              <a:rPr lang="en-US" altLang="zh-CN" sz="3600" dirty="0" smtClean="0">
                <a:solidFill>
                  <a:srgbClr val="000000"/>
                </a:solidFill>
              </a:rPr>
              <a:t>)</a:t>
            </a:r>
            <a:endParaRPr lang="zh-CN" altLang="en-US" sz="3600" dirty="0" smtClean="0">
              <a:solidFill>
                <a:srgbClr val="000000"/>
              </a:solidFill>
            </a:endParaRPr>
          </a:p>
          <a:p>
            <a:pPr algn="l"/>
            <a:r>
              <a:rPr lang="zh-CN" altLang="en-US" sz="3600" dirty="0" smtClean="0">
                <a:solidFill>
                  <a:srgbClr val="000000"/>
                </a:solidFill>
              </a:rPr>
              <a:t> </a:t>
            </a:r>
            <a:r>
              <a:rPr lang="en-US" altLang="zh-CN" sz="3600" dirty="0" smtClean="0">
                <a:solidFill>
                  <a:srgbClr val="000000"/>
                </a:solidFill>
              </a:rPr>
              <a:t>       +  </a:t>
            </a:r>
            <a:r>
              <a:rPr lang="el-GR" altLang="zh-CN" sz="3600" dirty="0" smtClean="0">
                <a:solidFill>
                  <a:srgbClr val="000000"/>
                </a:solidFill>
              </a:rPr>
              <a:t>Δ</a:t>
            </a:r>
            <a:r>
              <a:rPr lang="en-US" altLang="zh-CN" sz="3600" dirty="0" err="1" smtClean="0">
                <a:solidFill>
                  <a:srgbClr val="000000"/>
                </a:solidFill>
              </a:rPr>
              <a:t>F_noaer,clear</a:t>
            </a:r>
            <a:r>
              <a:rPr lang="en-US" altLang="zh-CN" sz="3600" dirty="0" smtClean="0">
                <a:solidFill>
                  <a:srgbClr val="000000"/>
                </a:solidFill>
              </a:rPr>
              <a:t>                             (</a:t>
            </a:r>
            <a:r>
              <a:rPr lang="en-US" altLang="zh-CN" sz="3600" b="1" dirty="0" smtClean="0">
                <a:solidFill>
                  <a:srgbClr val="3366FF"/>
                </a:solidFill>
              </a:rPr>
              <a:t>albedo forcing</a:t>
            </a:r>
            <a:r>
              <a:rPr lang="en-US" altLang="zh-CN" sz="3600" dirty="0" smtClean="0">
                <a:solidFill>
                  <a:srgbClr val="000000"/>
                </a:solidFill>
              </a:rPr>
              <a:t>)</a:t>
            </a:r>
          </a:p>
          <a:p>
            <a:endParaRPr lang="en-US" altLang="zh-CN" sz="3600" dirty="0" smtClean="0">
              <a:solidFill>
                <a:srgbClr val="000000"/>
              </a:solidFill>
            </a:endParaRPr>
          </a:p>
          <a:p>
            <a:pPr algn="l"/>
            <a:r>
              <a:rPr lang="en-US" altLang="zh-CN" sz="3600" dirty="0" smtClean="0">
                <a:solidFill>
                  <a:srgbClr val="000000"/>
                </a:solidFill>
              </a:rPr>
              <a:t> </a:t>
            </a:r>
            <a:r>
              <a:rPr lang="el-GR" altLang="zh-CN" sz="3600" dirty="0" smtClean="0">
                <a:solidFill>
                  <a:srgbClr val="000000"/>
                </a:solidFill>
              </a:rPr>
              <a:t>Δ</a:t>
            </a:r>
            <a:r>
              <a:rPr lang="en-US" altLang="zh-CN" sz="3600" dirty="0" smtClean="0">
                <a:solidFill>
                  <a:srgbClr val="000000"/>
                </a:solidFill>
              </a:rPr>
              <a:t> = </a:t>
            </a:r>
            <a:r>
              <a:rPr lang="en-US" altLang="zh-CN" sz="3600" dirty="0">
                <a:solidFill>
                  <a:srgbClr val="000000"/>
                </a:solidFill>
                <a:cs typeface="Times New Roman"/>
              </a:rPr>
              <a:t>Control </a:t>
            </a:r>
            <a:r>
              <a:rPr lang="en-US" altLang="zh-CN" sz="3600" dirty="0" smtClean="0">
                <a:solidFill>
                  <a:srgbClr val="000000"/>
                </a:solidFill>
              </a:rPr>
              <a:t>– </a:t>
            </a:r>
            <a:r>
              <a:rPr lang="en-US" altLang="zh-CN" sz="3600" dirty="0" err="1">
                <a:solidFill>
                  <a:srgbClr val="000000"/>
                </a:solidFill>
                <a:cs typeface="Times New Roman"/>
              </a:rPr>
              <a:t>Nofire</a:t>
            </a:r>
            <a:r>
              <a:rPr lang="en-US" altLang="zh-CN" sz="3600" dirty="0">
                <a:solidFill>
                  <a:srgbClr val="000000"/>
                </a:solidFill>
                <a:cs typeface="Times New Roman"/>
              </a:rPr>
              <a:t> </a:t>
            </a:r>
            <a:r>
              <a:rPr lang="en-US" altLang="zh-CN" sz="3600" dirty="0" smtClean="0">
                <a:solidFill>
                  <a:srgbClr val="000000"/>
                </a:solidFill>
                <a:cs typeface="Times New Roman"/>
              </a:rPr>
              <a:t> </a:t>
            </a:r>
            <a:r>
              <a:rPr lang="en-US" altLang="zh-CN" sz="3600" dirty="0" smtClean="0">
                <a:solidFill>
                  <a:srgbClr val="000000"/>
                </a:solidFill>
              </a:rPr>
              <a:t>(all fire effects)</a:t>
            </a:r>
          </a:p>
          <a:p>
            <a:pPr algn="l"/>
            <a:r>
              <a:rPr lang="en-US" altLang="zh-CN" sz="3600" dirty="0" smtClean="0">
                <a:solidFill>
                  <a:srgbClr val="000000"/>
                </a:solidFill>
              </a:rPr>
              <a:t> </a:t>
            </a:r>
            <a:r>
              <a:rPr lang="en-US" altLang="zh-CN" sz="3600" dirty="0" err="1" smtClean="0">
                <a:solidFill>
                  <a:srgbClr val="000000"/>
                </a:solidFill>
              </a:rPr>
              <a:t>Δ</a:t>
            </a:r>
            <a:r>
              <a:rPr lang="en-US" altLang="zh-CN" sz="3600" dirty="0" smtClean="0">
                <a:solidFill>
                  <a:srgbClr val="000000"/>
                </a:solidFill>
              </a:rPr>
              <a:t> = </a:t>
            </a:r>
            <a:r>
              <a:rPr lang="en-US" altLang="zh-CN" sz="3600" dirty="0">
                <a:solidFill>
                  <a:srgbClr val="000000"/>
                </a:solidFill>
                <a:cs typeface="Times New Roman"/>
              </a:rPr>
              <a:t>Control </a:t>
            </a:r>
            <a:r>
              <a:rPr lang="en-US" altLang="zh-CN" sz="3600" dirty="0">
                <a:solidFill>
                  <a:srgbClr val="000000"/>
                </a:solidFill>
              </a:rPr>
              <a:t>– </a:t>
            </a:r>
            <a:r>
              <a:rPr lang="en-US" altLang="zh-CN" sz="3600" dirty="0" err="1" smtClean="0">
                <a:solidFill>
                  <a:srgbClr val="000000"/>
                </a:solidFill>
                <a:cs typeface="Times New Roman"/>
              </a:rPr>
              <a:t>Nofire_bc</a:t>
            </a:r>
            <a:r>
              <a:rPr lang="en-US" altLang="zh-CN" sz="3600" dirty="0" smtClean="0">
                <a:solidFill>
                  <a:srgbClr val="000000"/>
                </a:solidFill>
                <a:cs typeface="Times New Roman"/>
              </a:rPr>
              <a:t>  </a:t>
            </a:r>
            <a:r>
              <a:rPr lang="en-US" altLang="zh-CN" sz="3600" dirty="0" smtClean="0">
                <a:solidFill>
                  <a:srgbClr val="000000"/>
                </a:solidFill>
              </a:rPr>
              <a:t>(fire BC effects)</a:t>
            </a:r>
          </a:p>
          <a:p>
            <a:pPr algn="l"/>
            <a:endParaRPr lang="en-US" altLang="zh-CN" sz="3600" dirty="0" smtClean="0">
              <a:solidFill>
                <a:srgbClr val="000000"/>
              </a:solidFill>
            </a:endParaRPr>
          </a:p>
          <a:p>
            <a:endParaRPr lang="en-US" altLang="zh-CN" sz="3600" dirty="0" smtClean="0">
              <a:solidFill>
                <a:srgbClr val="000000"/>
              </a:solidFill>
            </a:endParaRPr>
          </a:p>
          <a:p>
            <a:endParaRPr lang="en-US" altLang="zh-CN" sz="3600" dirty="0" smtClean="0">
              <a:solidFill>
                <a:srgbClr val="000000"/>
              </a:solidFill>
            </a:endParaRPr>
          </a:p>
          <a:p>
            <a:endParaRPr lang="en-US" altLang="zh-CN" sz="3600" dirty="0" smtClean="0">
              <a:solidFill>
                <a:srgbClr val="000000"/>
              </a:solidFill>
            </a:endParaRPr>
          </a:p>
          <a:p>
            <a:endParaRPr lang="en-US" altLang="zh-CN" sz="3600" dirty="0" smtClean="0">
              <a:solidFill>
                <a:srgbClr val="000000"/>
              </a:solidFill>
            </a:endParaRPr>
          </a:p>
          <a:p>
            <a:endParaRPr lang="en-US" altLang="zh-CN" sz="3600" dirty="0" smtClean="0">
              <a:solidFill>
                <a:srgbClr val="000000"/>
              </a:solidFill>
            </a:endParaRPr>
          </a:p>
          <a:p>
            <a:endParaRPr lang="zh-CN" altLang="en-US" sz="3600" dirty="0" smtClean="0">
              <a:solidFill>
                <a:srgbClr val="000000"/>
              </a:solidFill>
            </a:endParaRPr>
          </a:p>
          <a:p>
            <a:endParaRPr lang="zh-CN" altLang="en-US" sz="3600" dirty="0">
              <a:solidFill>
                <a:srgbClr val="000000"/>
              </a:solidFill>
            </a:endParaRPr>
          </a:p>
        </p:txBody>
      </p:sp>
      <p:pic>
        <p:nvPicPr>
          <p:cNvPr id="58"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0589" y="20751205"/>
            <a:ext cx="5930917" cy="3431764"/>
          </a:xfrm>
          <a:prstGeom prst="rect">
            <a:avLst/>
          </a:prstGeom>
        </p:spPr>
      </p:pic>
      <p:pic>
        <p:nvPicPr>
          <p:cNvPr id="59"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8546" y="20751205"/>
            <a:ext cx="5930917" cy="3431764"/>
          </a:xfrm>
          <a:prstGeom prst="rect">
            <a:avLst/>
          </a:prstGeom>
        </p:spPr>
      </p:pic>
      <p:pic>
        <p:nvPicPr>
          <p:cNvPr id="60"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20589" y="24674290"/>
            <a:ext cx="5930917" cy="3431764"/>
          </a:xfrm>
          <a:prstGeom prst="rect">
            <a:avLst/>
          </a:prstGeom>
        </p:spPr>
      </p:pic>
      <p:pic>
        <p:nvPicPr>
          <p:cNvPr id="61"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1426" y="24672161"/>
            <a:ext cx="5928037" cy="3433893"/>
          </a:xfrm>
          <a:prstGeom prst="rect">
            <a:avLst/>
          </a:prstGeom>
        </p:spPr>
      </p:pic>
      <p:sp>
        <p:nvSpPr>
          <p:cNvPr id="62" name="矩形 35"/>
          <p:cNvSpPr/>
          <p:nvPr/>
        </p:nvSpPr>
        <p:spPr>
          <a:xfrm>
            <a:off x="27799802" y="19335482"/>
            <a:ext cx="14916197" cy="646331"/>
          </a:xfrm>
          <a:prstGeom prst="rect">
            <a:avLst/>
          </a:prstGeom>
        </p:spPr>
        <p:txBody>
          <a:bodyPr wrap="square">
            <a:spAutoFit/>
          </a:bodyPr>
          <a:lstStyle/>
          <a:p>
            <a:pPr algn="ctr"/>
            <a:r>
              <a:rPr lang="en-US" altLang="zh-CN" sz="3600" b="1" dirty="0" smtClean="0">
                <a:solidFill>
                  <a:srgbClr val="FF0000"/>
                </a:solidFill>
                <a:latin typeface="Times New Roman"/>
                <a:cs typeface="Times New Roman"/>
              </a:rPr>
              <a:t>Fire Aerosol-Induced </a:t>
            </a:r>
            <a:r>
              <a:rPr lang="en-US" altLang="zh-CN" sz="3600" b="1" dirty="0" smtClean="0">
                <a:solidFill>
                  <a:srgbClr val="FF0000"/>
                </a:solidFill>
                <a:latin typeface="Times New Roman"/>
                <a:cs typeface="Times New Roman"/>
              </a:rPr>
              <a:t>Changes in SWCF, Cloud Cover, Surface </a:t>
            </a:r>
            <a:r>
              <a:rPr lang="en-US" altLang="zh-CN" sz="3600" b="1" dirty="0" err="1" smtClean="0">
                <a:solidFill>
                  <a:srgbClr val="FF0000"/>
                </a:solidFill>
                <a:latin typeface="Times New Roman"/>
                <a:cs typeface="Times New Roman"/>
              </a:rPr>
              <a:t>Ts</a:t>
            </a:r>
            <a:r>
              <a:rPr lang="en-US" altLang="zh-CN" sz="3600" b="1" dirty="0" smtClean="0">
                <a:solidFill>
                  <a:srgbClr val="FF0000"/>
                </a:solidFill>
                <a:latin typeface="Times New Roman"/>
                <a:cs typeface="Times New Roman"/>
              </a:rPr>
              <a:t>, </a:t>
            </a:r>
            <a:r>
              <a:rPr lang="en-US" altLang="zh-CN" sz="3600" b="1" dirty="0" err="1" smtClean="0">
                <a:solidFill>
                  <a:srgbClr val="FF0000"/>
                </a:solidFill>
                <a:latin typeface="Times New Roman"/>
                <a:cs typeface="Times New Roman"/>
              </a:rPr>
              <a:t>Precip</a:t>
            </a:r>
            <a:endParaRPr lang="zh-CN" altLang="en-US" sz="3600" dirty="0">
              <a:solidFill>
                <a:srgbClr val="FF0000"/>
              </a:solidFill>
              <a:latin typeface="Times New Roman"/>
              <a:cs typeface="Times New Roman"/>
            </a:endParaRPr>
          </a:p>
        </p:txBody>
      </p:sp>
      <p:pic>
        <p:nvPicPr>
          <p:cNvPr id="6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48519" y="24411841"/>
            <a:ext cx="6012439" cy="3694213"/>
          </a:xfrm>
          <a:prstGeom prst="rect">
            <a:avLst/>
          </a:prstGeom>
        </p:spPr>
      </p:pic>
      <p:pic>
        <p:nvPicPr>
          <p:cNvPr id="6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83882" y="20751205"/>
            <a:ext cx="5929896" cy="3207845"/>
          </a:xfrm>
          <a:prstGeom prst="rect">
            <a:avLst/>
          </a:prstGeom>
        </p:spPr>
      </p:pic>
      <p:pic>
        <p:nvPicPr>
          <p:cNvPr id="66"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31062" y="20794029"/>
            <a:ext cx="5929896" cy="3433579"/>
          </a:xfrm>
          <a:prstGeom prst="rect">
            <a:avLst/>
          </a:prstGeom>
        </p:spPr>
      </p:pic>
      <p:pic>
        <p:nvPicPr>
          <p:cNvPr id="67"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082861" y="24516846"/>
            <a:ext cx="5930917" cy="3431764"/>
          </a:xfrm>
          <a:prstGeom prst="rect">
            <a:avLst/>
          </a:prstGeom>
        </p:spPr>
      </p:pic>
      <p:pic>
        <p:nvPicPr>
          <p:cNvPr id="68" name="图片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25954" y="10009694"/>
            <a:ext cx="5929896" cy="3433579"/>
          </a:xfrm>
          <a:prstGeom prst="rect">
            <a:avLst/>
          </a:prstGeom>
        </p:spPr>
      </p:pic>
      <p:pic>
        <p:nvPicPr>
          <p:cNvPr id="69" name="图片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48519" y="13837613"/>
            <a:ext cx="5929896" cy="3433579"/>
          </a:xfrm>
          <a:prstGeom prst="rect">
            <a:avLst/>
          </a:prstGeom>
        </p:spPr>
      </p:pic>
      <p:pic>
        <p:nvPicPr>
          <p:cNvPr id="70" name="图片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71694" y="13861975"/>
            <a:ext cx="5884156" cy="3409217"/>
          </a:xfrm>
          <a:prstGeom prst="rect">
            <a:avLst/>
          </a:prstGeom>
        </p:spPr>
      </p:pic>
      <p:pic>
        <p:nvPicPr>
          <p:cNvPr id="71" name="图片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337222" y="10009694"/>
            <a:ext cx="5884156" cy="3407094"/>
          </a:xfrm>
          <a:prstGeom prst="rect">
            <a:avLst/>
          </a:prstGeom>
        </p:spPr>
      </p:pic>
      <p:pic>
        <p:nvPicPr>
          <p:cNvPr id="72"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787612" y="13864098"/>
            <a:ext cx="5884156" cy="3407094"/>
          </a:xfrm>
          <a:prstGeom prst="rect">
            <a:avLst/>
          </a:prstGeom>
        </p:spPr>
      </p:pic>
      <p:pic>
        <p:nvPicPr>
          <p:cNvPr id="73" name="图片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291482" y="13864098"/>
            <a:ext cx="5929896" cy="3433579"/>
          </a:xfrm>
          <a:prstGeom prst="rect">
            <a:avLst/>
          </a:prstGeom>
        </p:spPr>
      </p:pic>
      <p:sp>
        <p:nvSpPr>
          <p:cNvPr id="74" name="矩形 35"/>
          <p:cNvSpPr/>
          <p:nvPr/>
        </p:nvSpPr>
        <p:spPr>
          <a:xfrm>
            <a:off x="12234470" y="19331324"/>
            <a:ext cx="14916197" cy="646331"/>
          </a:xfrm>
          <a:prstGeom prst="rect">
            <a:avLst/>
          </a:prstGeom>
        </p:spPr>
        <p:txBody>
          <a:bodyPr wrap="square">
            <a:spAutoFit/>
          </a:bodyPr>
          <a:lstStyle/>
          <a:p>
            <a:pPr algn="ctr"/>
            <a:r>
              <a:rPr lang="en-US" altLang="zh-CN" sz="3600" b="1" dirty="0" smtClean="0">
                <a:solidFill>
                  <a:srgbClr val="FF0000"/>
                </a:solidFill>
                <a:latin typeface="Times New Roman"/>
                <a:cs typeface="Times New Roman"/>
              </a:rPr>
              <a:t>Fire Aerosol-Induced </a:t>
            </a:r>
            <a:r>
              <a:rPr lang="en-US" altLang="zh-CN" sz="3600" b="1" dirty="0" smtClean="0">
                <a:solidFill>
                  <a:srgbClr val="FF0000"/>
                </a:solidFill>
                <a:latin typeface="Times New Roman"/>
                <a:cs typeface="Times New Roman"/>
              </a:rPr>
              <a:t>Changes in SWCF, Circulation, Surface </a:t>
            </a:r>
            <a:r>
              <a:rPr lang="en-US" altLang="zh-CN" sz="3600" b="1" dirty="0" err="1" smtClean="0">
                <a:solidFill>
                  <a:srgbClr val="FF0000"/>
                </a:solidFill>
                <a:latin typeface="Times New Roman"/>
                <a:cs typeface="Times New Roman"/>
              </a:rPr>
              <a:t>Ts</a:t>
            </a:r>
            <a:r>
              <a:rPr lang="en-US" altLang="zh-CN" sz="3600" b="1" dirty="0" smtClean="0">
                <a:solidFill>
                  <a:srgbClr val="FF0000"/>
                </a:solidFill>
                <a:latin typeface="Times New Roman"/>
                <a:cs typeface="Times New Roman"/>
              </a:rPr>
              <a:t>, </a:t>
            </a:r>
            <a:r>
              <a:rPr lang="en-US" altLang="zh-CN" sz="3600" b="1" dirty="0" err="1" smtClean="0">
                <a:solidFill>
                  <a:srgbClr val="FF0000"/>
                </a:solidFill>
                <a:latin typeface="Times New Roman"/>
                <a:cs typeface="Times New Roman"/>
              </a:rPr>
              <a:t>Precip</a:t>
            </a:r>
            <a:r>
              <a:rPr lang="en-US" altLang="zh-CN" sz="3600" b="1" dirty="0" smtClean="0">
                <a:solidFill>
                  <a:srgbClr val="FF0000"/>
                </a:solidFill>
                <a:latin typeface="Times New Roman"/>
                <a:cs typeface="Times New Roman"/>
              </a:rPr>
              <a:t>  </a:t>
            </a:r>
            <a:endParaRPr lang="zh-CN" altLang="en-US" sz="3600" dirty="0">
              <a:solidFill>
                <a:srgbClr val="FF0000"/>
              </a:solidFill>
              <a:latin typeface="Times New Roman"/>
              <a:cs typeface="Times New Roman"/>
            </a:endParaRPr>
          </a:p>
        </p:txBody>
      </p:sp>
      <p:sp>
        <p:nvSpPr>
          <p:cNvPr id="75" name="矩形 35"/>
          <p:cNvSpPr/>
          <p:nvPr/>
        </p:nvSpPr>
        <p:spPr>
          <a:xfrm>
            <a:off x="13348519" y="8655584"/>
            <a:ext cx="12919267" cy="707886"/>
          </a:xfrm>
          <a:prstGeom prst="rect">
            <a:avLst/>
          </a:prstGeom>
        </p:spPr>
        <p:txBody>
          <a:bodyPr wrap="square">
            <a:spAutoFit/>
          </a:bodyPr>
          <a:lstStyle/>
          <a:p>
            <a:pPr algn="ctr"/>
            <a:r>
              <a:rPr lang="en-US" altLang="zh-CN" sz="4000" b="1" dirty="0">
                <a:solidFill>
                  <a:srgbClr val="FF0000"/>
                </a:solidFill>
                <a:latin typeface="Times New Roman"/>
                <a:cs typeface="Times New Roman"/>
              </a:rPr>
              <a:t>Fire Aerosol </a:t>
            </a:r>
            <a:r>
              <a:rPr lang="en-US" altLang="zh-CN" sz="4000" b="1" dirty="0" smtClean="0">
                <a:solidFill>
                  <a:srgbClr val="FF0000"/>
                </a:solidFill>
                <a:latin typeface="Times New Roman"/>
                <a:cs typeface="Times New Roman"/>
              </a:rPr>
              <a:t>and </a:t>
            </a:r>
            <a:r>
              <a:rPr lang="en-US" altLang="zh-CN" sz="4000" b="1" dirty="0">
                <a:solidFill>
                  <a:srgbClr val="FF0000"/>
                </a:solidFill>
                <a:latin typeface="Times New Roman"/>
                <a:cs typeface="Times New Roman"/>
              </a:rPr>
              <a:t>Aerosol </a:t>
            </a:r>
            <a:r>
              <a:rPr lang="en-US" altLang="zh-CN" sz="4000" b="1" dirty="0" err="1" smtClean="0">
                <a:solidFill>
                  <a:srgbClr val="FF0000"/>
                </a:solidFill>
                <a:latin typeface="Times New Roman"/>
                <a:cs typeface="Times New Roman"/>
              </a:rPr>
              <a:t>Radiative</a:t>
            </a:r>
            <a:r>
              <a:rPr lang="en-US" altLang="zh-CN" sz="4000" b="1" dirty="0" smtClean="0">
                <a:solidFill>
                  <a:srgbClr val="FF0000"/>
                </a:solidFill>
                <a:latin typeface="Times New Roman"/>
                <a:cs typeface="Times New Roman"/>
              </a:rPr>
              <a:t> </a:t>
            </a:r>
            <a:r>
              <a:rPr lang="en-US" altLang="zh-CN" sz="4000" b="1" dirty="0" err="1">
                <a:solidFill>
                  <a:srgbClr val="FF0000"/>
                </a:solidFill>
                <a:latin typeface="Times New Roman"/>
                <a:cs typeface="Times New Roman"/>
              </a:rPr>
              <a:t>Forcings</a:t>
            </a:r>
            <a:r>
              <a:rPr lang="en-US" altLang="zh-CN" sz="4000" b="1" dirty="0">
                <a:solidFill>
                  <a:srgbClr val="FF0000"/>
                </a:solidFill>
                <a:latin typeface="Times New Roman"/>
                <a:cs typeface="Times New Roman"/>
              </a:rPr>
              <a:t> </a:t>
            </a:r>
            <a:endParaRPr lang="zh-CN" altLang="en-US" sz="4000" dirty="0">
              <a:solidFill>
                <a:srgbClr val="FF0000"/>
              </a:solidFill>
              <a:latin typeface="Times New Roman"/>
              <a:cs typeface="Times New Roman"/>
            </a:endParaRPr>
          </a:p>
        </p:txBody>
      </p:sp>
      <p:sp>
        <p:nvSpPr>
          <p:cNvPr id="27" name="TextBox 26"/>
          <p:cNvSpPr txBox="1"/>
          <p:nvPr/>
        </p:nvSpPr>
        <p:spPr>
          <a:xfrm>
            <a:off x="12588205" y="8585795"/>
            <a:ext cx="3696551" cy="830997"/>
          </a:xfrm>
          <a:prstGeom prst="rect">
            <a:avLst/>
          </a:prstGeom>
          <a:noFill/>
        </p:spPr>
        <p:txBody>
          <a:bodyPr wrap="square" rtlCol="0">
            <a:spAutoFit/>
          </a:bodyPr>
          <a:lstStyle/>
          <a:p>
            <a:r>
              <a:rPr lang="en-US" sz="4800" b="1" dirty="0" smtClean="0">
                <a:solidFill>
                  <a:srgbClr val="3366FF"/>
                </a:solidFill>
                <a:latin typeface="Times New Roman"/>
                <a:cs typeface="Times New Roman"/>
              </a:rPr>
              <a:t>Spring</a:t>
            </a:r>
            <a:endParaRPr lang="en-US" sz="4800" b="1" dirty="0">
              <a:solidFill>
                <a:srgbClr val="3366FF"/>
              </a:solidFill>
              <a:latin typeface="Times New Roman"/>
              <a:cs typeface="Times New Roman"/>
            </a:endParaRPr>
          </a:p>
        </p:txBody>
      </p:sp>
      <p:sp>
        <p:nvSpPr>
          <p:cNvPr id="76" name="TextBox 75"/>
          <p:cNvSpPr txBox="1"/>
          <p:nvPr/>
        </p:nvSpPr>
        <p:spPr>
          <a:xfrm>
            <a:off x="12796660" y="19808738"/>
            <a:ext cx="2853695" cy="830997"/>
          </a:xfrm>
          <a:prstGeom prst="rect">
            <a:avLst/>
          </a:prstGeom>
          <a:noFill/>
        </p:spPr>
        <p:txBody>
          <a:bodyPr wrap="square" rtlCol="0">
            <a:spAutoFit/>
          </a:bodyPr>
          <a:lstStyle/>
          <a:p>
            <a:r>
              <a:rPr lang="en-US" sz="4800" b="1" dirty="0" smtClean="0">
                <a:solidFill>
                  <a:srgbClr val="3366FF"/>
                </a:solidFill>
                <a:latin typeface="Times New Roman"/>
                <a:cs typeface="Times New Roman"/>
              </a:rPr>
              <a:t>Spring</a:t>
            </a:r>
            <a:endParaRPr lang="en-US" sz="4800" b="1" dirty="0">
              <a:solidFill>
                <a:srgbClr val="3366FF"/>
              </a:solidFill>
              <a:latin typeface="Times New Roman"/>
              <a:cs typeface="Times New Roman"/>
            </a:endParaRPr>
          </a:p>
        </p:txBody>
      </p:sp>
      <p:sp>
        <p:nvSpPr>
          <p:cNvPr id="77" name="TextBox 76"/>
          <p:cNvSpPr txBox="1"/>
          <p:nvPr/>
        </p:nvSpPr>
        <p:spPr>
          <a:xfrm>
            <a:off x="27630463" y="8655584"/>
            <a:ext cx="3360071" cy="830997"/>
          </a:xfrm>
          <a:prstGeom prst="rect">
            <a:avLst/>
          </a:prstGeom>
          <a:noFill/>
        </p:spPr>
        <p:txBody>
          <a:bodyPr wrap="square" rtlCol="0">
            <a:spAutoFit/>
          </a:bodyPr>
          <a:lstStyle/>
          <a:p>
            <a:r>
              <a:rPr lang="en-US" sz="4800" b="1" dirty="0" smtClean="0">
                <a:solidFill>
                  <a:srgbClr val="3366FF"/>
                </a:solidFill>
                <a:latin typeface="Times New Roman"/>
                <a:cs typeface="Times New Roman"/>
              </a:rPr>
              <a:t>Summer</a:t>
            </a:r>
            <a:endParaRPr lang="en-US" sz="4800" b="1" dirty="0">
              <a:solidFill>
                <a:srgbClr val="3366FF"/>
              </a:solidFill>
              <a:latin typeface="Times New Roman"/>
              <a:cs typeface="Times New Roman"/>
            </a:endParaRPr>
          </a:p>
        </p:txBody>
      </p:sp>
      <p:sp>
        <p:nvSpPr>
          <p:cNvPr id="78" name="TextBox 77"/>
          <p:cNvSpPr txBox="1"/>
          <p:nvPr/>
        </p:nvSpPr>
        <p:spPr>
          <a:xfrm>
            <a:off x="28110012" y="19837970"/>
            <a:ext cx="3360071" cy="830997"/>
          </a:xfrm>
          <a:prstGeom prst="rect">
            <a:avLst/>
          </a:prstGeom>
          <a:noFill/>
        </p:spPr>
        <p:txBody>
          <a:bodyPr wrap="square" rtlCol="0">
            <a:spAutoFit/>
          </a:bodyPr>
          <a:lstStyle/>
          <a:p>
            <a:r>
              <a:rPr lang="en-US" sz="4800" b="1" dirty="0" smtClean="0">
                <a:solidFill>
                  <a:srgbClr val="3366FF"/>
                </a:solidFill>
                <a:latin typeface="Times New Roman"/>
                <a:cs typeface="Times New Roman"/>
              </a:rPr>
              <a:t>Summer</a:t>
            </a:r>
            <a:endParaRPr lang="en-US" sz="4800" b="1" dirty="0">
              <a:solidFill>
                <a:srgbClr val="3366FF"/>
              </a:solidFill>
              <a:latin typeface="Times New Roman"/>
              <a:cs typeface="Times New Roman"/>
            </a:endParaRPr>
          </a:p>
        </p:txBody>
      </p:sp>
      <p:pic>
        <p:nvPicPr>
          <p:cNvPr id="79" name="图片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787612" y="10036179"/>
            <a:ext cx="5884156" cy="3407094"/>
          </a:xfrm>
          <a:prstGeom prst="rect">
            <a:avLst/>
          </a:prstGeom>
        </p:spPr>
      </p:pic>
      <p:pic>
        <p:nvPicPr>
          <p:cNvPr id="80" name="图片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352543" y="10036179"/>
            <a:ext cx="5925872" cy="3428845"/>
          </a:xfrm>
          <a:prstGeom prst="rect">
            <a:avLst/>
          </a:prstGeom>
        </p:spPr>
      </p:pic>
      <p:sp>
        <p:nvSpPr>
          <p:cNvPr id="81" name="矩形 47"/>
          <p:cNvSpPr/>
          <p:nvPr/>
        </p:nvSpPr>
        <p:spPr>
          <a:xfrm>
            <a:off x="27799802" y="17765826"/>
            <a:ext cx="14571145" cy="1077218"/>
          </a:xfrm>
          <a:prstGeom prst="rect">
            <a:avLst/>
          </a:prstGeom>
          <a:solidFill>
            <a:srgbClr val="94CBFF"/>
          </a:solidFill>
        </p:spPr>
        <p:txBody>
          <a:bodyPr wrap="square">
            <a:spAutoFit/>
          </a:bodyPr>
          <a:lstStyle/>
          <a:p>
            <a:pPr marL="457200" indent="-457200" algn="just">
              <a:buFont typeface="Wingdings" charset="2"/>
              <a:buChar char="Ø"/>
            </a:pPr>
            <a:r>
              <a:rPr lang="en-US" sz="3200" b="1" dirty="0" smtClean="0">
                <a:solidFill>
                  <a:srgbClr val="FF6600"/>
                </a:solidFill>
                <a:latin typeface="Times New Roman"/>
                <a:cs typeface="Times New Roman"/>
              </a:rPr>
              <a:t>Fire OC produces strong indirect forcing (~10 W/m</a:t>
            </a:r>
            <a:r>
              <a:rPr lang="en-US" sz="3200" b="1" baseline="30000" dirty="0" smtClean="0">
                <a:solidFill>
                  <a:srgbClr val="FF6600"/>
                </a:solidFill>
                <a:latin typeface="Times New Roman"/>
                <a:cs typeface="Times New Roman"/>
              </a:rPr>
              <a:t>2</a:t>
            </a:r>
            <a:r>
              <a:rPr lang="en-US" sz="3200" b="1" dirty="0" smtClean="0">
                <a:solidFill>
                  <a:srgbClr val="FF6600"/>
                </a:solidFill>
                <a:latin typeface="Times New Roman"/>
                <a:cs typeface="Times New Roman"/>
              </a:rPr>
              <a:t>) in </a:t>
            </a:r>
            <a:r>
              <a:rPr lang="en-US" sz="3200" b="1" dirty="0">
                <a:solidFill>
                  <a:srgbClr val="FF6600"/>
                </a:solidFill>
                <a:latin typeface="Times New Roman"/>
                <a:cs typeface="Times New Roman"/>
              </a:rPr>
              <a:t>Northeast </a:t>
            </a:r>
            <a:r>
              <a:rPr lang="en-US" sz="3200" b="1" dirty="0" smtClean="0">
                <a:solidFill>
                  <a:srgbClr val="FF6600"/>
                </a:solidFill>
                <a:latin typeface="Times New Roman"/>
                <a:cs typeface="Times New Roman"/>
              </a:rPr>
              <a:t>Asia, Russia </a:t>
            </a:r>
            <a:r>
              <a:rPr lang="en-US" sz="3200" b="1" dirty="0">
                <a:solidFill>
                  <a:srgbClr val="FF6600"/>
                </a:solidFill>
                <a:latin typeface="Times New Roman"/>
                <a:cs typeface="Times New Roman"/>
              </a:rPr>
              <a:t>and </a:t>
            </a:r>
            <a:r>
              <a:rPr lang="en-US" sz="3200" b="1" dirty="0" smtClean="0">
                <a:solidFill>
                  <a:srgbClr val="FF6600"/>
                </a:solidFill>
                <a:latin typeface="Times New Roman"/>
                <a:cs typeface="Times New Roman"/>
              </a:rPr>
              <a:t>Canada.</a:t>
            </a:r>
            <a:endParaRPr lang="en-US" altLang="zh-CN" sz="3000" b="1" dirty="0" smtClean="0">
              <a:solidFill>
                <a:srgbClr val="FF6600"/>
              </a:solidFill>
              <a:latin typeface="Times New Roman"/>
              <a:cs typeface="Times New Roman"/>
            </a:endParaRPr>
          </a:p>
        </p:txBody>
      </p:sp>
    </p:spTree>
    <p:extLst>
      <p:ext uri="{BB962C8B-B14F-4D97-AF65-F5344CB8AC3E}">
        <p14:creationId xmlns:p14="http://schemas.microsoft.com/office/powerpoint/2010/main" val="11905392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457200" indent="-457200" algn="just">
          <a:buFont typeface="Wingdings" charset="2"/>
          <a:buChar char="Ø"/>
          <a:defRPr sz="3000" b="1" dirty="0">
            <a:solidFill>
              <a:srgbClr val="FF6600"/>
            </a:solidFill>
            <a:latin typeface="Times New Roman"/>
            <a:cs typeface="Times New Roman"/>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1916</TotalTime>
  <Words>644</Words>
  <Application>Microsoft Macintosh PowerPoint</Application>
  <PresentationFormat>Custom</PresentationFormat>
  <Paragraphs>47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主题</vt:lpstr>
      <vt:lpstr>PowerPoint Presentation</vt:lpstr>
    </vt:vector>
  </TitlesOfParts>
  <Manager/>
  <Company>University of Wyoming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Yong Wang</dc:creator>
  <cp:keywords/>
  <dc:description/>
  <cp:lastModifiedBy>Xiaohong Liu</cp:lastModifiedBy>
  <cp:revision>67</cp:revision>
  <cp:lastPrinted>2014-01-31T21:55:51Z</cp:lastPrinted>
  <dcterms:created xsi:type="dcterms:W3CDTF">2014-01-28T22:45:53Z</dcterms:created>
  <dcterms:modified xsi:type="dcterms:W3CDTF">2014-05-09T21:42:38Z</dcterms:modified>
  <cp:category/>
</cp:coreProperties>
</file>