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6"/>
  </p:notesMasterIdLst>
  <p:handoutMasterIdLst>
    <p:handoutMasterId r:id="rId17"/>
  </p:handoutMasterIdLst>
  <p:sldIdLst>
    <p:sldId id="257" r:id="rId2"/>
    <p:sldId id="508" r:id="rId3"/>
    <p:sldId id="481" r:id="rId4"/>
    <p:sldId id="509" r:id="rId5"/>
    <p:sldId id="510" r:id="rId6"/>
    <p:sldId id="511" r:id="rId7"/>
    <p:sldId id="515" r:id="rId8"/>
    <p:sldId id="516" r:id="rId9"/>
    <p:sldId id="517" r:id="rId10"/>
    <p:sldId id="512" r:id="rId11"/>
    <p:sldId id="513" r:id="rId12"/>
    <p:sldId id="514" r:id="rId13"/>
    <p:sldId id="378" r:id="rId14"/>
    <p:sldId id="496" r:id="rId15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207A00"/>
    <a:srgbClr val="333300"/>
    <a:srgbClr val="E7E38B"/>
    <a:srgbClr val="C93783"/>
    <a:srgbClr val="00CC66"/>
    <a:srgbClr val="B34DAC"/>
    <a:srgbClr val="FCD2F9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9" autoAdjust="0"/>
    <p:restoredTop sz="86316" autoAdjust="0"/>
  </p:normalViewPr>
  <p:slideViewPr>
    <p:cSldViewPr snapToGrid="0" showGuides="1">
      <p:cViewPr>
        <p:scale>
          <a:sx n="80" d="100"/>
          <a:sy n="80" d="100"/>
        </p:scale>
        <p:origin x="-396" y="-72"/>
      </p:cViewPr>
      <p:guideLst>
        <p:guide orient="horz" pos="992"/>
        <p:guide pos="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FB72-CC21-46BA-8738-4D8C50C56AB0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25C0-48A8-45C9-BE22-4BA7B3CF5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8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1C41CFA0-1ADC-43DA-A5FC-1F993C9A29E0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85130FC8-67AB-4DCD-8CD9-C9CD440679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3256" y="8684926"/>
            <a:ext cx="3025402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A2188EC-5C0F-4002-9E6C-8C7B2ACAA668}" type="slidenum">
              <a:rPr lang="en-US"/>
              <a:pPr eaLnBrk="0" hangingPunct="0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6677E6-0472-4369-9504-F42A5418771B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000" smtClean="0"/>
              <a:t>http://www.pnnl.gov/science/highlights/highlights.asp?division=749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Wanda says that this is a general slide with no </a:t>
            </a:r>
            <a:r>
              <a:rPr lang="en-US" smtClean="0"/>
              <a:t>specific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912F99-2A4D-48AE-92A5-83018740184A}" type="slidenum">
              <a:rPr lang="en-US" altLang="en-US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ea typeface="ＭＳ Ｐゴシック" pitchFamily="34" charset="-128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000" smtClean="0"/>
              <a:t>http://www.pnnl.gov/science/highlights/highlights.asp?division=749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64947C33-2F06-493D-855A-E29A4E23125C}" type="slidenum">
              <a:rPr lang="en-US" smtClean="0">
                <a:latin typeface="Arial" pitchFamily="34" charset="0"/>
                <a:cs typeface="Arial" pitchFamily="34" charset="0"/>
              </a:rPr>
              <a:pPr eaLnBrk="0" hangingPunct="0"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14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6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7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8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23"/>
          <p:cNvSpPr txBox="1">
            <a:spLocks noChangeArrowheads="1"/>
          </p:cNvSpPr>
          <p:nvPr userDrawn="1"/>
        </p:nvSpPr>
        <p:spPr>
          <a:xfrm>
            <a:off x="1317330" y="2744569"/>
            <a:ext cx="307340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subtitle style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itle 35"/>
          <p:cNvSpPr txBox="1">
            <a:spLocks/>
          </p:cNvSpPr>
          <p:nvPr userDrawn="1"/>
        </p:nvSpPr>
        <p:spPr>
          <a:xfrm>
            <a:off x="1317329" y="1147078"/>
            <a:ext cx="6377629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6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  <p:extLst>
      <p:ext uri="{BB962C8B-B14F-4D97-AF65-F5344CB8AC3E}">
        <p14:creationId xmlns:p14="http://schemas.microsoft.com/office/powerpoint/2010/main" val="1755607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7416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 userDrawn="1"/>
        </p:nvSpPr>
        <p:spPr>
          <a:xfrm>
            <a:off x="7921625" y="6445250"/>
            <a:ext cx="1066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NCAR</a:t>
            </a:r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693326" y="-2257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Office </a:t>
            </a:r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of 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 cstate="print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3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04" y="1344823"/>
            <a:ext cx="8229600" cy="183434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6660107"/>
            <a:ext cx="9145588" cy="1978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7" name="Rectangle 235"/>
          <p:cNvSpPr>
            <a:spLocks noChangeArrowheads="1"/>
          </p:cNvSpPr>
          <p:nvPr userDrawn="1"/>
        </p:nvSpPr>
        <p:spPr bwMode="auto">
          <a:xfrm>
            <a:off x="0" y="6634716"/>
            <a:ext cx="9144000" cy="2232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ACME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 •</a:t>
            </a: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  PI meeting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 •  </a:t>
            </a: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May 5-7 2015		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Department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of Energy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•  Biological and Environmental Research</a:t>
            </a:r>
          </a:p>
        </p:txBody>
      </p:sp>
      <p:sp>
        <p:nvSpPr>
          <p:cNvPr id="18" name="Rectangle 235"/>
          <p:cNvSpPr>
            <a:spLocks noChangeArrowheads="1"/>
          </p:cNvSpPr>
          <p:nvPr userDrawn="1"/>
        </p:nvSpPr>
        <p:spPr bwMode="auto">
          <a:xfrm>
            <a:off x="0" y="6677247"/>
            <a:ext cx="3873278" cy="1807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797398DD-3765-4CAF-A947-70115095717E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</a:t>
            </a:r>
            <a:endParaRPr lang="en-US" sz="1200" b="1" dirty="0" smtClean="0">
              <a:solidFill>
                <a:schemeClr val="bg1"/>
              </a:solidFill>
              <a:ea typeface="Rod"/>
              <a:cs typeface="Rod"/>
            </a:endParaRPr>
          </a:p>
          <a:p>
            <a:pPr marL="171450" indent="-171450" eaLnBrk="0" hangingPunct="0">
              <a:lnSpc>
                <a:spcPct val="90000"/>
              </a:lnSpc>
              <a:defRPr/>
            </a:pP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922" r:id="rId6"/>
    <p:sldLayoutId id="2147483929" r:id="rId7"/>
    <p:sldLayoutId id="2147483933" r:id="rId8"/>
    <p:sldLayoutId id="2147483931" r:id="rId9"/>
    <p:sldLayoutId id="2147483949" r:id="rId10"/>
    <p:sldLayoutId id="214748395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»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orothy.Koch@science.doe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cience.energy.gov/ber/research/cesd/earth-system-modeling-program/" TargetMode="External"/><Relationship Id="rId4" Type="http://schemas.openxmlformats.org/officeDocument/2006/relationships/hyperlink" Target="http://climatemodeling.science.energy.gov/projects/accelerated-climate-modeling-energ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modeling.science.energy.gov/projects/accelerated-climate-modeling-energ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553029" y="4310743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 dirty="0">
              <a:solidFill>
                <a:srgbClr val="0000BC"/>
              </a:solidFill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26422" y="5731946"/>
            <a:ext cx="7725072" cy="313932"/>
          </a:xfrm>
        </p:spPr>
        <p:txBody>
          <a:bodyPr/>
          <a:lstStyle/>
          <a:p>
            <a:r>
              <a:rPr lang="en-US" sz="1600" dirty="0" smtClean="0"/>
              <a:t>May 5, 2015		    	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>
          <a:xfrm>
            <a:off x="1187355" y="518173"/>
            <a:ext cx="7956645" cy="1766637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Accelerated Climate Model for Energy</a:t>
            </a:r>
            <a:br>
              <a:rPr lang="en-US" dirty="0" smtClean="0"/>
            </a:br>
            <a:r>
              <a:rPr lang="en-US" dirty="0" smtClean="0"/>
              <a:t>Principal Investigator “All-Hands”</a:t>
            </a:r>
            <a:br>
              <a:rPr lang="en-US" dirty="0" smtClean="0"/>
            </a:br>
            <a:r>
              <a:rPr lang="en-US" dirty="0" smtClean="0"/>
              <a:t>May 5-7, 2015</a:t>
            </a:r>
            <a:br>
              <a:rPr lang="en-US" dirty="0" smtClean="0"/>
            </a:br>
            <a:r>
              <a:rPr lang="en-US" dirty="0" smtClean="0"/>
              <a:t>Tyson’s Corner, VA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807493" y="4158352"/>
            <a:ext cx="7011155" cy="15081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Dorothy Koch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 System Modeling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and Environmental Sciences Division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18" y="2703294"/>
            <a:ext cx="3374222" cy="14624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1" y="811962"/>
            <a:ext cx="887104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PISCEES: ice sheet development, coupling to MPAS for ACME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Asay</a:t>
            </a:r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-Davis: MPAS ocean-ice interface, experimentation</a:t>
            </a:r>
          </a:p>
          <a:p>
            <a:r>
              <a:rPr lang="en-US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Otto-</a:t>
            </a:r>
            <a:r>
              <a:rPr lang="en-US" sz="20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Bliesner</a:t>
            </a:r>
            <a:r>
              <a:rPr lang="en-US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Paleo-climate Greenland ice sheet changes and </a:t>
            </a:r>
            <a:r>
              <a:rPr lang="en-US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SLR</a:t>
            </a:r>
            <a:endParaRPr lang="en-US" sz="2000" b="1" dirty="0" smtClean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Large: vertical mixing, mixed-layer depth in southern ocean, MPAS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Long: Ocean BGC modularization, extensibility, into MPAS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Primeau</a:t>
            </a:r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: BGC (offline tracer) rapid spin-up for POP/MPAS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Multiscale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“scale-aware” convection and ocean-eddies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Convective evaluation using tropical data and statistics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Pritchard</a:t>
            </a:r>
            <a:r>
              <a:rPr lang="en-US" sz="2000" b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Ultra-P-CAM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– very high-resolution CRM, GPUs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Teixeira: EDMF into CAM (boundary layer turbulence, clouds)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Prather: SW cloud overlap, diffuse radiation, alternative to RRTMG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Huang: Improving LW treatment of RRTMG (important in Arctic)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Reich: trait-based methods for land</a:t>
            </a:r>
          </a:p>
          <a:p>
            <a:r>
              <a:rPr lang="en-US" sz="2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Hurtt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: historical land-use, land-cover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Shen: tropical land hydrology-BGC treatment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Miller: tropical evapotranspiration treatment for CLM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ESM synergies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1" y="799262"/>
            <a:ext cx="8871045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RGCM:</a:t>
            </a:r>
          </a:p>
          <a:p>
            <a:pPr marL="342900" indent="-342900">
              <a:buFontTx/>
              <a:buChar char="-"/>
            </a:pPr>
            <a:r>
              <a:rPr lang="en-US" sz="2000" b="1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iLAMB</a:t>
            </a:r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land validation shared with ACME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Other SFA’s proposing to use ACME: LBNL CASCADE, LANL/PNNL </a:t>
            </a:r>
            <a:r>
              <a:rPr lang="en-US" sz="2000" b="1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HiLAT</a:t>
            </a:r>
            <a:endParaRPr lang="en-US" sz="2000" b="1" dirty="0" smtClean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IAR: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Energy-component of ACME to complement PNNL-IAR-SFA (both under development); GCAM might use ACME-LM</a:t>
            </a:r>
          </a:p>
          <a:p>
            <a:endParaRPr lang="en-US" sz="20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TES: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NGEE-Arctic co-development of ACME-LM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Coordination of NGEE’s around ED and trait-based modeling </a:t>
            </a:r>
          </a:p>
          <a:p>
            <a:endParaRPr lang="en-US" sz="20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ASR/ARM: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Coordination of RR-CAM and LES around ARM</a:t>
            </a:r>
          </a:p>
          <a:p>
            <a:pPr marL="342900" indent="-342900">
              <a:buFontTx/>
              <a:buChar char="-"/>
            </a:pPr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BER synergy planning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343" y="957393"/>
            <a:ext cx="817691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Gain coherence around coupled system experiments and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Early science 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results, challenges and 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brainstorming 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(v3-v4)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Technical training: SE, 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workflow, Jira</a:t>
            </a:r>
            <a:endParaRPr lang="en-US" sz="28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Group planning and problem solving (v1-v2)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Cross-group coordination: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Which kind of Spoke are you?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510909"/>
          </a:xfrm>
        </p:spPr>
        <p:txBody>
          <a:bodyPr/>
          <a:lstStyle/>
          <a:p>
            <a:pPr lvl="0" algn="ctr"/>
            <a:r>
              <a:rPr lang="en-US" sz="3200" dirty="0" smtClean="0">
                <a:solidFill>
                  <a:srgbClr val="C00000"/>
                </a:solidFill>
              </a:rPr>
              <a:t>Meeting goals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2" b="34925"/>
          <a:stretch/>
        </p:blipFill>
        <p:spPr>
          <a:xfrm>
            <a:off x="0" y="4848225"/>
            <a:ext cx="9143998" cy="20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0394" y="1554836"/>
            <a:ext cx="3571875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Thank you</a:t>
            </a:r>
            <a:r>
              <a:rPr lang="en-US" sz="4800" dirty="0" smtClean="0"/>
              <a:t>!</a:t>
            </a:r>
            <a:endParaRPr lang="en-US" sz="48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>
          <a:xfrm>
            <a:off x="1366577" y="2844079"/>
            <a:ext cx="6410846" cy="31393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3"/>
              </a:rPr>
              <a:t>Dorothy.Koch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@science.doe.gov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ACME: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 http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climatemodeling.science.energy.gov/projects/accelerated-climate-modeling-energy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 System Modeling: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://science.energy.gov/ber/research/cesd/earth-system-modeling-program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ACME management structure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200" y="762000"/>
            <a:ext cx="6019800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2000" b="1" dirty="0" smtClean="0"/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ACME Council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Dave Bader, Chair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Executive Committee: W. Collins, M. Taylor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R. Jacob, P. Jones, P. </a:t>
            </a:r>
            <a:r>
              <a:rPr lang="en-US" sz="1600" dirty="0" err="1" smtClean="0">
                <a:solidFill>
                  <a:schemeClr val="tx1"/>
                </a:solidFill>
              </a:rPr>
              <a:t>Rasch</a:t>
            </a:r>
            <a:r>
              <a:rPr lang="en-US" sz="1600" dirty="0" smtClean="0">
                <a:solidFill>
                  <a:schemeClr val="tx1"/>
                </a:solidFill>
              </a:rPr>
              <a:t>, P. Thornton, D. Williams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Ex Officio: J. Edmonds, J. Hack, W. Large, E. Ng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2057400"/>
            <a:ext cx="38862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Executive Committee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Chair: D. Bader  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Chief Scientist: William Collins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Chief Computational Scientist: Mark Taylor 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2057400"/>
            <a:ext cx="38862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Project Engineer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600" dirty="0" err="1" smtClean="0">
                <a:solidFill>
                  <a:schemeClr val="tx1"/>
                </a:solidFill>
              </a:rPr>
              <a:t>Renata</a:t>
            </a:r>
            <a:r>
              <a:rPr lang="en-US" sz="1600" dirty="0" smtClean="0">
                <a:solidFill>
                  <a:schemeClr val="tx1"/>
                </a:solidFill>
              </a:rPr>
              <a:t> McCoy</a:t>
            </a:r>
            <a:endParaRPr lang="en-US" dirty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35814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Coupled Simulation  Group</a:t>
            </a:r>
            <a:endParaRPr lang="en-US" sz="14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1F497D"/>
                </a:solidFill>
              </a:rPr>
              <a:t>Coupled  </a:t>
            </a:r>
            <a:r>
              <a:rPr lang="en-US" sz="1600" b="1" dirty="0" err="1" smtClean="0">
                <a:solidFill>
                  <a:srgbClr val="1F497D"/>
                </a:solidFill>
              </a:rPr>
              <a:t>Sim</a:t>
            </a:r>
            <a:r>
              <a:rPr lang="en-US" sz="1600" b="1" dirty="0" smtClean="0">
                <a:solidFill>
                  <a:srgbClr val="1F497D"/>
                </a:solidFill>
              </a:rPr>
              <a:t>.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0104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Workflow 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 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Dean Williams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Kate Evans</a:t>
            </a:r>
            <a:r>
              <a:rPr lang="en-US" sz="1400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0104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Workflow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1F497D"/>
                </a:solidFill>
              </a:rPr>
              <a:t>Software Eng./Coupler Group</a:t>
            </a:r>
            <a:endParaRPr lang="en-US" sz="14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Rob Jacob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Andy Salinger</a:t>
            </a:r>
            <a:r>
              <a:rPr lang="en-US" sz="1400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8006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r>
              <a:rPr lang="en-US" sz="1600" b="1" dirty="0" smtClean="0">
                <a:solidFill>
                  <a:srgbClr val="1F497D"/>
                </a:solidFill>
              </a:rPr>
              <a:t>SE/Coupler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59055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1F497D"/>
                </a:solidFill>
              </a:rPr>
              <a:t>Performance/ Algorithms  Group</a:t>
            </a:r>
            <a:endParaRPr lang="en-US" sz="14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Phil Jones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Pat Worley</a:t>
            </a:r>
            <a:endParaRPr lang="en-US" sz="14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9055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srgbClr val="1F497D"/>
                </a:solidFill>
              </a:rPr>
              <a:t>Perf</a:t>
            </a:r>
            <a:r>
              <a:rPr lang="en-US" sz="1600" b="1" dirty="0" smtClean="0">
                <a:solidFill>
                  <a:srgbClr val="1F497D"/>
                </a:solidFill>
              </a:rPr>
              <a:t>. / Alg.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52400" y="3124200"/>
            <a:ext cx="1981200" cy="1371600"/>
            <a:chOff x="1524000" y="3200400"/>
            <a:chExt cx="19812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1524000" y="3200400"/>
              <a:ext cx="1981200" cy="838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24000"/>
                  </a:schemeClr>
                </a:gs>
                <a:gs pos="80000">
                  <a:schemeClr val="accent1">
                    <a:shade val="93000"/>
                    <a:satMod val="130000"/>
                    <a:alpha val="24000"/>
                  </a:schemeClr>
                </a:gs>
                <a:gs pos="100000">
                  <a:schemeClr val="accent1">
                    <a:shade val="94000"/>
                    <a:satMod val="135000"/>
                    <a:alpha val="2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/>
                <a:t> </a:t>
              </a:r>
              <a:endParaRPr lang="en-US" sz="1600" b="1" dirty="0" smtClean="0"/>
            </a:p>
            <a:p>
              <a:pPr algn="ctr">
                <a:lnSpc>
                  <a:spcPct val="80000"/>
                </a:lnSpc>
              </a:pPr>
              <a:endParaRPr lang="en-US" b="1" dirty="0" smtClean="0"/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1F497D"/>
                  </a:solidFill>
                </a:rPr>
                <a:t>Land  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1F497D"/>
                  </a:solidFill>
                </a:rPr>
                <a:t>Group</a:t>
              </a:r>
              <a:endParaRPr lang="en-US" sz="1600" dirty="0" smtClean="0">
                <a:solidFill>
                  <a:srgbClr val="1F497D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Peter Thornton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William Riley</a:t>
              </a:r>
            </a:p>
            <a:p>
              <a:pPr algn="ctr">
                <a:lnSpc>
                  <a:spcPct val="80000"/>
                </a:lnSpc>
              </a:pPr>
              <a:endParaRPr lang="en-US" sz="1600" dirty="0" smtClean="0"/>
            </a:p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524000" y="4114800"/>
              <a:ext cx="1981200" cy="457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24000"/>
                  </a:schemeClr>
                </a:gs>
                <a:gs pos="80000">
                  <a:schemeClr val="accent1">
                    <a:shade val="93000"/>
                    <a:satMod val="130000"/>
                    <a:alpha val="24000"/>
                  </a:schemeClr>
                </a:gs>
                <a:gs pos="100000">
                  <a:schemeClr val="accent1">
                    <a:shade val="94000"/>
                    <a:satMod val="135000"/>
                    <a:alpha val="2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/>
                <a:t> </a:t>
              </a:r>
              <a:endParaRPr lang="en-US" sz="1600" b="1" dirty="0" smtClean="0"/>
            </a:p>
            <a:p>
              <a:pPr algn="ctr">
                <a:lnSpc>
                  <a:spcPct val="80000"/>
                </a:lnSpc>
              </a:pPr>
              <a:endParaRPr lang="en-US" b="1" dirty="0" smtClean="0"/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1F497D"/>
                  </a:solidFill>
                </a:rPr>
                <a:t>Land Task</a:t>
              </a:r>
              <a:r>
                <a:rPr lang="en-US" sz="1600" dirty="0">
                  <a:solidFill>
                    <a:srgbClr val="1F497D"/>
                  </a:solidFill>
                </a:rPr>
                <a:t> </a:t>
              </a:r>
              <a:r>
                <a:rPr lang="en-US" sz="1600" dirty="0" smtClean="0">
                  <a:solidFill>
                    <a:srgbClr val="1F497D"/>
                  </a:solidFill>
                </a:rPr>
                <a:t> 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Leaders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/>
                <a:t> </a:t>
              </a:r>
              <a:endParaRPr lang="en-US" sz="1600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4384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Atmosphere  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Phil </a:t>
            </a:r>
            <a:r>
              <a:rPr lang="en-US" sz="1400" dirty="0" err="1" smtClean="0">
                <a:solidFill>
                  <a:schemeClr val="tx1"/>
                </a:solidFill>
              </a:rPr>
              <a:t>Rasch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400" dirty="0" err="1" smtClean="0">
                <a:solidFill>
                  <a:schemeClr val="tx1"/>
                </a:solidFill>
              </a:rPr>
              <a:t>Shaocheng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Xie</a:t>
            </a:r>
            <a:r>
              <a:rPr lang="en-US" sz="1400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4384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/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1F497D"/>
                </a:solidFill>
              </a:rPr>
              <a:t>Atmosphere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2192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Ocean/Ice 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Todd </a:t>
            </a:r>
            <a:r>
              <a:rPr lang="en-US" sz="1400" dirty="0" err="1" smtClean="0">
                <a:solidFill>
                  <a:schemeClr val="tx1"/>
                </a:solidFill>
              </a:rPr>
              <a:t>Ringler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Steve Price</a:t>
            </a:r>
            <a:endParaRPr lang="en-US" sz="14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2192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Ocean/Ice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 </a:t>
            </a:r>
            <a:endParaRPr lang="en-US" sz="1600" dirty="0" smtClean="0"/>
          </a:p>
          <a:p>
            <a:pPr algn="ctr"/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616450" y="19050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" idx="3"/>
            <a:endCxn id="8" idx="1"/>
          </p:cNvCxnSpPr>
          <p:nvPr/>
        </p:nvCxnSpPr>
        <p:spPr>
          <a:xfrm>
            <a:off x="4419600" y="25146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66800" y="3048000"/>
            <a:ext cx="693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0" idx="0"/>
            <a:endCxn id="40" idx="0"/>
          </p:cNvCxnSpPr>
          <p:nvPr/>
        </p:nvCxnSpPr>
        <p:spPr>
          <a:xfrm>
            <a:off x="6934200" y="55626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902450" y="3048000"/>
            <a:ext cx="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279650" y="3048000"/>
            <a:ext cx="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912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010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912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0010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0668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463925" y="3044825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0668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463925" y="395605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279650" y="548005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16450" y="5483225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902450" y="5486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55" y="686906"/>
            <a:ext cx="8871045" cy="5940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Accelerated 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Climate Model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Energy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Accelerated: Computational performance, workflow, software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Climate Model: Science drivers (Water cycle, workflow, ocean-cryosphere)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Energy: water management, carbon cycle, biofuels, (coastal)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High-resolution, variable-mesh, (projection UQ)</a:t>
            </a: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ACME project “on the map”, part of USGCRP IGIM US “Climate 	Modeling Summit”; CLIVAR CPT workshop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Secretary’s Honor Award: 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to ACME Executive Committee (5-7-14)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AGU ACME Town Hall (December 2014)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BERAC presentation (January 2015)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Outstanding Contributions awards (tomorrow)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Computing awards: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INCITE (2015) 190M hours</a:t>
            </a: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ALCC (2014) 137M hours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NESAP – Cory – NERSC early access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CAAR – Summit – OLCF early access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(TBD: ESP – Aurora – ALCF)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News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00" y="140744"/>
            <a:ext cx="2520199" cy="1092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01" y="2908301"/>
            <a:ext cx="1337425" cy="167178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07" y="5044673"/>
            <a:ext cx="2064419" cy="15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1" y="722526"/>
            <a:ext cx="887104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First Quarter Report (to BER) in October 2014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Six month review in January 2015, face-to-face, 6 reviewers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High-level comments: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Need to keep pace with significant challenges posed by addressing both performance and portability on the complex and diverse LCF’s</a:t>
            </a: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Three main science goals are good, “intermediate” goals are important too (e.g. cloud and atmospheric changes)</a:t>
            </a: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Flexibility, contingencies in the course of coupling</a:t>
            </a: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Consider new and creative diagnostics given the new capabilities, get out ahead of “the MIPS”</a:t>
            </a: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Time commitment still a concern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Proposal on energy component (Bader and Calvin) due May 22, 2015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Update and exercise integrated ACME-GCAM carbon cycle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Water management (explore coupling with GCAM)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Biofuels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Reviews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7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61" y="-1"/>
            <a:ext cx="2911366" cy="3747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6306207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public website, fact-sheet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4" y="5734147"/>
            <a:ext cx="515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3"/>
              </a:rPr>
              <a:t>http://</a:t>
            </a:r>
            <a:r>
              <a:rPr lang="en-US" sz="1600" b="1" dirty="0" smtClean="0">
                <a:hlinkClick r:id="rId3"/>
              </a:rPr>
              <a:t>climatemodeling.science.energy.gov/projects/accelerated-climate-modeling-energy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61" y="3185030"/>
            <a:ext cx="2772183" cy="357454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11183" r="3662"/>
          <a:stretch/>
        </p:blipFill>
        <p:spPr bwMode="auto">
          <a:xfrm>
            <a:off x="84084" y="1041317"/>
            <a:ext cx="5881430" cy="424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962688" y="4416030"/>
            <a:ext cx="567559" cy="735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0730" y="180295"/>
            <a:ext cx="5580993" cy="523898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highlights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32219" r="13686" b="9739"/>
          <a:stretch/>
        </p:blipFill>
        <p:spPr bwMode="auto">
          <a:xfrm>
            <a:off x="0" y="798787"/>
            <a:ext cx="8236515" cy="52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1747" y="3962400"/>
            <a:ext cx="167225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Liu, Zhang</a:t>
            </a:r>
          </a:p>
          <a:p>
            <a:r>
              <a:rPr lang="en-US" dirty="0" smtClean="0"/>
              <a:t>Wang et al.</a:t>
            </a:r>
          </a:p>
          <a:p>
            <a:r>
              <a:rPr lang="en-US" dirty="0" smtClean="0"/>
              <a:t>Petersen et al.</a:t>
            </a:r>
          </a:p>
          <a:p>
            <a:r>
              <a:rPr lang="en-US" dirty="0" smtClean="0"/>
              <a:t>Burrows et al.</a:t>
            </a:r>
          </a:p>
          <a:p>
            <a:r>
              <a:rPr lang="en-US" dirty="0" smtClean="0"/>
              <a:t>Qian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0" y="849526"/>
            <a:ext cx="8871045" cy="5940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Basic elements of highlights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Paragraph summary for broad-science-educated 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a) 1-2 introductory sentences to set context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b) summarize result, method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c) Finish with impact/implications</a:t>
            </a:r>
          </a:p>
          <a:p>
            <a:pPr marL="457200" indent="-457200">
              <a:buAutoNum type="arabicPeriod" startAt="2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Single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ppt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slide with “Objective”, “Approach”, “Impact”, Figure</a:t>
            </a:r>
          </a:p>
          <a:p>
            <a:pPr marL="457200" indent="-457200">
              <a:buAutoNum type="arabicPeriod" startAt="2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Upload manuscript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What should be highlighted?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1. Publications (at time of acceptance)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2. Component release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3. New computational capability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Inform us of awards, press-releases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Also useful: movies, images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**Every ACME team member should be engaged in the project, planning publications, new capabilities**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Highlights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7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" y="1120775"/>
            <a:ext cx="37338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b="1"/>
              <a:t>Objective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/>
              <a:t>To review the status of scientific understanding and known uncertainties in how light absorbing particles (LAPs) in snow/ice affect the cryosphere, climate and hydrological cycle</a:t>
            </a:r>
            <a:endParaRPr lang="en-US" altLang="en-US" b="1"/>
          </a:p>
          <a:p>
            <a:pPr algn="ctr" eaLnBrk="1" hangingPunct="1">
              <a:spcBef>
                <a:spcPct val="15000"/>
              </a:spcBef>
            </a:pPr>
            <a:endParaRPr lang="en-US" altLang="en-US" sz="1200" b="1">
              <a:solidFill>
                <a:srgbClr val="FF6600"/>
              </a:solidFill>
            </a:endParaRPr>
          </a:p>
          <a:p>
            <a:pPr algn="ctr" eaLnBrk="1" hangingPunct="1">
              <a:spcBef>
                <a:spcPct val="15000"/>
              </a:spcBef>
            </a:pPr>
            <a:r>
              <a:rPr lang="en-US" altLang="en-US" b="1"/>
              <a:t>Approach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●"/>
            </a:pPr>
            <a:r>
              <a:rPr lang="en-US" altLang="en-US" sz="1600"/>
              <a:t>Review various technical methods of measuring LAPs in snow and ice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●"/>
            </a:pPr>
            <a:r>
              <a:rPr lang="en-US" altLang="en-US" sz="1600"/>
              <a:t>Summarize the progress made in measuring LAPs in snow/ice in the Arctic, Tibetan Plateau, and other mid-latitude regions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●"/>
            </a:pPr>
            <a:r>
              <a:rPr lang="en-US" altLang="en-US" sz="1600"/>
              <a:t>Report progress in modeling mass concentrations, albedo reduction, radiative forcing, and climatic and hydrological impact of LAPs in snow and ice at global and regional scales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endParaRPr lang="en-US" altLang="en-US" sz="16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700" y="34925"/>
            <a:ext cx="878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charset="0"/>
              </a:rPr>
              <a:t>Light-Absorbing Particles in Snow and Ice: Radiative, Climatic and Hydrological Impact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47638" y="6324600"/>
            <a:ext cx="8920162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cs typeface="Arial" charset="0"/>
              </a:rPr>
              <a:t>Qian Y, T Yasunari, S Doherty, M Flanner, WKM Lau, J Ming, H Wang, M Wang, and S Warren.  2015. “Light-Absorbing Particles in Snow and Ice: Measurement and Modeling of Climatic and Hydrological  Impact.” </a:t>
            </a:r>
            <a:r>
              <a:rPr lang="en-US" altLang="en-US" sz="1000" i="1">
                <a:cs typeface="Arial" charset="0"/>
              </a:rPr>
              <a:t>Advances in Atmospheric Sciences</a:t>
            </a:r>
            <a:r>
              <a:rPr lang="en-US" altLang="en-US" sz="1000">
                <a:cs typeface="Arial" charset="0"/>
              </a:rPr>
              <a:t>: 32(1):, 64–91. DOI: 10.1007/s00376-014-0010-0</a:t>
            </a:r>
            <a:endParaRPr lang="en-US" altLang="en-US" sz="100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7315200" y="1196975"/>
            <a:ext cx="160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+mj-lt"/>
              </a:rPr>
              <a:t>Spatial distributions of black carbon concentrations </a:t>
            </a:r>
            <a:r>
              <a:rPr lang="en-US" sz="1400" b="1" dirty="0">
                <a:solidFill>
                  <a:srgbClr val="0000FF"/>
                </a:solidFill>
                <a:latin typeface="+mj-lt"/>
              </a:rPr>
              <a:t>in </a:t>
            </a:r>
            <a:r>
              <a:rPr lang="en-US" sz="1400" b="1" dirty="0" smtClean="0">
                <a:solidFill>
                  <a:srgbClr val="0000FF"/>
                </a:solidFill>
                <a:latin typeface="+mj-lt"/>
              </a:rPr>
              <a:t>top-snow </a:t>
            </a:r>
            <a:r>
              <a:rPr lang="en-US" sz="1400" b="1" dirty="0">
                <a:solidFill>
                  <a:srgbClr val="0000FF"/>
                </a:solidFill>
                <a:latin typeface="+mj-lt"/>
              </a:rPr>
              <a:t>layers </a:t>
            </a:r>
            <a:r>
              <a:rPr lang="en-US" sz="1400" b="1" dirty="0" smtClean="0">
                <a:solidFill>
                  <a:srgbClr val="0000FF"/>
                </a:solidFill>
                <a:latin typeface="+mj-lt"/>
              </a:rPr>
              <a:t>(March-April-May mean </a:t>
            </a:r>
            <a:r>
              <a:rPr lang="en-US" sz="1400" b="1" dirty="0">
                <a:solidFill>
                  <a:srgbClr val="0000FF"/>
                </a:solidFill>
                <a:latin typeface="+mj-lt"/>
              </a:rPr>
              <a:t>in </a:t>
            </a:r>
            <a:r>
              <a:rPr lang="en-US" sz="1400" b="1" dirty="0" smtClean="0">
                <a:solidFill>
                  <a:srgbClr val="0000FF"/>
                </a:solidFill>
                <a:latin typeface="+mj-lt"/>
              </a:rPr>
              <a:t>2008) are sensitive to representations in different models.</a:t>
            </a:r>
            <a:endParaRPr lang="en-US" sz="1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657600" y="3768725"/>
            <a:ext cx="53990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b="1"/>
              <a:t>Impact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/>
              <a:t>LAPs in snow and ice have been identified as one of major anthropogenic forcing agents that can cause surface darkening and accelerate the snow aging and melting processes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/>
              <a:t>More systematic field measurements and coordinated modeling efforts will help advance our understanding of LAPs effects in snow/ice and quantify their impact on the cryosphere and global climate</a:t>
            </a:r>
          </a:p>
        </p:txBody>
      </p:sp>
      <p:pic>
        <p:nvPicPr>
          <p:cNvPr id="3080" name="Picture 9" descr="Macintosh HD:Users:teppei:works_postdoc:Post_Doctor:Life_at_NASA:GEOS5:GOSWIM_after_SOLA:new_replay:figures:review001:rev_paper_plot_one_figure_for_BC_MAM2008_with_replay_rev_title_r90_from_e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3429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6858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/>
              <a:t>Objective</a:t>
            </a:r>
            <a:endParaRPr lang="en-US" sz="2000" b="1" dirty="0" smtClean="0"/>
          </a:p>
          <a:p>
            <a:r>
              <a:rPr lang="en-US" dirty="0" smtClean="0"/>
              <a:t>Vertical diffusion in the ocean is very low.  Ocean models overestimate mixing and entrainment, causing artificially high diffusion, due to resolution and </a:t>
            </a:r>
            <a:r>
              <a:rPr lang="en-US" dirty="0" err="1" smtClean="0"/>
              <a:t>numerics</a:t>
            </a:r>
            <a:r>
              <a:rPr lang="en-US" dirty="0" smtClean="0"/>
              <a:t>.  This leads to incorrect water properties and currents.</a:t>
            </a:r>
            <a:endParaRPr lang="en-US" baseline="-25000" dirty="0" smtClean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14400" y="1524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Reduced spurious </a:t>
            </a:r>
            <a:r>
              <a:rPr lang="en-US" sz="2400" b="1" dirty="0"/>
              <a:t>vertical mixing in </a:t>
            </a:r>
            <a:r>
              <a:rPr lang="en-US" sz="2400" b="1" dirty="0" smtClean="0"/>
              <a:t>MPAS-Ocean</a:t>
            </a:r>
            <a:endParaRPr lang="en-US" sz="2400" b="1" dirty="0">
              <a:latin typeface="Myriad Web Pro Condensed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495800" y="685800"/>
            <a:ext cx="4343400" cy="2743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343400" y="914400"/>
            <a:ext cx="4419600" cy="2895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4724400" y="4267200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Impact</a:t>
            </a:r>
          </a:p>
          <a:p>
            <a:r>
              <a:rPr lang="en-US" sz="2000" dirty="0" smtClean="0"/>
              <a:t>Thanks to improved algorithms, MPAS-Ocean will better represent physical mixing processes in climate simulations, leading to more realistic climate predictions.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6417677"/>
            <a:ext cx="66294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Petersen, M.R., D. W. Jacobsen, T. D. </a:t>
            </a:r>
            <a:r>
              <a:rPr lang="en-US" sz="800" b="1" dirty="0" err="1"/>
              <a:t>Ringler</a:t>
            </a:r>
            <a:r>
              <a:rPr lang="en-US" sz="800" b="1" dirty="0"/>
              <a:t>, M. W. Hecht, M. E. </a:t>
            </a:r>
            <a:r>
              <a:rPr lang="en-US" sz="800" b="1" dirty="0" err="1"/>
              <a:t>Maltrud</a:t>
            </a:r>
            <a:r>
              <a:rPr lang="en-US" sz="800" b="1" dirty="0"/>
              <a:t> (2015): Evaluation of the arbitrary </a:t>
            </a:r>
            <a:r>
              <a:rPr lang="en-US" sz="800" b="1" dirty="0" err="1"/>
              <a:t>Lagrangian</a:t>
            </a:r>
            <a:r>
              <a:rPr lang="en-US" sz="800" b="1" dirty="0"/>
              <a:t>–</a:t>
            </a:r>
            <a:r>
              <a:rPr lang="en-US" sz="800" b="1" dirty="0" err="1"/>
              <a:t>Eulerian</a:t>
            </a:r>
            <a:r>
              <a:rPr lang="en-US" sz="800" b="1" dirty="0"/>
              <a:t> vertical coordinate method in the MPAS-Ocean model. Ocean </a:t>
            </a:r>
            <a:r>
              <a:rPr lang="en-US" sz="800" b="1" dirty="0" err="1"/>
              <a:t>Modelling</a:t>
            </a:r>
            <a:r>
              <a:rPr lang="en-US" sz="800" b="1" dirty="0"/>
              <a:t>, Volume 86, Pages 93-113, ISSN 1463-5003</a:t>
            </a:r>
            <a:endParaRPr lang="en-US" sz="1000" i="1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28600" y="25146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 smtClean="0"/>
              <a:t>Approach</a:t>
            </a:r>
            <a:endParaRPr lang="en-US" dirty="0" smtClean="0"/>
          </a:p>
          <a:p>
            <a:pPr marL="231775" indent="-231775">
              <a:spcBef>
                <a:spcPct val="15000"/>
              </a:spcBef>
              <a:buFontTx/>
              <a:buChar char="•"/>
            </a:pPr>
            <a:r>
              <a:rPr lang="en-US" dirty="0" smtClean="0"/>
              <a:t>Validate the new Model for Prediction Across Scales (MPAS-Ocean) against three long-standing ocean models using five standard test cases.</a:t>
            </a:r>
          </a:p>
          <a:p>
            <a:pPr marL="231775" indent="-231775">
              <a:spcBef>
                <a:spcPct val="15000"/>
              </a:spcBef>
              <a:buFontTx/>
              <a:buChar char="•"/>
            </a:pPr>
            <a:r>
              <a:rPr lang="en-US" dirty="0" smtClean="0"/>
              <a:t>The MPAS-Ocean design uses: </a:t>
            </a:r>
          </a:p>
          <a:p>
            <a:pPr marL="688975" lvl="1" indent="-231775">
              <a:spcBef>
                <a:spcPct val="15000"/>
              </a:spcBef>
              <a:buFontTx/>
              <a:buChar char="•"/>
            </a:pPr>
            <a:r>
              <a:rPr lang="en-US" dirty="0" smtClean="0"/>
              <a:t>Arbitrary </a:t>
            </a:r>
            <a:r>
              <a:rPr lang="en-US" dirty="0" err="1" smtClean="0"/>
              <a:t>Lagrangian-Eulerian</a:t>
            </a:r>
            <a:r>
              <a:rPr lang="en-US" dirty="0"/>
              <a:t> </a:t>
            </a:r>
            <a:r>
              <a:rPr lang="en-US" dirty="0" smtClean="0"/>
              <a:t>vertical coordinate</a:t>
            </a:r>
          </a:p>
          <a:p>
            <a:pPr marL="688975" lvl="1" indent="-231775">
              <a:spcBef>
                <a:spcPct val="15000"/>
              </a:spcBef>
              <a:buFontTx/>
              <a:buChar char="•"/>
            </a:pPr>
            <a:r>
              <a:rPr lang="en-US" dirty="0" smtClean="0"/>
              <a:t>hexagon horizontal grid</a:t>
            </a:r>
          </a:p>
          <a:p>
            <a:pPr marL="688975" lvl="1" indent="-231775">
              <a:spcBef>
                <a:spcPct val="15000"/>
              </a:spcBef>
              <a:buFontTx/>
              <a:buChar char="•"/>
            </a:pPr>
            <a:r>
              <a:rPr lang="en-US" dirty="0" smtClean="0"/>
              <a:t>advanced advection scheme.</a:t>
            </a:r>
          </a:p>
          <a:p>
            <a:pPr marL="231775" indent="-231775">
              <a:spcBef>
                <a:spcPct val="15000"/>
              </a:spcBef>
              <a:buFontTx/>
              <a:buChar char="•"/>
            </a:pPr>
            <a:r>
              <a:rPr lang="en-US" dirty="0" smtClean="0"/>
              <a:t>Spurious mixing is quantified using the resting potential energy (RPE).</a:t>
            </a:r>
          </a:p>
          <a:p>
            <a:pPr marL="231775" indent="-231775">
              <a:spcBef>
                <a:spcPct val="15000"/>
              </a:spcBef>
              <a:buFontTx/>
              <a:buChar char="•"/>
            </a:pPr>
            <a:endParaRPr lang="en-US" sz="1800" dirty="0"/>
          </a:p>
        </p:txBody>
      </p:sp>
      <p:pic>
        <p:nvPicPr>
          <p:cNvPr id="22" name="Picture 21" descr="m77_4km_dRPEd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038600" cy="2950355"/>
          </a:xfrm>
          <a:prstGeom prst="rect">
            <a:avLst/>
          </a:prstGeom>
        </p:spPr>
      </p:pic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5105400" y="762000"/>
            <a:ext cx="327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66FF"/>
                </a:solidFill>
              </a:rPr>
              <a:t>spurious mixing, due to </a:t>
            </a:r>
            <a:r>
              <a:rPr lang="en-US" sz="1600" dirty="0" err="1" smtClean="0">
                <a:solidFill>
                  <a:srgbClr val="0066FF"/>
                </a:solidFill>
              </a:rPr>
              <a:t>numerics</a:t>
            </a:r>
            <a:endParaRPr lang="en-US" sz="1600" dirty="0">
              <a:solidFill>
                <a:srgbClr val="0066FF"/>
              </a:solidFill>
            </a:endParaRPr>
          </a:p>
        </p:txBody>
      </p:sp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5257800" y="39624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66FF"/>
                </a:solidFill>
              </a:rPr>
              <a:t>varying viscosity</a:t>
            </a:r>
            <a:endParaRPr lang="en-US" sz="1600" dirty="0">
              <a:solidFill>
                <a:srgbClr val="0066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315200" y="4114800"/>
            <a:ext cx="381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45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" y="1143000"/>
            <a:ext cx="3505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cs typeface="Arial" pitchFamily="34" charset="0"/>
              </a:rPr>
              <a:t>Objective</a:t>
            </a:r>
          </a:p>
          <a:p>
            <a:pPr marL="285750" indent="-28575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sz="1600" dirty="0">
                <a:cs typeface="Arial" pitchFamily="34" charset="0"/>
              </a:rPr>
              <a:t>Better understand sources of black carbon (BC) reaching the Arctic and the response of Arctic BC loading and radiative forcing to uncertainty and changes in emissions </a:t>
            </a:r>
          </a:p>
          <a:p>
            <a:pPr marL="231775" indent="-231775" algn="ctr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cs typeface="Arial" pitchFamily="34" charset="0"/>
              </a:rPr>
              <a:t>Approach</a:t>
            </a:r>
            <a:endParaRPr lang="en-US" sz="1600" b="1" dirty="0">
              <a:cs typeface="Arial" pitchFamily="34" charset="0"/>
            </a:endParaRPr>
          </a:p>
          <a:p>
            <a:pPr marL="285750" indent="-28575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sz="1600" dirty="0">
                <a:cs typeface="Arial" pitchFamily="34" charset="0"/>
              </a:rPr>
              <a:t>Develop a new tagging technique in the Community Atmosphere Model (CAM5) to explicitly track BC 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emissions originating </a:t>
            </a:r>
            <a:r>
              <a:rPr lang="en-US" sz="1600" dirty="0">
                <a:cs typeface="Arial" pitchFamily="34" charset="0"/>
              </a:rPr>
              <a:t>from major source regions </a:t>
            </a:r>
          </a:p>
          <a:p>
            <a:pPr marL="285750" indent="-28575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sz="1600" dirty="0">
                <a:cs typeface="Arial" pitchFamily="34" charset="0"/>
              </a:rPr>
              <a:t>Conduct 10-year CAM5 simulations to establish global source-receptor relationships and transport pathways of 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BC, and </a:t>
            </a:r>
            <a:r>
              <a:rPr lang="en-US" sz="1600" dirty="0">
                <a:cs typeface="Arial" pitchFamily="34" charset="0"/>
              </a:rPr>
              <a:t>characterize </a:t>
            </a:r>
            <a:r>
              <a:rPr lang="en-US" sz="1600" dirty="0" err="1">
                <a:cs typeface="Arial" pitchFamily="34" charset="0"/>
              </a:rPr>
              <a:t>interannual</a:t>
            </a:r>
            <a:r>
              <a:rPr lang="en-US" sz="1600" dirty="0">
                <a:cs typeface="Arial" pitchFamily="34" charset="0"/>
              </a:rPr>
              <a:t> variability  </a:t>
            </a:r>
          </a:p>
          <a:p>
            <a:pPr marL="285750" indent="-28575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sz="1600" dirty="0">
                <a:cs typeface="Arial" pitchFamily="34" charset="0"/>
              </a:rPr>
              <a:t>Quantitatively attribute Arctic BC loading, deposition and </a:t>
            </a:r>
            <a:r>
              <a:rPr lang="en-US" sz="1600" dirty="0" err="1">
                <a:cs typeface="Arial" pitchFamily="34" charset="0"/>
              </a:rPr>
              <a:t>radiative</a:t>
            </a:r>
            <a:r>
              <a:rPr lang="en-US" sz="1600" dirty="0">
                <a:cs typeface="Arial" pitchFamily="34" charset="0"/>
              </a:rPr>
              <a:t> forcing to regional sources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112713"/>
            <a:ext cx="8915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000" b="1">
                <a:cs typeface="Arial" charset="0"/>
              </a:rPr>
              <a:t>Tracking Emissions to Identify Sources and Transport Pathways of Arctic Black Carbon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581400" y="6096000"/>
            <a:ext cx="5486400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cs typeface="Arial" charset="0"/>
              </a:rPr>
              <a:t>Wang H, PJ Rasch, RC Easter, B Singh, R Zhang, P-L Ma, Y Qian, S Ghan, and N Beagley. 2014. “Using an Explicit Emission Tagging Method in Global Modeling of Source-receptor Relationships for Black Carbon in the Arctic: Variations, Sources, and Transport Pathways.” </a:t>
            </a:r>
            <a:r>
              <a:rPr lang="en-US" altLang="en-US" sz="1000" i="1" dirty="0">
                <a:cs typeface="Arial" charset="0"/>
              </a:rPr>
              <a:t>Journal of Geophysical Research: Atmospheres</a:t>
            </a:r>
            <a:r>
              <a:rPr lang="en-US" altLang="en-US" sz="1000" dirty="0">
                <a:cs typeface="Arial" charset="0"/>
              </a:rPr>
              <a:t> </a:t>
            </a:r>
            <a:r>
              <a:rPr lang="en-US" altLang="en-US" sz="1000" dirty="0" smtClean="0">
                <a:cs typeface="Arial" charset="0"/>
              </a:rPr>
              <a:t>119:12,888-12,909. </a:t>
            </a:r>
            <a:r>
              <a:rPr lang="en-US" altLang="en-US" sz="1000" dirty="0">
                <a:cs typeface="Arial" charset="0"/>
              </a:rPr>
              <a:t>DOI:10.1002/2014JD022297. 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7467600" y="1295400"/>
            <a:ext cx="1524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Arial" charset="0"/>
              </a:rPr>
              <a:t>Small circles: contributions to Arctic BC from top 8 source regions, which are outlined in red. Large circle:  annual BC emissions. [Warmer colors indicate larger contributions and emissions.]</a:t>
            </a:r>
            <a:r>
              <a:rPr lang="en-US" sz="1200" b="1" strike="sngStrike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US" sz="1200" b="1" strike="sngStrike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352800" y="3657600"/>
            <a:ext cx="579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/>
              <a:t>The new tagging technique is much more computationally efficient than </a:t>
            </a:r>
            <a:r>
              <a:rPr lang="en-US" altLang="en-US" sz="1600" dirty="0">
                <a:solidFill>
                  <a:srgbClr val="000000"/>
                </a:solidFill>
              </a:rPr>
              <a:t>conventional emission perturbation approaches, making it affordable for studying </a:t>
            </a:r>
            <a:r>
              <a:rPr lang="en-US" altLang="en-US" sz="1600" dirty="0" err="1">
                <a:solidFill>
                  <a:srgbClr val="000000"/>
                </a:solidFill>
              </a:rPr>
              <a:t>interannual</a:t>
            </a:r>
            <a:r>
              <a:rPr lang="en-US" altLang="en-US" sz="1600">
                <a:solidFill>
                  <a:srgbClr val="000000"/>
                </a:solidFill>
              </a:rPr>
              <a:t> variability and using numerous source regions  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/>
              <a:t>Arctic BC and source attributions have strong seasonal variations; The </a:t>
            </a:r>
            <a:r>
              <a:rPr lang="en-US" altLang="en-US" sz="1600" dirty="0" err="1"/>
              <a:t>interannual</a:t>
            </a:r>
            <a:r>
              <a:rPr lang="en-US" altLang="en-US" sz="1600" dirty="0"/>
              <a:t> variability of annual mean Arctic BC burden and radiative forcing due to meteorology is small, but seasonal means have significant variability</a:t>
            </a:r>
          </a:p>
        </p:txBody>
      </p:sp>
      <p:grpSp>
        <p:nvGrpSpPr>
          <p:cNvPr id="3080" name="Group 18"/>
          <p:cNvGrpSpPr>
            <a:grpSpLocks/>
          </p:cNvGrpSpPr>
          <p:nvPr/>
        </p:nvGrpSpPr>
        <p:grpSpPr bwMode="auto">
          <a:xfrm>
            <a:off x="4038600" y="990600"/>
            <a:ext cx="3352800" cy="2743200"/>
            <a:chOff x="4038600" y="1066800"/>
            <a:chExt cx="3352800" cy="2743200"/>
          </a:xfrm>
        </p:grpSpPr>
        <p:pic>
          <p:nvPicPr>
            <p:cNvPr id="3081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828800"/>
              <a:ext cx="195598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895600"/>
              <a:ext cx="685800" cy="75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133600"/>
              <a:ext cx="673100" cy="73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295400"/>
              <a:ext cx="685800" cy="757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700" y="1066800"/>
              <a:ext cx="673100" cy="75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066800"/>
              <a:ext cx="685800" cy="75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133600"/>
              <a:ext cx="685800" cy="75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95400"/>
              <a:ext cx="698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971800"/>
              <a:ext cx="69272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8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E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48097</TotalTime>
  <Words>1313</Words>
  <Application>Microsoft Office PowerPoint</Application>
  <PresentationFormat>On-screen Show (4:3)</PresentationFormat>
  <Paragraphs>234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Accelerated Climate Model for Energy Principal Investigator “All-Hands” May 5-7, 2015 Tyson’s Corner, VA</vt:lpstr>
      <vt:lpstr>ACME News</vt:lpstr>
      <vt:lpstr>ACME Reviews</vt:lpstr>
      <vt:lpstr>ACME public website, fact-sheet</vt:lpstr>
      <vt:lpstr>ACME highlights</vt:lpstr>
      <vt:lpstr>Highlights </vt:lpstr>
      <vt:lpstr>PowerPoint Presentation</vt:lpstr>
      <vt:lpstr>PowerPoint Presentation</vt:lpstr>
      <vt:lpstr>PowerPoint Presentation</vt:lpstr>
      <vt:lpstr>ESM synergies </vt:lpstr>
      <vt:lpstr>BER synergy planning </vt:lpstr>
      <vt:lpstr>Meeting goals</vt:lpstr>
      <vt:lpstr>Thank you!</vt:lpstr>
      <vt:lpstr>ACME management structure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user1</cp:lastModifiedBy>
  <cp:revision>1041</cp:revision>
  <dcterms:created xsi:type="dcterms:W3CDTF">2011-09-18T17:15:55Z</dcterms:created>
  <dcterms:modified xsi:type="dcterms:W3CDTF">2015-05-05T11:53:39Z</dcterms:modified>
</cp:coreProperties>
</file>