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9"/>
  </p:notesMasterIdLst>
  <p:handoutMasterIdLst>
    <p:handoutMasterId r:id="rId20"/>
  </p:handoutMasterIdLst>
  <p:sldIdLst>
    <p:sldId id="257" r:id="rId2"/>
    <p:sldId id="527" r:id="rId3"/>
    <p:sldId id="518" r:id="rId4"/>
    <p:sldId id="510" r:id="rId5"/>
    <p:sldId id="537" r:id="rId6"/>
    <p:sldId id="538" r:id="rId7"/>
    <p:sldId id="534" r:id="rId8"/>
    <p:sldId id="519" r:id="rId9"/>
    <p:sldId id="535" r:id="rId10"/>
    <p:sldId id="529" r:id="rId11"/>
    <p:sldId id="530" r:id="rId12"/>
    <p:sldId id="531" r:id="rId13"/>
    <p:sldId id="536" r:id="rId14"/>
    <p:sldId id="528" r:id="rId15"/>
    <p:sldId id="481" r:id="rId16"/>
    <p:sldId id="514" r:id="rId17"/>
    <p:sldId id="378" r:id="rId18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92">
          <p15:clr>
            <a:srgbClr val="A4A3A4"/>
          </p15:clr>
        </p15:guide>
        <p15:guide id="2" pos="1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207A00"/>
    <a:srgbClr val="333300"/>
    <a:srgbClr val="E7E38B"/>
    <a:srgbClr val="C93783"/>
    <a:srgbClr val="00CC66"/>
    <a:srgbClr val="B34DAC"/>
    <a:srgbClr val="FCD2F9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29" autoAdjust="0"/>
    <p:restoredTop sz="86316" autoAdjust="0"/>
  </p:normalViewPr>
  <p:slideViewPr>
    <p:cSldViewPr snapToGrid="0" showGuides="1">
      <p:cViewPr>
        <p:scale>
          <a:sx n="80" d="100"/>
          <a:sy n="80" d="100"/>
        </p:scale>
        <p:origin x="-492" y="-72"/>
      </p:cViewPr>
      <p:guideLst>
        <p:guide orient="horz" pos="992"/>
        <p:guide pos="1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4463" y="0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FB72-CC21-46BA-8738-4D8C50C56AB0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4463" y="8685213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025C0-48A8-45C9-BE22-4BA7B3CF51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8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256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1C41CFA0-1ADC-43DA-A5FC-1F993C9A29E0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656" y="4344025"/>
            <a:ext cx="5582926" cy="4114488"/>
          </a:xfrm>
          <a:prstGeom prst="rect">
            <a:avLst/>
          </a:prstGeom>
        </p:spPr>
        <p:txBody>
          <a:bodyPr vert="horz" lIns="90416" tIns="45208" rIns="90416" bIns="452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256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85130FC8-67AB-4DCD-8CD9-C9CD440679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50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53256" y="8684926"/>
            <a:ext cx="3025402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A2188EC-5C0F-4002-9E6C-8C7B2ACAA668}" type="slidenum">
              <a:rPr lang="en-US"/>
              <a:pPr eaLnBrk="0" hangingPunct="0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4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64947C33-2F06-493D-855A-E29A4E23125C}" type="slidenum">
              <a:rPr lang="en-US" smtClean="0">
                <a:latin typeface="Arial" pitchFamily="34" charset="0"/>
                <a:cs typeface="Arial" pitchFamily="34" charset="0"/>
              </a:rPr>
              <a:pPr eaLnBrk="0" hangingPunct="0"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3" descr="129762-97_fac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24113"/>
            <a:ext cx="11572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clouds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11263"/>
            <a:ext cx="11509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7"/>
          <p:cNvGrpSpPr>
            <a:grpSpLocks/>
          </p:cNvGrpSpPr>
          <p:nvPr userDrawn="1"/>
        </p:nvGrpSpPr>
        <p:grpSpPr bwMode="auto">
          <a:xfrm>
            <a:off x="0" y="6056313"/>
            <a:ext cx="9145588" cy="806450"/>
            <a:chOff x="0" y="6634186"/>
            <a:chExt cx="9145770" cy="228600"/>
          </a:xfrm>
        </p:grpSpPr>
        <p:sp>
          <p:nvSpPr>
            <p:cNvPr id="14" name="Rectangle 15"/>
            <p:cNvSpPr/>
            <p:nvPr userDrawn="1"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16"/>
            <p:cNvSpPr/>
            <p:nvPr userDrawn="1"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6" name="TextBox 44"/>
          <p:cNvSpPr txBox="1"/>
          <p:nvPr userDrawn="1"/>
        </p:nvSpPr>
        <p:spPr>
          <a:xfrm>
            <a:off x="2362200" y="6172200"/>
            <a:ext cx="150495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Office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 Science</a:t>
            </a:r>
          </a:p>
        </p:txBody>
      </p:sp>
      <p:sp>
        <p:nvSpPr>
          <p:cNvPr id="17" name="TextBox 46"/>
          <p:cNvSpPr txBox="1"/>
          <p:nvPr userDrawn="1"/>
        </p:nvSpPr>
        <p:spPr>
          <a:xfrm>
            <a:off x="5362575" y="6305550"/>
            <a:ext cx="36290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</a:rPr>
              <a:t>Office of Biological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 Environmental Research</a:t>
            </a:r>
          </a:p>
        </p:txBody>
      </p:sp>
      <p:pic>
        <p:nvPicPr>
          <p:cNvPr id="18" name="Picture 18" descr="New_DOE_Logo_BLACK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813" y="622935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8" descr="pict1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1541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0" descr="pict3.png"/>
          <p:cNvPicPr>
            <a:picLocks noChangeAspect="1"/>
          </p:cNvPicPr>
          <p:nvPr userDrawn="1"/>
        </p:nvPicPr>
        <p:blipFill>
          <a:blip r:embed="rId6" cstate="screen">
            <a:lum bright="14000" contrast="38000"/>
          </a:blip>
          <a:srcRect/>
          <a:stretch>
            <a:fillRect/>
          </a:stretch>
        </p:blipFill>
        <p:spPr bwMode="auto">
          <a:xfrm>
            <a:off x="0" y="3633788"/>
            <a:ext cx="116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procholorococcus marinus cropped.tif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843463"/>
            <a:ext cx="11604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23"/>
          <p:cNvSpPr txBox="1">
            <a:spLocks noChangeArrowheads="1"/>
          </p:cNvSpPr>
          <p:nvPr userDrawn="1"/>
        </p:nvSpPr>
        <p:spPr>
          <a:xfrm>
            <a:off x="1317330" y="2744569"/>
            <a:ext cx="3073400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>
              <a:buFont typeface="Symbol" pitchFamily="18" charset="2"/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subtitle style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itle 35"/>
          <p:cNvSpPr txBox="1">
            <a:spLocks/>
          </p:cNvSpPr>
          <p:nvPr userDrawn="1"/>
        </p:nvSpPr>
        <p:spPr>
          <a:xfrm>
            <a:off x="1317329" y="1147078"/>
            <a:ext cx="6377629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129762-97_fac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24113"/>
            <a:ext cx="11572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clouds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11263"/>
            <a:ext cx="11509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0" y="6056313"/>
            <a:ext cx="9145588" cy="806450"/>
            <a:chOff x="0" y="6634186"/>
            <a:chExt cx="9145770" cy="228600"/>
          </a:xfrm>
        </p:grpSpPr>
        <p:sp>
          <p:nvSpPr>
            <p:cNvPr id="7" name="Rectangle 15"/>
            <p:cNvSpPr/>
            <p:nvPr userDrawn="1"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Rectangle 16"/>
            <p:cNvSpPr/>
            <p:nvPr userDrawn="1"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9" name="TextBox 44"/>
          <p:cNvSpPr txBox="1"/>
          <p:nvPr userDrawn="1"/>
        </p:nvSpPr>
        <p:spPr>
          <a:xfrm>
            <a:off x="2362200" y="6172200"/>
            <a:ext cx="150495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Office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 Science</a:t>
            </a:r>
          </a:p>
        </p:txBody>
      </p:sp>
      <p:sp>
        <p:nvSpPr>
          <p:cNvPr id="10" name="TextBox 46"/>
          <p:cNvSpPr txBox="1"/>
          <p:nvPr userDrawn="1"/>
        </p:nvSpPr>
        <p:spPr>
          <a:xfrm>
            <a:off x="5362575" y="6305550"/>
            <a:ext cx="36290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</a:rPr>
              <a:t>Office of Biological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 Environmental Research</a:t>
            </a:r>
          </a:p>
        </p:txBody>
      </p:sp>
      <p:pic>
        <p:nvPicPr>
          <p:cNvPr id="11" name="Picture 18" descr="New_DOE_Logo_BLACK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813" y="622935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pict1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1541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pict3.png"/>
          <p:cNvPicPr>
            <a:picLocks noChangeAspect="1"/>
          </p:cNvPicPr>
          <p:nvPr userDrawn="1"/>
        </p:nvPicPr>
        <p:blipFill>
          <a:blip r:embed="rId6" cstate="screen">
            <a:lum bright="14000" contrast="38000"/>
          </a:blip>
          <a:srcRect/>
          <a:stretch>
            <a:fillRect/>
          </a:stretch>
        </p:blipFill>
        <p:spPr bwMode="auto">
          <a:xfrm>
            <a:off x="0" y="3633788"/>
            <a:ext cx="116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procholorococcus marinus cropped.tif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843463"/>
            <a:ext cx="11604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1317330" y="2700382"/>
            <a:ext cx="3073400" cy="646331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317329" y="1102891"/>
            <a:ext cx="6377629" cy="929485"/>
          </a:xfrm>
        </p:spPr>
        <p:txBody>
          <a:bodyPr/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25"/>
            <a:ext cx="9174163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/>
          <p:nvPr userDrawn="1"/>
        </p:nvSpPr>
        <p:spPr>
          <a:xfrm>
            <a:off x="7921625" y="6445250"/>
            <a:ext cx="10668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+mn-cs"/>
              </a:rPr>
              <a:t>NCAR</a:t>
            </a:r>
          </a:p>
        </p:txBody>
      </p:sp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693326" y="-2257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129762-97_fa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4113"/>
            <a:ext cx="11572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cloud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1263"/>
            <a:ext cx="11509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0" y="6056313"/>
            <a:ext cx="9145588" cy="806450"/>
            <a:chOff x="0" y="6634186"/>
            <a:chExt cx="9145770" cy="228600"/>
          </a:xfrm>
        </p:grpSpPr>
        <p:sp>
          <p:nvSpPr>
            <p:cNvPr id="7" name="Rectangle 15"/>
            <p:cNvSpPr/>
            <p:nvPr userDrawn="1"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8" name="Rectangle 16"/>
            <p:cNvSpPr/>
            <p:nvPr userDrawn="1"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9" name="TextBox 44"/>
          <p:cNvSpPr txBox="1"/>
          <p:nvPr userDrawn="1"/>
        </p:nvSpPr>
        <p:spPr>
          <a:xfrm>
            <a:off x="2362200" y="6172200"/>
            <a:ext cx="150495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Office </a:t>
            </a:r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of Science</a:t>
            </a:r>
          </a:p>
        </p:txBody>
      </p:sp>
      <p:sp>
        <p:nvSpPr>
          <p:cNvPr id="10" name="TextBox 46"/>
          <p:cNvSpPr txBox="1"/>
          <p:nvPr userDrawn="1"/>
        </p:nvSpPr>
        <p:spPr>
          <a:xfrm>
            <a:off x="5362575" y="6305550"/>
            <a:ext cx="36290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Office of Biological </a:t>
            </a:r>
            <a:b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and Environmental Research</a:t>
            </a:r>
          </a:p>
        </p:txBody>
      </p:sp>
      <p:pic>
        <p:nvPicPr>
          <p:cNvPr id="11" name="Picture 18" descr="New_DOE_Logo_BLACK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2935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pict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541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pict3.png"/>
          <p:cNvPicPr>
            <a:picLocks noChangeAspect="1"/>
          </p:cNvPicPr>
          <p:nvPr userDrawn="1"/>
        </p:nvPicPr>
        <p:blipFill>
          <a:blip r:embed="rId6" cstate="print">
            <a:lum bright="14000" contrast="38000"/>
          </a:blip>
          <a:srcRect/>
          <a:stretch>
            <a:fillRect/>
          </a:stretch>
        </p:blipFill>
        <p:spPr bwMode="auto">
          <a:xfrm>
            <a:off x="0" y="3633788"/>
            <a:ext cx="116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procholorococcus marinus cropped.tif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43463"/>
            <a:ext cx="11604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1317330" y="2700382"/>
            <a:ext cx="3073400" cy="646331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317329" y="1102891"/>
            <a:ext cx="6377629" cy="929485"/>
          </a:xfrm>
        </p:spPr>
        <p:txBody>
          <a:bodyPr/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3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04" y="1344823"/>
            <a:ext cx="8229600" cy="183434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6660107"/>
            <a:ext cx="9145588" cy="19789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7" name="Rectangle 235"/>
          <p:cNvSpPr>
            <a:spLocks noChangeArrowheads="1"/>
          </p:cNvSpPr>
          <p:nvPr userDrawn="1"/>
        </p:nvSpPr>
        <p:spPr bwMode="auto">
          <a:xfrm>
            <a:off x="0" y="6634716"/>
            <a:ext cx="9144000" cy="2232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baseline="0" dirty="0" smtClean="0">
                <a:solidFill>
                  <a:schemeClr val="bg1"/>
                </a:solidFill>
                <a:ea typeface="Rod"/>
                <a:cs typeface="Rod"/>
              </a:rPr>
              <a:t>ACME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  •</a:t>
            </a:r>
            <a:r>
              <a:rPr lang="en-US" sz="1200" b="1" baseline="0" dirty="0" smtClean="0">
                <a:solidFill>
                  <a:schemeClr val="bg1"/>
                </a:solidFill>
                <a:ea typeface="Rod"/>
                <a:cs typeface="Rod"/>
              </a:rPr>
              <a:t>  PI meeting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  •  </a:t>
            </a:r>
            <a:r>
              <a:rPr lang="en-US" sz="1200" b="1" baseline="0" dirty="0" smtClean="0">
                <a:solidFill>
                  <a:schemeClr val="bg1"/>
                </a:solidFill>
                <a:ea typeface="Rod"/>
                <a:cs typeface="Rod"/>
              </a:rPr>
              <a:t>Jun 7-9 2016		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Department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of Energy 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•  Biological and Environmental Research</a:t>
            </a:r>
          </a:p>
        </p:txBody>
      </p:sp>
      <p:sp>
        <p:nvSpPr>
          <p:cNvPr id="18" name="Rectangle 235"/>
          <p:cNvSpPr>
            <a:spLocks noChangeArrowheads="1"/>
          </p:cNvSpPr>
          <p:nvPr userDrawn="1"/>
        </p:nvSpPr>
        <p:spPr bwMode="auto">
          <a:xfrm>
            <a:off x="0" y="6677247"/>
            <a:ext cx="3873278" cy="1807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797398DD-3765-4CAF-A947-70115095717E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</a:t>
            </a:r>
            <a:endParaRPr lang="en-US" sz="1200" b="1" dirty="0" smtClean="0">
              <a:solidFill>
                <a:schemeClr val="bg1"/>
              </a:solidFill>
              <a:ea typeface="Rod"/>
              <a:cs typeface="Rod"/>
            </a:endParaRPr>
          </a:p>
          <a:p>
            <a:pPr marL="171450" indent="-171450" eaLnBrk="0" hangingPunct="0">
              <a:lnSpc>
                <a:spcPct val="90000"/>
              </a:lnSpc>
              <a:defRPr/>
            </a:pPr>
            <a:endParaRPr lang="en-US" sz="1200" b="1" dirty="0">
              <a:solidFill>
                <a:schemeClr val="bg1"/>
              </a:solidFill>
              <a:ea typeface="Rod"/>
              <a:cs typeface="Ro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1" r:id="rId5"/>
    <p:sldLayoutId id="2147483922" r:id="rId6"/>
    <p:sldLayoutId id="2147483929" r:id="rId7"/>
    <p:sldLayoutId id="2147483933" r:id="rId8"/>
    <p:sldLayoutId id="2147483931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Font typeface="Arial" pitchFamily="34" charset="0"/>
        <a:buChar char="•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–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–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»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wiki\display\CNCL\Convection+Scheme+Testing+-+Vince+Larson+and+Andrew+Gettleman" TargetMode="External"/><Relationship Id="rId13" Type="http://schemas.openxmlformats.org/officeDocument/2006/relationships/hyperlink" Target="file:///C:\wiki\display\MUL\Multiscale+Collaboration+Proposal" TargetMode="External"/><Relationship Id="rId18" Type="http://schemas.openxmlformats.org/officeDocument/2006/relationships/hyperlink" Target="file:///C:\wiki\download\attachments\29164029\ACME%20Collaboration%20Agreement%20for%20Bouskill.pdf%3fversion=1&amp;modificationDate=1437059031302&amp;api=v2" TargetMode="External"/><Relationship Id="rId26" Type="http://schemas.openxmlformats.org/officeDocument/2006/relationships/hyperlink" Target="file:///C:\wiki\download\attachments\37454394\collab_agreement_NGEE_Tropics_ACME_Oct_20_2015.pdf%3fversion=1&amp;modificationDate=1445636024628&amp;api=v2" TargetMode="External"/><Relationship Id="rId3" Type="http://schemas.openxmlformats.org/officeDocument/2006/relationships/hyperlink" Target="file:///C:\wiki\display\CNCL\2014-12-04+Council+Telecon+Notes" TargetMode="External"/><Relationship Id="rId21" Type="http://schemas.openxmlformats.org/officeDocument/2006/relationships/hyperlink" Target="file:///C:\wiki\download\attachments\31752773\HILAT-ACME.pdf%3fversion=1&amp;modificationDate=1439470933612&amp;api=v2" TargetMode="External"/><Relationship Id="rId34" Type="http://schemas.openxmlformats.org/officeDocument/2006/relationships/hyperlink" Target="https://acme-climate.atlassian.net/wiki/download/attachments/54395248/ACME_Collaborative_Agreement_Primeau.pdf?version=1&amp;modificationDate=1458339515497&amp;api=v2" TargetMode="External"/><Relationship Id="rId7" Type="http://schemas.openxmlformats.org/officeDocument/2006/relationships/hyperlink" Target="https://acme-climate.atlassian.net/wiki/download/attachments/18940320/CNCL-18940272-050315-1248-4.pdf?version=1&amp;modificationDate=1425588647579&amp;api=v2" TargetMode="External"/><Relationship Id="rId12" Type="http://schemas.openxmlformats.org/officeDocument/2006/relationships/hyperlink" Target="file:///C:\wiki\display\CNCL\Southern+Ocean+SciDAC+collaboration" TargetMode="External"/><Relationship Id="rId17" Type="http://schemas.openxmlformats.org/officeDocument/2006/relationships/hyperlink" Target="https://acme-climate.atlassian.net/wiki/download/attachments/31129907/HiLAT_Jones_Jul2015Final.pdf?api=v2" TargetMode="External"/><Relationship Id="rId25" Type="http://schemas.openxmlformats.org/officeDocument/2006/relationships/hyperlink" Target="file:///C:\wiki\download\attachments\36176787\Extremes_consortium_RGCM_ACME.pdf%3fversion=1&amp;modificationDate=1443655590179&amp;api=v2" TargetMode="External"/><Relationship Id="rId33" Type="http://schemas.openxmlformats.org/officeDocument/2006/relationships/hyperlink" Target="https://acme-climate.atlassian.net/wiki/download/attachments/54395248/Project_McClean_03_2016_Request1.pdf?version=1&amp;modificationDate=1458170394288&amp;api=v2" TargetMode="External"/><Relationship Id="rId2" Type="http://schemas.openxmlformats.org/officeDocument/2006/relationships/hyperlink" Target="https://acme-climate.atlassian.net/wiki/download/attachments/31129907/Collaboration_interpretation_CESM_ACME.pdf?api=v2" TargetMode="External"/><Relationship Id="rId16" Type="http://schemas.openxmlformats.org/officeDocument/2006/relationships/hyperlink" Target="https://acme-climate.atlassian.net/wiki/download/attachments/31129907/ACME%20Collaboration%20Agreement%20for%20Abramoff.docx?api=v2" TargetMode="External"/><Relationship Id="rId20" Type="http://schemas.openxmlformats.org/officeDocument/2006/relationships/hyperlink" Target="https://acme-climate.atlassian.net/wiki/download/attachments/31129786/PICEES_PriceNg_July2015.pdf?version=1&amp;modificationDate=1438842341790&amp;api=v2" TargetMode="External"/><Relationship Id="rId29" Type="http://schemas.openxmlformats.org/officeDocument/2006/relationships/hyperlink" Target="file:///C:\wiki\download\attachments\31129907\Collaboration%20NGEE-Arctic%20Phase%202_update_1.docx%3fversion=1&amp;modificationDate=1454080000358&amp;api=v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me-climate.atlassian.net/wiki/download/attachments/31129907/Collaboration_Reich_project.docx?api=v2" TargetMode="External"/><Relationship Id="rId11" Type="http://schemas.openxmlformats.org/officeDocument/2006/relationships/hyperlink" Target="https://acme-climate.atlassian.net/wiki/download/attachments/31129907/MOSART.pdf?api=v2" TargetMode="External"/><Relationship Id="rId24" Type="http://schemas.openxmlformats.org/officeDocument/2006/relationships/hyperlink" Target="https://acme-climate.atlassian.net/wiki/download/attachments/32834353/ACMECollab-nonhydro.docx?version=1&amp;modificationDate=1440651021070&amp;api=v2" TargetMode="External"/><Relationship Id="rId32" Type="http://schemas.openxmlformats.org/officeDocument/2006/relationships/hyperlink" Target="https://acme-climate.atlassian.net/wiki/download/attachments/46892813/ccs-acme-collab-agree.pdf?version=1&amp;modificationDate=1454564074518&amp;api=v2" TargetMode="External"/><Relationship Id="rId37" Type="http://schemas.openxmlformats.org/officeDocument/2006/relationships/hyperlink" Target="file:///C:\wiki\download\attachments\63602763\ACME%20Collaboration%20Agreement%20with%20UNITY.docx%3fversion=1&amp;modificationDate=1461792245182&amp;api=v2" TargetMode="External"/><Relationship Id="rId5" Type="http://schemas.openxmlformats.org/officeDocument/2006/relationships/hyperlink" Target="file:///C:\wiki\display\ATM\ACME+Collaboration+with+Sungsu+Park" TargetMode="External"/><Relationship Id="rId15" Type="http://schemas.openxmlformats.org/officeDocument/2006/relationships/hyperlink" Target="https://acme-climate.atlassian.net/wiki/download/attachments/31129907/proposed_ACME_collaboration_MS_precon.docx?api=v2" TargetMode="External"/><Relationship Id="rId23" Type="http://schemas.openxmlformats.org/officeDocument/2006/relationships/hyperlink" Target="https://acme-climate.atlassian.net/wiki/download/attachments/32834353/ACMECollab-transport.docx?version=1&amp;modificationDate=1440651021159&amp;api=v2" TargetMode="External"/><Relationship Id="rId28" Type="http://schemas.openxmlformats.org/officeDocument/2006/relationships/hyperlink" Target="file:///C:\wiki\download\attachments\25788996\Collaboration%20NGEE-Arctic%20Phase%202.docx%3fversion=1&amp;modificationDate=1433369436506&amp;api=v2" TargetMode="External"/><Relationship Id="rId36" Type="http://schemas.openxmlformats.org/officeDocument/2006/relationships/hyperlink" Target="https://acme-climate.atlassian.net/wiki/download/attachments/61112560/ACME%20Collaboration%20agreement%20Kate%20Smits.pdf?version=1&amp;modificationDate=1460604968757&amp;api=v2" TargetMode="External"/><Relationship Id="rId10" Type="http://schemas.openxmlformats.org/officeDocument/2006/relationships/hyperlink" Target="file:///C:\wiki\display\CNCL\2015-04-02+Council+Telecon+Meeting+notes" TargetMode="External"/><Relationship Id="rId19" Type="http://schemas.openxmlformats.org/officeDocument/2006/relationships/hyperlink" Target="https://acme-climate.atlassian.net/wiki/download/attachments/31129907/CICE_Hunke_Jul2015.pdf?api=v2" TargetMode="External"/><Relationship Id="rId31" Type="http://schemas.openxmlformats.org/officeDocument/2006/relationships/hyperlink" Target="https://acme-climate.atlassian.net/wiki/download/attachments/46892813/LLNLACMEALMCollaborationRequest.pdf?version=1&amp;modificationDate=1454563896840&amp;api=v2" TargetMode="External"/><Relationship Id="rId4" Type="http://schemas.openxmlformats.org/officeDocument/2006/relationships/hyperlink" Target="file:///C:\wiki\download\attachments\15074752\ACME%20request%20for%20scientists.pdf%3fversion=1&amp;modificationDate=1420571019177&amp;api=v2" TargetMode="External"/><Relationship Id="rId9" Type="http://schemas.openxmlformats.org/officeDocument/2006/relationships/hyperlink" Target="https://acme-climate.atlassian.net/wiki/download/attachments/31129907/Hall_CU.pdf?api=v2" TargetMode="External"/><Relationship Id="rId14" Type="http://schemas.openxmlformats.org/officeDocument/2006/relationships/hyperlink" Target="https://acme-climate.atlassian.net/wiki/download/attachments/31129907/Proposed%20ACME%20Ocean%20Physics%20Collaboration.pdf?api=v2" TargetMode="External"/><Relationship Id="rId22" Type="http://schemas.openxmlformats.org/officeDocument/2006/relationships/hyperlink" Target="file:///C:\wiki\download\attachments\31752773\Polynya_LANL_Aug2015.pdf%3fversion=2&amp;modificationDate=1439538018498&amp;api=v2" TargetMode="External"/><Relationship Id="rId27" Type="http://schemas.openxmlformats.org/officeDocument/2006/relationships/hyperlink" Target="file:///C:\wiki\download\attachments\31129907\Collaboration_Reich_project_update_1.docx%3fversion=1&amp;modificationDate=1447178284847&amp;api=v2" TargetMode="External"/><Relationship Id="rId30" Type="http://schemas.openxmlformats.org/officeDocument/2006/relationships/hyperlink" Target="https://acme-climate.atlassian.net/wiki/download/attachments/41353547/Collaboration_Zeng_project_v1.pdf?version=1&amp;modificationDate=1448990836120&amp;api=v2" TargetMode="External"/><Relationship Id="rId35" Type="http://schemas.openxmlformats.org/officeDocument/2006/relationships/hyperlink" Target="https://acme-climate.atlassian.net/wiki/download/attachments/54395248/ACMELLNLClimateSFACollaborationProposal%20(1).pdf?version=1&amp;modificationDate=1458339533763&amp;api=v2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orothy.Koch@science.doe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science.energy.gov/ber/research/cesd/earth-system-modeling-program/" TargetMode="External"/><Relationship Id="rId4" Type="http://schemas.openxmlformats.org/officeDocument/2006/relationships/hyperlink" Target="http://climatemodeling.science.energy.gov/projects/accelerated-climate-modeling-energ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1553029" y="4310743"/>
            <a:ext cx="7086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1" dirty="0">
              <a:solidFill>
                <a:srgbClr val="0000BC"/>
              </a:solidFill>
            </a:endParaRP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26422" y="5731946"/>
            <a:ext cx="7725072" cy="313932"/>
          </a:xfrm>
        </p:spPr>
        <p:txBody>
          <a:bodyPr/>
          <a:lstStyle/>
          <a:p>
            <a:r>
              <a:rPr lang="en-US" sz="1600" dirty="0" smtClean="0"/>
              <a:t>June 8, 2016		    	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title"/>
          </p:nvPr>
        </p:nvSpPr>
        <p:spPr>
          <a:xfrm>
            <a:off x="1187355" y="518173"/>
            <a:ext cx="7956645" cy="1766637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Accelerated Climate Model for Energy</a:t>
            </a:r>
            <a:br>
              <a:rPr lang="en-US" dirty="0" smtClean="0"/>
            </a:br>
            <a:r>
              <a:rPr lang="en-US" dirty="0" smtClean="0"/>
              <a:t>Principal Investigator “All-Hands”</a:t>
            </a:r>
            <a:br>
              <a:rPr lang="en-US" dirty="0" smtClean="0"/>
            </a:br>
            <a:r>
              <a:rPr lang="en-US" dirty="0" smtClean="0"/>
              <a:t>June 7-9, 2016</a:t>
            </a:r>
            <a:br>
              <a:rPr lang="en-US" dirty="0" smtClean="0"/>
            </a:br>
            <a:r>
              <a:rPr lang="en-US" dirty="0" smtClean="0"/>
              <a:t>Rockville, MD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807493" y="4158352"/>
            <a:ext cx="7011155" cy="150810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Dorothy Koch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Earth System Modeling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Climate and Environmental Sciences Division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18" y="2703294"/>
            <a:ext cx="3374222" cy="146248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80" y="1073060"/>
            <a:ext cx="8871045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Mike Pritchard (UC-Irvine): </a:t>
            </a:r>
            <a:r>
              <a:rPr lang="en-US" sz="1600" dirty="0" smtClean="0"/>
              <a:t>Towards </a:t>
            </a:r>
            <a:r>
              <a:rPr lang="en-US" sz="1600" dirty="0"/>
              <a:t>low cloud-permitting cloud </a:t>
            </a:r>
            <a:r>
              <a:rPr lang="en-US" sz="1600" dirty="0" err="1" smtClean="0"/>
              <a:t>superparameterization</a:t>
            </a:r>
            <a:r>
              <a:rPr lang="en-US" sz="1600" b="1" dirty="0"/>
              <a:t> </a:t>
            </a:r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/>
              <a:t>Michael Prather (UC-Irvine): </a:t>
            </a:r>
            <a:r>
              <a:rPr lang="en-US" sz="1600" dirty="0"/>
              <a:t>An examination of systematic biases in ACME solar heating rates - comparison with multi-stream </a:t>
            </a:r>
            <a:r>
              <a:rPr lang="en-US" sz="1600" dirty="0" smtClean="0"/>
              <a:t>Solar-J</a:t>
            </a:r>
          </a:p>
          <a:p>
            <a:endParaRPr lang="en-US" sz="1600" b="1" dirty="0"/>
          </a:p>
          <a:p>
            <a:r>
              <a:rPr lang="en-US" sz="1600" b="1" dirty="0" err="1"/>
              <a:t>Xianglei</a:t>
            </a:r>
            <a:r>
              <a:rPr lang="en-US" sz="1600" b="1" dirty="0"/>
              <a:t> Huang (U-Michigan): </a:t>
            </a:r>
            <a:r>
              <a:rPr lang="en-US" sz="1600" dirty="0"/>
              <a:t>Incorporate realistic spectral emissivity of surfaces into the CESM and the influence on simulated radiation budget, mean climate, and climate changes </a:t>
            </a:r>
            <a:endParaRPr lang="en-US" sz="1600" b="1" dirty="0"/>
          </a:p>
          <a:p>
            <a:endParaRPr lang="en-US" sz="16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1600" b="1" dirty="0" err="1"/>
              <a:t>Chaopeng</a:t>
            </a:r>
            <a:r>
              <a:rPr lang="en-US" sz="1600" b="1" dirty="0"/>
              <a:t> </a:t>
            </a:r>
            <a:r>
              <a:rPr lang="en-US" sz="1600" b="1" dirty="0" smtClean="0"/>
              <a:t>Shen (Penn State): </a:t>
            </a:r>
            <a:r>
              <a:rPr lang="en-US" sz="1600" dirty="0" smtClean="0"/>
              <a:t>Scale-aware </a:t>
            </a:r>
            <a:r>
              <a:rPr lang="en-US" sz="1600" dirty="0"/>
              <a:t>hydrologic and biogeochemical modeling for the Amazon and the world: model enhancement, multi-scale strategies and dataset </a:t>
            </a:r>
            <a:r>
              <a:rPr lang="en-US" sz="1600" dirty="0" smtClean="0"/>
              <a:t>generation</a:t>
            </a:r>
          </a:p>
          <a:p>
            <a:endParaRPr lang="en-US" sz="1600" dirty="0"/>
          </a:p>
          <a:p>
            <a:r>
              <a:rPr lang="en-US" sz="1600" b="1" dirty="0"/>
              <a:t>Ethan Butler </a:t>
            </a:r>
            <a:r>
              <a:rPr lang="en-US" sz="1600" b="1" dirty="0" smtClean="0"/>
              <a:t>(U-MN</a:t>
            </a:r>
            <a:r>
              <a:rPr lang="en-US" sz="1600" b="1" dirty="0"/>
              <a:t>): </a:t>
            </a:r>
            <a:r>
              <a:rPr lang="en-US" sz="1600" dirty="0"/>
              <a:t>Estimating Global Maps of Trait Distributions</a:t>
            </a:r>
          </a:p>
          <a:p>
            <a:endParaRPr lang="en-US" sz="1600" dirty="0"/>
          </a:p>
          <a:p>
            <a:r>
              <a:rPr lang="en-US" sz="1600" b="1" dirty="0"/>
              <a:t>Michal </a:t>
            </a:r>
            <a:r>
              <a:rPr lang="en-US" sz="1600" b="1" dirty="0" err="1"/>
              <a:t>Kopera</a:t>
            </a:r>
            <a:r>
              <a:rPr lang="en-US" sz="1600" b="1" dirty="0"/>
              <a:t> (UCSC; </a:t>
            </a:r>
            <a:r>
              <a:rPr lang="en-US" sz="1600" b="1" dirty="0" err="1"/>
              <a:t>Giraldo</a:t>
            </a:r>
            <a:r>
              <a:rPr lang="en-US" sz="1600" b="1" dirty="0"/>
              <a:t>, NPS): </a:t>
            </a:r>
            <a:r>
              <a:rPr lang="en-US" sz="1600" dirty="0"/>
              <a:t>A new ice sheet / ocean interaction model for Greenland Fjords using discontinuous </a:t>
            </a:r>
            <a:r>
              <a:rPr lang="en-US" sz="1600" dirty="0" err="1"/>
              <a:t>Galerkin</a:t>
            </a:r>
            <a:r>
              <a:rPr lang="en-US" sz="1600" dirty="0"/>
              <a:t> </a:t>
            </a:r>
            <a:r>
              <a:rPr lang="en-US" sz="1600" dirty="0" smtClean="0"/>
              <a:t>method</a:t>
            </a:r>
          </a:p>
          <a:p>
            <a:endParaRPr lang="en-US" sz="1600" dirty="0"/>
          </a:p>
          <a:p>
            <a:r>
              <a:rPr lang="en-US" sz="1600" b="1" dirty="0"/>
              <a:t>Matthew Long (NCAR): </a:t>
            </a:r>
            <a:r>
              <a:rPr lang="en-US" sz="1600" dirty="0"/>
              <a:t>Ocean biogeochemistry in the Earth system modeling framework: applications and approach (MARBL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US" sz="1600" b="1" dirty="0" smtClean="0"/>
          </a:p>
          <a:p>
            <a:r>
              <a:rPr lang="en-US" sz="1600" b="1" dirty="0"/>
              <a:t>François </a:t>
            </a:r>
            <a:r>
              <a:rPr lang="en-US" sz="1600" b="1" dirty="0" err="1" smtClean="0"/>
              <a:t>Primeau</a:t>
            </a:r>
            <a:r>
              <a:rPr lang="en-US" sz="1600" b="1" dirty="0" smtClean="0"/>
              <a:t>, </a:t>
            </a:r>
            <a:r>
              <a:rPr lang="en-US" sz="1600" b="1" dirty="0"/>
              <a:t>Keith </a:t>
            </a:r>
            <a:r>
              <a:rPr lang="en-US" sz="1600" b="1" dirty="0" smtClean="0"/>
              <a:t>Moore (UC-Irvine): </a:t>
            </a:r>
            <a:r>
              <a:rPr lang="en-US" sz="1600" dirty="0" smtClean="0"/>
              <a:t>Developing </a:t>
            </a:r>
            <a:r>
              <a:rPr lang="en-US" sz="1600" dirty="0"/>
              <a:t>fast implicit spin-­‐up capabilities for CESM to study the dynamics o  the ocean’s nitrogen and carbon </a:t>
            </a:r>
            <a:r>
              <a:rPr lang="en-US" sz="1600" dirty="0" smtClean="0"/>
              <a:t>cycles</a:t>
            </a:r>
            <a:endParaRPr lang="en-US" sz="1600" dirty="0"/>
          </a:p>
          <a:p>
            <a:endParaRPr lang="en-US" sz="16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756" y="409088"/>
            <a:ext cx="624627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ESM guests this week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883" y="751759"/>
            <a:ext cx="8573985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Climate </a:t>
            </a:r>
            <a:r>
              <a:rPr lang="en-US" sz="2000" b="1" dirty="0">
                <a:solidFill>
                  <a:srgbClr val="002060"/>
                </a:solidFill>
              </a:rPr>
              <a:t>Model Development and Validation (CMDV) is a new DOE-BER activity to improve climate model architecture, software, and computational design to prepare for </a:t>
            </a:r>
            <a:r>
              <a:rPr lang="en-US" sz="2000" b="1" dirty="0" err="1">
                <a:solidFill>
                  <a:srgbClr val="002060"/>
                </a:solidFill>
              </a:rPr>
              <a:t>exascale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computing (CMDV-Software; 5M), </a:t>
            </a:r>
            <a:r>
              <a:rPr lang="en-US" sz="2000" b="1" dirty="0">
                <a:solidFill>
                  <a:srgbClr val="002060"/>
                </a:solidFill>
              </a:rPr>
              <a:t>to develop scale-aware physics for climate </a:t>
            </a:r>
            <a:r>
              <a:rPr lang="en-US" sz="2000" b="1" dirty="0" smtClean="0">
                <a:solidFill>
                  <a:srgbClr val="002060"/>
                </a:solidFill>
              </a:rPr>
              <a:t>systems </a:t>
            </a:r>
            <a:r>
              <a:rPr lang="en-US" sz="2000" b="1" dirty="0">
                <a:solidFill>
                  <a:srgbClr val="002060"/>
                </a:solidFill>
              </a:rPr>
              <a:t>and to enhance methods for model </a:t>
            </a:r>
            <a:r>
              <a:rPr lang="en-US" sz="2000" b="1" dirty="0" smtClean="0">
                <a:solidFill>
                  <a:srgbClr val="002060"/>
                </a:solidFill>
              </a:rPr>
              <a:t>validation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(CMDV-Atmosphere; CMDV-Land-Liaisons; 5M).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Pending projects: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CMDV-Software: </a:t>
            </a:r>
            <a:r>
              <a:rPr lang="en-US" sz="2000" dirty="0" smtClean="0">
                <a:solidFill>
                  <a:srgbClr val="002060"/>
                </a:solidFill>
              </a:rPr>
              <a:t>Next-generation software developments for ACME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CMDV-Atmosphere: </a:t>
            </a:r>
            <a:r>
              <a:rPr lang="en-US" sz="2000" dirty="0" smtClean="0">
                <a:solidFill>
                  <a:srgbClr val="002060"/>
                </a:solidFill>
              </a:rPr>
              <a:t>Projects to understand and improve atmospheric processes and develop parameterizations, from ARM/LES to ACME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CMDV-Land: </a:t>
            </a:r>
            <a:r>
              <a:rPr lang="en-US" sz="2000" dirty="0" smtClean="0">
                <a:solidFill>
                  <a:srgbClr val="002060"/>
                </a:solidFill>
              </a:rPr>
              <a:t>Liaisons to align and coordinate ACME and NGEEs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/>
          </a:p>
          <a:p>
            <a:r>
              <a:rPr lang="en-US" sz="2000" b="1" dirty="0" smtClean="0"/>
              <a:t>Modeling Programs</a:t>
            </a:r>
            <a:endParaRPr lang="en-US" sz="2000" b="1" dirty="0"/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RGCM SFA’s will be using ACME v1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CASCADE, HILAT, WACCEM, BGC-ILAMB</a:t>
            </a:r>
          </a:p>
          <a:p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IAR: </a:t>
            </a:r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lignment of GCAM-land and ACME-LM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ACME-GCAM-scenario and science insights for Energy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1817"/>
            <a:ext cx="822960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CESD-ACME-connected projects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471915"/>
              </p:ext>
            </p:extLst>
          </p:nvPr>
        </p:nvGraphicFramePr>
        <p:xfrm>
          <a:off x="1743959" y="0"/>
          <a:ext cx="7400041" cy="6857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2247"/>
                <a:gridCol w="3100783"/>
                <a:gridCol w="1047011"/>
              </a:tblGrid>
              <a:tr h="142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Collaboration Title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Collaboration Document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Approval Date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267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Interpretation of collaboration policy as it applies to CESM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2" tooltip="Download"/>
                        </a:rPr>
                        <a:t>Collaboration_interpretation_CESM_ACME.pdf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 Sep 2014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Paul Coffman for I/O performance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" action="ppaction://hlinkfile"/>
                        </a:rPr>
                        <a:t>2014-12-04 Council Telecon Notes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 Dec 2014 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Tang, Zhu and </a:t>
                      </a:r>
                      <a:r>
                        <a:rPr lang="en-US" sz="800" dirty="0" err="1">
                          <a:effectLst/>
                        </a:rPr>
                        <a:t>Ghimire</a:t>
                      </a:r>
                      <a:r>
                        <a:rPr lang="en-US" sz="800" dirty="0">
                          <a:effectLst/>
                        </a:rPr>
                        <a:t> (LBNL)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4" action="ppaction://hlinkfile"/>
                        </a:rPr>
                        <a:t>ACME request for scientists.pdf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Sungsu</a:t>
                      </a:r>
                      <a:r>
                        <a:rPr lang="en-US" sz="800" dirty="0">
                          <a:effectLst/>
                        </a:rPr>
                        <a:t> Park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5" action="ppaction://hlinkfile"/>
                        </a:rPr>
                        <a:t>ACME Collaboration with Sungsu Park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 Jan 2015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Reich collaboration requested by Peter Thornton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6" tooltip="Download"/>
                        </a:rPr>
                        <a:t>Collaboration_Reich_project.docx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 Feb 2015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267589">
                <a:tc>
                  <a:txBody>
                    <a:bodyPr/>
                    <a:lstStyle/>
                    <a:p>
                      <a:pPr marL="0" marR="0"/>
                      <a:r>
                        <a:rPr lang="en-US" sz="800" u="sng" dirty="0">
                          <a:effectLst/>
                          <a:hlinkClick r:id="rId7"/>
                        </a:rPr>
                        <a:t>Larson and </a:t>
                      </a:r>
                      <a:r>
                        <a:rPr lang="en-US" sz="800" u="sng" dirty="0" err="1">
                          <a:effectLst/>
                          <a:hlinkClick r:id="rId7"/>
                        </a:rPr>
                        <a:t>Gettleman</a:t>
                      </a:r>
                      <a:r>
                        <a:rPr lang="en-US" sz="800" u="sng" dirty="0">
                          <a:effectLst/>
                          <a:hlinkClick r:id="rId7"/>
                        </a:rPr>
                        <a:t> PDF document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8" action="ppaction://hlinkfile"/>
                        </a:rPr>
                        <a:t>Convection Scheme Testing - Vince Larson and Andrew Gettleman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05 Mar 2015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David Hall collaboration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9" tooltip="Download"/>
                        </a:rPr>
                        <a:t>Hall_CU.pdf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 Mar 2015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267589">
                <a:tc>
                  <a:txBody>
                    <a:bodyPr/>
                    <a:lstStyle/>
                    <a:p>
                      <a:pPr marL="0" marR="0"/>
                      <a:r>
                        <a:rPr lang="en-US" sz="800" dirty="0">
                          <a:effectLst/>
                        </a:rPr>
                        <a:t>Dave Randall subcontract and collaboration to work on CAAR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800" u="sng" dirty="0">
                          <a:effectLst/>
                          <a:hlinkClick r:id="rId10" action="ppaction://hlinkfile"/>
                        </a:rPr>
                        <a:t>2015-04-02 Council </a:t>
                      </a:r>
                      <a:r>
                        <a:rPr lang="en-US" sz="800" u="sng" dirty="0" err="1">
                          <a:effectLst/>
                          <a:hlinkClick r:id="rId10" action="ppaction://hlinkfile"/>
                        </a:rPr>
                        <a:t>Telecon</a:t>
                      </a:r>
                      <a:r>
                        <a:rPr lang="en-US" sz="800" u="sng" dirty="0">
                          <a:effectLst/>
                          <a:hlinkClick r:id="rId10" action="ppaction://hlinkfile"/>
                        </a:rPr>
                        <a:t> Meeting notes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02 Apr 2015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267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Tony Craig subcontract to implement MOSART in CLM (requested by Ruby Leung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  <a:hlinkClick r:id="rId11" tooltip="Download"/>
                        </a:rPr>
                        <a:t>MOSART.pdf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02 Apr 2015   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/>
                      <a:r>
                        <a:rPr lang="en-US" sz="800" u="sng">
                          <a:effectLst/>
                          <a:hlinkClick r:id="rId12" action="ppaction://hlinkfile"/>
                        </a:rPr>
                        <a:t>Southern Ocean SciDAC collaboration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800" u="sng" dirty="0">
                          <a:effectLst/>
                          <a:hlinkClick r:id="rId12" action="ppaction://hlinkfile"/>
                        </a:rPr>
                        <a:t>Southern Ocean </a:t>
                      </a:r>
                      <a:r>
                        <a:rPr lang="en-US" sz="800" u="sng" dirty="0" err="1">
                          <a:effectLst/>
                          <a:hlinkClick r:id="rId12" action="ppaction://hlinkfile"/>
                        </a:rPr>
                        <a:t>SciDAC</a:t>
                      </a:r>
                      <a:r>
                        <a:rPr lang="en-US" sz="800" u="sng" dirty="0">
                          <a:effectLst/>
                          <a:hlinkClick r:id="rId12" action="ppaction://hlinkfile"/>
                        </a:rPr>
                        <a:t> collaboration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 Apr 2015 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/>
                      <a:r>
                        <a:rPr lang="en-US" sz="800" u="sng">
                          <a:effectLst/>
                          <a:hlinkClick r:id="rId13" action="ppaction://hlinkfile"/>
                        </a:rPr>
                        <a:t>Multiscale Collaboration Proposal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800" u="sng" dirty="0">
                          <a:effectLst/>
                          <a:hlinkClick r:id="rId13" action="ppaction://hlinkfile"/>
                        </a:rPr>
                        <a:t>Multiscale Collaboration Proposal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06 Aug 2015 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238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14" tooltip="Download"/>
                        </a:rPr>
                        <a:t>Proposed ACME Ocean Physics Collaboration.pdf</a:t>
                      </a:r>
                      <a:r>
                        <a:rPr lang="en-US" sz="800">
                          <a:effectLst/>
                        </a:rPr>
                        <a:t>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  <a:hlinkClick r:id="rId14" tooltip="Download"/>
                        </a:rPr>
                        <a:t>Proposed ACME Ocean Physics Collaboration.pdf</a:t>
                      </a:r>
                      <a:r>
                        <a:rPr lang="en-US" sz="800" dirty="0">
                          <a:effectLst/>
                        </a:rPr>
                        <a:t> 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 Jun 2015 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238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15" tooltip="Download"/>
                        </a:rPr>
                        <a:t>proposed_ACME_collaboration_MS_precon.docx</a:t>
                      </a: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  <a:hlinkClick r:id="rId15" tooltip="Download"/>
                        </a:rPr>
                        <a:t>proposed_ACME_collaboration_MS_precon.docx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 Jun 2015 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267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16" tooltip="Download"/>
                        </a:rPr>
                        <a:t>ACME Collaboration Agreement for Abramoff.docx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  <a:hlinkClick r:id="rId16" tooltip="Download"/>
                        </a:rPr>
                        <a:t>ACME Collaboration Agreement for Abramoff.docx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 Jun 2015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HiLAT collaboration (requested by Phil Jones)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800" u="sng" dirty="0">
                          <a:effectLst/>
                          <a:hlinkClick r:id="rId17" tooltip="Download"/>
                        </a:rPr>
                        <a:t>HiLAT_Jones_Jul2015Final.pdf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800">
                          <a:effectLst/>
                        </a:rPr>
                        <a:t>23 Jul 2015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Bouskill collaboration (requested by Bill Riley)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  <a:hlinkClick r:id="rId18" action="ppaction://hlinkfile"/>
                        </a:rPr>
                        <a:t>ACME Collaboration Agreement for Bouskill.pdf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 Jul 2015 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267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collaboration agreement with Rosie Fisher, the NGEE people and ACME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06 Aug 2015 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CICE Collaboration Agreement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800" u="sng" dirty="0">
                          <a:effectLst/>
                          <a:hlinkClick r:id="rId19" tooltip="Download"/>
                        </a:rPr>
                        <a:t>ICE_Hunke_Jul2015.pdf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 Jul 2015 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PISCEES Collaboration Request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20"/>
                        </a:rPr>
                        <a:t>PICEES_PriceNg_July2015.pdf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 Aug 2015 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HiLAT additional collaboration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Additional collaboration info </a:t>
                      </a:r>
                      <a:r>
                        <a:rPr lang="en-US" sz="800" u="sng" dirty="0">
                          <a:effectLst/>
                          <a:hlinkClick r:id="rId21" action="ppaction://hlinkfile"/>
                        </a:rPr>
                        <a:t>HILAT-ACME.pdf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07 Apr 2016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Polynya Data Collaboration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22" action="ppaction://hlinkfile"/>
                        </a:rPr>
                        <a:t>Polynya_LANL_Aug2015.pdf</a:t>
                      </a: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 Aug 2015 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23"/>
                        </a:rPr>
                        <a:t>Transport schemes</a:t>
                      </a:r>
                      <a:r>
                        <a:rPr lang="en-US" sz="800">
                          <a:effectLst/>
                        </a:rPr>
                        <a:t>  collaboration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  <a:hlinkClick r:id="rId23"/>
                        </a:rPr>
                        <a:t>Transport schemes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02 Sep 2015 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24"/>
                        </a:rPr>
                        <a:t>Non-hydrostatic dynamical core</a:t>
                      </a:r>
                      <a:r>
                        <a:rPr lang="en-US" sz="800">
                          <a:effectLst/>
                        </a:rPr>
                        <a:t>   collaboration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24"/>
                        </a:rPr>
                        <a:t>Non-hydrostatic dynamical core</a:t>
                      </a: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02 Sep 2015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25" action="ppaction://hlinkfile"/>
                        </a:rPr>
                        <a:t>Extremes_consortium_RGCM_ACME.pdf</a:t>
                      </a: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25" action="ppaction://hlinkfile"/>
                        </a:rPr>
                        <a:t>Extremes_consortium_RGCM_ACME.pdf</a:t>
                      </a: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07 Apr 2016 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NGEE-Tropics Collaboration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26" action="ppaction://hlinkfile"/>
                        </a:rPr>
                        <a:t>collab_agreement_NGEE_Tropics_ACME_Oct_20_2015.pdf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 Nov 2015  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27" action="ppaction://hlinkfile"/>
                        </a:rPr>
                        <a:t>Collaboration_Reich_project_update_1.docx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27" action="ppaction://hlinkfile"/>
                        </a:rPr>
                        <a:t>Collaboration_Reich_project_update_1.docx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07 Apr 2016 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267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NGEE-Arctic Phase 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800" u="sng">
                          <a:effectLst/>
                          <a:hlinkClick r:id="rId28" action="ppaction://hlinkfile"/>
                        </a:rPr>
                        <a:t>Collaboration NGEE-Arctic Phase 2.docx</a:t>
                      </a:r>
                      <a:r>
                        <a:rPr lang="en-US" sz="800">
                          <a:effectLst/>
                        </a:rPr>
                        <a:t>,</a:t>
                      </a:r>
                    </a:p>
                    <a:p>
                      <a:pPr marL="0" marR="0"/>
                      <a:r>
                        <a:rPr lang="en-US" sz="800" u="sng">
                          <a:effectLst/>
                          <a:hlinkClick r:id="rId29" action="ppaction://hlinkfile"/>
                        </a:rPr>
                        <a:t>Collaboration NGEE-Arctic Phase 2_update_1.docx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09 Feb 2016 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267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Collaboration agreement Zeng - University of Arizona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0"/>
                        </a:rPr>
                        <a:t>Xubin Zeng collaboration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 Dec 2015 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LLNL ALM Collaboration Agreement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1"/>
                        </a:rPr>
                        <a:t>LLNL ACME ALM Collaboration Request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09 Feb 2016 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MARBL Collaboration Agreement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2"/>
                        </a:rPr>
                        <a:t>MARBL Collaboration Agreement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09 Feb 2016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Manish Shrivastava collaboration agreement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01 Mar 2016 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3"/>
                        </a:rPr>
                        <a:t>McClean request </a:t>
                      </a:r>
                      <a:r>
                        <a:rPr lang="en-US" sz="800">
                          <a:effectLst/>
                        </a:rPr>
                        <a:t>for postoc Dr. He Wang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3"/>
                        </a:rPr>
                        <a:t>McClean request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17 Mar 2016 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UC Irvine Ocean SciDAC project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4"/>
                        </a:rPr>
                        <a:t>ACME_Collaborative_Agreement_Primeau.pdf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 Mar 2016  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267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LLNL Climate Research SFA supported by RGCM and ASR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5"/>
                        </a:rPr>
                        <a:t>ACMELLNLClimateSFACollaborationProposal (1).pdf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24 Mar 2016 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267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Collaboration with Kate Smits (Colorado School of Mines)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6"/>
                        </a:rPr>
                        <a:t>ACME Collaboration agreement Kate Smits.pdf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19 Apr 2016 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Unity Project Collaboration request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7" action="ppaction://hlinkfile"/>
                        </a:rPr>
                        <a:t>ACME Collaboration Agreement with UNITY.docx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800" dirty="0">
                          <a:effectLst/>
                        </a:rPr>
                        <a:t>03 May 2016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  <a:tr h="14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92" marR="2392" marT="2392" marB="2392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2502"/>
            <a:ext cx="1828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36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Collaboration Agreements</a:t>
            </a:r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883" y="875584"/>
            <a:ext cx="8573985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ACME: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CIME Software infrastructure, scripts, mapping capabilities, so far CSEG and ACME-software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CICE Consortium for column sea-ice physics</a:t>
            </a:r>
          </a:p>
          <a:p>
            <a:endParaRPr lang="en-US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ESM: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CEDS (Smith et al): Emissions Data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MARBL (Long et al): Modular Ocean BGC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LULC history (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Hurtt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et al): new land-use dataset for CMIP6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1817"/>
            <a:ext cx="822960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ESM and ACME community activities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255" y="1234827"/>
            <a:ext cx="8823366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June 10: ACME mid-term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September AXICCS meeting </a:t>
            </a:r>
          </a:p>
          <a:p>
            <a:pPr lvl="1"/>
            <a:r>
              <a:rPr lang="en-US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(computational climate – </a:t>
            </a:r>
          </a:p>
          <a:p>
            <a:pPr lvl="1"/>
            <a:r>
              <a:rPr lang="en-US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Kate Evans &amp; Esmond 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SciDAC4 program solicitation (fall 2016)</a:t>
            </a:r>
            <a:endParaRPr lang="en-US" sz="28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Fall 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Nov 2016) 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ACME “most-hands” 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Proposal 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for ACME renewal 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(summer 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DOE modeling meeting – v1 release (fall 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ACME renewal proposal review (fall 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ESM – IPA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PM search</a:t>
            </a:r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5559" y="236491"/>
            <a:ext cx="8229600" cy="615553"/>
          </a:xfrm>
        </p:spPr>
        <p:txBody>
          <a:bodyPr/>
          <a:lstStyle/>
          <a:p>
            <a:pPr lvl="0" algn="ctr"/>
            <a:r>
              <a:rPr lang="en-US" sz="4000" dirty="0" smtClean="0">
                <a:solidFill>
                  <a:srgbClr val="C00000"/>
                </a:solidFill>
              </a:rPr>
              <a:t>Plans for coming year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81" y="722526"/>
            <a:ext cx="8871045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Science results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V1 tuning and debugging challenges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V1 science products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publications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capabilities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softwares</a:t>
            </a:r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V2 science and simulation planning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Human component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Water management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Crops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Land-use, land-cover change 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iESM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” experiments to work with existing code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Next steps for FY2017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Move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iESM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code into ACME?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Scenarios or science coordination with GCAM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ACME Laboratory Manager’s Meeting 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ACME 2016 PI Meeting Proceedings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Include presentations, posters and break-out session notes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5559" y="236491"/>
            <a:ext cx="822960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Meeting goals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27" y="0"/>
            <a:ext cx="2520199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93705"/>
            <a:ext cx="817691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Renata McCoy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Andrew Flatness, DOE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Marie Asher, ORAU</a:t>
            </a:r>
          </a:p>
          <a:p>
            <a:endParaRPr lang="en-US" sz="28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31231"/>
            <a:ext cx="8229600" cy="510909"/>
          </a:xfrm>
        </p:spPr>
        <p:txBody>
          <a:bodyPr/>
          <a:lstStyle/>
          <a:p>
            <a:pPr lvl="0" algn="ctr"/>
            <a:r>
              <a:rPr lang="en-US" sz="3200" dirty="0" smtClean="0">
                <a:solidFill>
                  <a:srgbClr val="C00000"/>
                </a:solidFill>
              </a:rPr>
              <a:t>Thanks!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0341"/>
          <a:stretch/>
        </p:blipFill>
        <p:spPr>
          <a:xfrm>
            <a:off x="0" y="2086594"/>
            <a:ext cx="9144000" cy="1808018"/>
          </a:xfrm>
          <a:prstGeom prst="rect">
            <a:avLst/>
          </a:prstGeom>
        </p:spPr>
      </p:pic>
      <p:pic>
        <p:nvPicPr>
          <p:cNvPr id="1026" name="Picture 2" descr="C:\Users\kochdor\Downloads\2015-11_ACME_Fall_Meeting_Team_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1" y="3894612"/>
            <a:ext cx="8593364" cy="27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>
          <a:xfrm>
            <a:off x="1366577" y="2844079"/>
            <a:ext cx="6410846" cy="313932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hlinkClick r:id="rId3"/>
              </a:rPr>
              <a:t>Dorothy.Koch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@science.doe.gov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ACME: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 http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climatemodeling.science.energy.gov/projects/accelerated-climate-modeling-energy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Earth System Modeling:</a:t>
            </a: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://science.energy.gov/ber/research/cesd/earth-system-modeling-program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/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5213267"/>
            <a:ext cx="5766792" cy="1661993"/>
          </a:xfrm>
        </p:spPr>
        <p:txBody>
          <a:bodyPr/>
          <a:lstStyle/>
          <a:p>
            <a:r>
              <a:rPr lang="en-US" dirty="0" smtClean="0"/>
              <a:t>ACME Executive Committee:</a:t>
            </a:r>
            <a:br>
              <a:rPr lang="en-US" dirty="0" smtClean="0"/>
            </a:br>
            <a:r>
              <a:rPr lang="en-US" dirty="0" smtClean="0"/>
              <a:t>Secretary of Energy Achievement Award, 2014</a:t>
            </a:r>
            <a:endParaRPr lang="en-US" dirty="0"/>
          </a:p>
        </p:txBody>
      </p:sp>
      <p:pic>
        <p:nvPicPr>
          <p:cNvPr id="1026" name="Picture 2" descr="C:\Users\kochdor\Downloads\2015-Secretarial-Honor-Aw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7546862" cy="502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chdor\Downloads\Secretary_of_energy_Award_05_201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19" y="4105090"/>
            <a:ext cx="3294080" cy="275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ACME management updates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19199" y="762000"/>
            <a:ext cx="6986649" cy="1143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2000" b="1" dirty="0" smtClean="0"/>
          </a:p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ACME Council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Dave Bader, Chair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Executive Committee: R. Leung, M. Taylor 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R. Jacob, P. Jones, P. </a:t>
            </a:r>
            <a:r>
              <a:rPr lang="en-US" sz="1600" dirty="0" err="1" smtClean="0">
                <a:solidFill>
                  <a:schemeClr val="tx1"/>
                </a:solidFill>
              </a:rPr>
              <a:t>Rasch</a:t>
            </a:r>
            <a:r>
              <a:rPr lang="en-US" sz="1600" dirty="0" smtClean="0">
                <a:solidFill>
                  <a:schemeClr val="tx1"/>
                </a:solidFill>
              </a:rPr>
              <a:t>, P. Thornton, D. Williams, T. </a:t>
            </a:r>
            <a:r>
              <a:rPr lang="en-US" sz="1600" dirty="0" err="1" smtClean="0">
                <a:solidFill>
                  <a:schemeClr val="tx1"/>
                </a:solidFill>
              </a:rPr>
              <a:t>Ringler</a:t>
            </a:r>
            <a:r>
              <a:rPr lang="en-US" sz="1600" dirty="0" smtClean="0">
                <a:solidFill>
                  <a:schemeClr val="tx1"/>
                </a:solidFill>
              </a:rPr>
              <a:t>, W. Riley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Ex Officio: J. Edmonds, J. Hack, W. Large, E. Ng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2057400"/>
            <a:ext cx="388620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Executive Committee</a:t>
            </a:r>
            <a:r>
              <a:rPr lang="en-US" sz="1600" dirty="0" smtClean="0">
                <a:solidFill>
                  <a:srgbClr val="000000"/>
                </a:solidFill>
              </a:rPr>
              <a:t>  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Chair: D. Bader   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Chief Scientist: Ruby Leung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Chief Computational Scientist: Mark Taylor 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00600" y="2057400"/>
            <a:ext cx="388620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Project Engineer</a:t>
            </a:r>
            <a:endParaRPr lang="en-US" sz="16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600" dirty="0" err="1" smtClean="0">
                <a:solidFill>
                  <a:schemeClr val="tx1"/>
                </a:solidFill>
              </a:rPr>
              <a:t>Renata</a:t>
            </a:r>
            <a:r>
              <a:rPr lang="en-US" sz="1600" dirty="0" smtClean="0">
                <a:solidFill>
                  <a:schemeClr val="tx1"/>
                </a:solidFill>
              </a:rPr>
              <a:t> McCoy</a:t>
            </a:r>
            <a:endParaRPr lang="en-US" dirty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3581400" y="4648200"/>
            <a:ext cx="20574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Coupled Simulation  Group</a:t>
            </a:r>
            <a:endParaRPr lang="en-US" sz="14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581400" y="5562600"/>
            <a:ext cx="20574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sz="1000" b="1" dirty="0" smtClean="0"/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rgbClr val="1F497D"/>
                </a:solidFill>
              </a:rPr>
              <a:t>Coupled  </a:t>
            </a:r>
            <a:r>
              <a:rPr lang="en-US" sz="1600" b="1" dirty="0" err="1" smtClean="0">
                <a:solidFill>
                  <a:srgbClr val="1F497D"/>
                </a:solidFill>
              </a:rPr>
              <a:t>Sim</a:t>
            </a:r>
            <a:r>
              <a:rPr lang="en-US" sz="1600" b="1" dirty="0" smtClean="0">
                <a:solidFill>
                  <a:srgbClr val="1F497D"/>
                </a:solidFill>
              </a:rPr>
              <a:t>.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7010400" y="3124200"/>
            <a:ext cx="19812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Workflow 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 Group</a:t>
            </a:r>
            <a:endParaRPr lang="en-US" sz="16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Dean Williams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Val </a:t>
            </a:r>
            <a:r>
              <a:rPr lang="en-US" sz="1400" dirty="0" err="1" smtClean="0">
                <a:solidFill>
                  <a:schemeClr val="tx1"/>
                </a:solidFill>
              </a:rPr>
              <a:t>Anantharaj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010400" y="4038600"/>
            <a:ext cx="19812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b="1" dirty="0" smtClean="0"/>
          </a:p>
          <a:p>
            <a:pPr algn="ctr">
              <a:lnSpc>
                <a:spcPct val="80000"/>
              </a:lnSpc>
            </a:pPr>
            <a:endParaRPr lang="en-US" sz="1000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Workflow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4800600" y="3124200"/>
            <a:ext cx="19812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1F497D"/>
                </a:solidFill>
              </a:rPr>
              <a:t>Software Eng./Coupler Group</a:t>
            </a:r>
            <a:endParaRPr lang="en-US" sz="14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Rob Jacob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Andy Salinger</a:t>
            </a:r>
            <a:r>
              <a:rPr lang="en-US" sz="1400" dirty="0" smtClean="0"/>
              <a:t> 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4800600" y="4038600"/>
            <a:ext cx="19812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r>
              <a:rPr lang="en-US" sz="1600" b="1" dirty="0" smtClean="0">
                <a:solidFill>
                  <a:srgbClr val="1F497D"/>
                </a:solidFill>
              </a:rPr>
              <a:t>SE/Coupler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  <a:endParaRPr lang="en-US" sz="1600" dirty="0" smtClean="0"/>
          </a:p>
        </p:txBody>
      </p:sp>
      <p:sp>
        <p:nvSpPr>
          <p:cNvPr id="39" name="Rounded Rectangle 38"/>
          <p:cNvSpPr/>
          <p:nvPr/>
        </p:nvSpPr>
        <p:spPr>
          <a:xfrm>
            <a:off x="5905500" y="4648200"/>
            <a:ext cx="20574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1F497D"/>
                </a:solidFill>
              </a:rPr>
              <a:t>Performance/ Algorithms  Group</a:t>
            </a:r>
            <a:endParaRPr lang="en-US" sz="14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Phil Jones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Pat Worley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5905500" y="5562600"/>
            <a:ext cx="20574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sz="1000" b="1" dirty="0" smtClean="0"/>
          </a:p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srgbClr val="1F497D"/>
                </a:solidFill>
              </a:rPr>
              <a:t>Perf</a:t>
            </a:r>
            <a:r>
              <a:rPr lang="en-US" sz="1600" b="1" dirty="0" smtClean="0">
                <a:solidFill>
                  <a:srgbClr val="1F497D"/>
                </a:solidFill>
              </a:rPr>
              <a:t>. / Alg.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  <a:endParaRPr lang="en-US" sz="1600" dirty="0" smtClean="0"/>
          </a:p>
          <a:p>
            <a:pPr algn="ctr"/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52400" y="3124200"/>
            <a:ext cx="1981200" cy="1371600"/>
            <a:chOff x="1524000" y="3200400"/>
            <a:chExt cx="19812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1524000" y="3200400"/>
              <a:ext cx="1981200" cy="8382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24000"/>
                  </a:schemeClr>
                </a:gs>
                <a:gs pos="80000">
                  <a:schemeClr val="accent1">
                    <a:shade val="93000"/>
                    <a:satMod val="130000"/>
                    <a:alpha val="24000"/>
                  </a:schemeClr>
                </a:gs>
                <a:gs pos="100000">
                  <a:schemeClr val="accent1">
                    <a:shade val="94000"/>
                    <a:satMod val="135000"/>
                    <a:alpha val="2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/>
                <a:t> </a:t>
              </a:r>
              <a:endParaRPr lang="en-US" sz="1600" b="1" dirty="0" smtClean="0"/>
            </a:p>
            <a:p>
              <a:pPr algn="ctr">
                <a:lnSpc>
                  <a:spcPct val="80000"/>
                </a:lnSpc>
              </a:pPr>
              <a:endParaRPr lang="en-US" b="1" dirty="0" smtClean="0"/>
            </a:p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1F497D"/>
                  </a:solidFill>
                </a:rPr>
                <a:t>Land  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1F497D"/>
                  </a:solidFill>
                </a:rPr>
                <a:t>Group</a:t>
              </a:r>
              <a:endParaRPr lang="en-US" sz="1600" dirty="0" smtClean="0">
                <a:solidFill>
                  <a:srgbClr val="1F497D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Peter Thornton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William Riley</a:t>
              </a:r>
            </a:p>
            <a:p>
              <a:pPr algn="ctr">
                <a:lnSpc>
                  <a:spcPct val="80000"/>
                </a:lnSpc>
              </a:pPr>
              <a:endParaRPr lang="en-US" sz="1600" dirty="0" smtClean="0"/>
            </a:p>
            <a:p>
              <a:pPr algn="ctr"/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524000" y="4114800"/>
              <a:ext cx="1981200" cy="4572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24000"/>
                  </a:schemeClr>
                </a:gs>
                <a:gs pos="80000">
                  <a:schemeClr val="accent1">
                    <a:shade val="93000"/>
                    <a:satMod val="130000"/>
                    <a:alpha val="24000"/>
                  </a:schemeClr>
                </a:gs>
                <a:gs pos="100000">
                  <a:schemeClr val="accent1">
                    <a:shade val="94000"/>
                    <a:satMod val="135000"/>
                    <a:alpha val="2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/>
                <a:t> </a:t>
              </a:r>
              <a:endParaRPr lang="en-US" sz="1600" b="1" dirty="0" smtClean="0"/>
            </a:p>
            <a:p>
              <a:pPr algn="ctr">
                <a:lnSpc>
                  <a:spcPct val="80000"/>
                </a:lnSpc>
              </a:pPr>
              <a:endParaRPr lang="en-US" b="1" dirty="0" smtClean="0"/>
            </a:p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1F497D"/>
                  </a:solidFill>
                </a:rPr>
                <a:t>Land Task</a:t>
              </a:r>
              <a:r>
                <a:rPr lang="en-US" sz="1600" dirty="0">
                  <a:solidFill>
                    <a:srgbClr val="1F497D"/>
                  </a:solidFill>
                </a:rPr>
                <a:t> </a:t>
              </a:r>
              <a:r>
                <a:rPr lang="en-US" sz="1600" dirty="0" smtClean="0">
                  <a:solidFill>
                    <a:srgbClr val="1F497D"/>
                  </a:solidFill>
                </a:rPr>
                <a:t> 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Leaders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/>
                <a:t> </a:t>
              </a:r>
              <a:endParaRPr lang="en-US" sz="1600" dirty="0" smtClean="0"/>
            </a:p>
            <a:p>
              <a:pPr algn="ctr"/>
              <a:endParaRPr lang="en-US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2438400" y="3124200"/>
            <a:ext cx="19812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Atmosphere  Group</a:t>
            </a:r>
            <a:endParaRPr lang="en-US" sz="16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Phil </a:t>
            </a:r>
            <a:r>
              <a:rPr lang="en-US" sz="1400" dirty="0" err="1" smtClean="0">
                <a:solidFill>
                  <a:schemeClr val="tx1"/>
                </a:solidFill>
              </a:rPr>
              <a:t>Rasch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1400" dirty="0" err="1" smtClean="0">
                <a:solidFill>
                  <a:schemeClr val="tx1"/>
                </a:solidFill>
              </a:rPr>
              <a:t>Shaocheng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Xie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2438400" y="4038600"/>
            <a:ext cx="19812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/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rgbClr val="1F497D"/>
                </a:solidFill>
              </a:rPr>
              <a:t>Atmosphere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219200" y="4648200"/>
            <a:ext cx="20574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Ocean/Ice 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Group</a:t>
            </a:r>
            <a:endParaRPr lang="en-US" sz="16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Todd </a:t>
            </a:r>
            <a:r>
              <a:rPr lang="en-US" sz="1400" dirty="0" err="1" smtClean="0">
                <a:solidFill>
                  <a:schemeClr val="tx1"/>
                </a:solidFill>
              </a:rPr>
              <a:t>Ringler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Steve Price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1219200" y="5562600"/>
            <a:ext cx="20574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</a:p>
          <a:p>
            <a:pPr algn="ctr">
              <a:lnSpc>
                <a:spcPct val="80000"/>
              </a:lnSpc>
            </a:pPr>
            <a:endParaRPr lang="en-US" sz="1000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Ocean/Ice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 </a:t>
            </a:r>
            <a:endParaRPr lang="en-US" sz="1600" dirty="0" smtClean="0"/>
          </a:p>
          <a:p>
            <a:pPr algn="ctr"/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4616450" y="1905000"/>
            <a:ext cx="0" cy="274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" idx="3"/>
            <a:endCxn id="8" idx="1"/>
          </p:cNvCxnSpPr>
          <p:nvPr/>
        </p:nvCxnSpPr>
        <p:spPr>
          <a:xfrm>
            <a:off x="4419600" y="25146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66800" y="3048000"/>
            <a:ext cx="693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0" idx="0"/>
            <a:endCxn id="40" idx="0"/>
          </p:cNvCxnSpPr>
          <p:nvPr/>
        </p:nvCxnSpPr>
        <p:spPr>
          <a:xfrm>
            <a:off x="6934200" y="55626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902450" y="3048000"/>
            <a:ext cx="0" cy="16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2279650" y="3048000"/>
            <a:ext cx="0" cy="16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791200" y="39624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8001000" y="30480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791200" y="30480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001000" y="39624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066800" y="30480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463925" y="3044825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066800" y="39624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463925" y="395605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279650" y="548005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616450" y="5483225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902450" y="54864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-56012" t="13258" r="105775" b="-13258"/>
          <a:stretch/>
        </p:blipFill>
        <p:spPr>
          <a:xfrm>
            <a:off x="-11439841" y="1786890"/>
            <a:ext cx="10106342" cy="8046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11" t="2281" r="49967" b="10153"/>
          <a:stretch/>
        </p:blipFill>
        <p:spPr>
          <a:xfrm>
            <a:off x="0" y="-1"/>
            <a:ext cx="9210005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-1" y="0"/>
            <a:ext cx="9020175" cy="504825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16 ACME publication highlights since Nov 2015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86" r="4733" b="1079"/>
          <a:stretch/>
        </p:blipFill>
        <p:spPr bwMode="auto">
          <a:xfrm>
            <a:off x="142504" y="96734"/>
            <a:ext cx="9001496" cy="67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5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-1" y="0"/>
            <a:ext cx="9020175" cy="504825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16 ACME publication highlights since Nov 2015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00088"/>
            <a:ext cx="88773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92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089" y="1169376"/>
            <a:ext cx="8225195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Solid computational achievements: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ALCC 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211M (158M ALCF, 53M OLCF)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INCITE 140M hours ALCF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NESAP – NERSC-Cori early access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CAAR – OLCF-Summit early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ECP “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Exascale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Computing Program” (ASCR-facilities program) proposal invitation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[SNL-Taylor is PI]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NESAP and CAAR projects both need postdocs – people with computational-climate expertise</a:t>
            </a:r>
          </a:p>
          <a:p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DOE-SC Graduate Student Research Program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Topic on computational climate modeling, supports graduate student time at DOE Laboratory</a:t>
            </a:r>
          </a:p>
          <a:p>
            <a:endParaRPr lang="en-US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We are evaluating options for purchase of hardware for ACME to use for debugging and post-processing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3684" y="426496"/>
            <a:ext cx="822960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ACME - computation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26" y="0"/>
            <a:ext cx="2520199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78263"/>
            <a:ext cx="9144000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October 21-22 2015 </a:t>
            </a:r>
            <a:r>
              <a:rPr lang="en-US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ARM-ASR-ACME workshop</a:t>
            </a:r>
          </a:p>
          <a:p>
            <a:r>
              <a:rPr lang="en-US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http://science.energy.gov/~/media/ber/pdf/workshop%20reports/CESD_ACME_ARM_ASR_workshopreport_web.pdf</a:t>
            </a:r>
          </a:p>
          <a:p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November 19 2015 (ESM-TES) 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Traits methods for land-vegetation modeling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November 20 ACME-NGEE coordination meeting </a:t>
            </a:r>
            <a:r>
              <a:rPr lang="en-US" sz="1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http://science.energy.gov/~/media/ber/pdf/workshop%20reports/Trait_workshop_report_05_31_2016.pdf</a:t>
            </a:r>
            <a:endParaRPr lang="en-US" sz="12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March 2016 ASCR Facilities BER </a:t>
            </a:r>
            <a:r>
              <a:rPr lang="en-US" sz="2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Exascale</a:t>
            </a: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Requirements workshop</a:t>
            </a:r>
          </a:p>
          <a:p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May 16-18 2016 ILAMB International Land Modeling Benchmarking 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(RGCM-ESM)</a:t>
            </a:r>
          </a:p>
          <a:p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May 19 Integrated Land modeling meeting (ACME-IAR)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May 20 DOE-Science-Scenarios ACME-GCAM</a:t>
            </a:r>
          </a:p>
          <a:p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July 25-29 2016 ESM-IA-IAV frameworks at EMF meeting, Snowmass</a:t>
            </a:r>
          </a:p>
          <a:p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September 2016 </a:t>
            </a: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AXICCS – Computational Climate modeling (ASCR-ESM)</a:t>
            </a:r>
            <a:endParaRPr lang="en-US" sz="2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757" y="230958"/>
            <a:ext cx="6246270" cy="824841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DOE workshops involving 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ACME community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26" y="0"/>
            <a:ext cx="2520199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78263"/>
            <a:ext cx="9067800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New University projects (about 10) to collaborate with ACME in the following areas: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b="1" dirty="0"/>
              <a:t>Atmospheric chemistry: </a:t>
            </a:r>
            <a:r>
              <a:rPr lang="en-US" sz="1600" dirty="0"/>
              <a:t>especially gas-phase species to complement a robust aerosol capability; e.g. methane, ozone, nitrate, SOA precursors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b="1" dirty="0"/>
              <a:t>Atmospheric Convection: </a:t>
            </a:r>
            <a:r>
              <a:rPr lang="en-US" sz="1600" dirty="0"/>
              <a:t>ACME has started working with CLUBB but could change course; microphysics, high and variable resolution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b="1" dirty="0"/>
              <a:t>Ocean BGC: </a:t>
            </a:r>
            <a:r>
              <a:rPr lang="en-US" sz="1600" dirty="0"/>
              <a:t>carbon cycle, for variable-resolution MPAS ocean model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b="1" dirty="0"/>
              <a:t>Tidal and Estuary systems: </a:t>
            </a:r>
            <a:r>
              <a:rPr lang="en-US" sz="1600" dirty="0"/>
              <a:t>New MOSART river with chemistry, temperature; basin gridding for land; variable-resolution ocean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b="1" dirty="0"/>
              <a:t>Land disturbance: </a:t>
            </a:r>
            <a:r>
              <a:rPr lang="en-US" sz="1600" dirty="0"/>
              <a:t>How have human disruptions to land systems disrupted the carbon cycle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b="1" dirty="0"/>
              <a:t>Component coupling: </a:t>
            </a:r>
            <a:r>
              <a:rPr lang="en-US" sz="1600" dirty="0"/>
              <a:t>Advanced methods to represent coupling of ACME systems, e.g. ocean-ice, ocean-land (surge, SLR); sub-grid orographic representations</a:t>
            </a:r>
          </a:p>
          <a:p>
            <a:endParaRPr lang="en-US" sz="20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Relevant existing Lab-led projects</a:t>
            </a:r>
            <a:endParaRPr lang="en-US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Non-hydrostatic CAM-SE </a:t>
            </a:r>
            <a:r>
              <a:rPr lang="en-US" sz="2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SciDAC</a:t>
            </a: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project (Taylor, Hall and Ullrich)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LEAP project – tracer advection in ocean and atmosphere, exploration of performance portability methods (Jones et 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Multiscale (Collins et al) – “scale-independent” convection and eddies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PISCEES (Price, Ng et al) – dynamic ice sheet developments</a:t>
            </a:r>
          </a:p>
          <a:p>
            <a:endParaRPr lang="en-US" sz="2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757" y="230958"/>
            <a:ext cx="6246270" cy="406265"/>
          </a:xfrm>
        </p:spPr>
        <p:txBody>
          <a:bodyPr/>
          <a:lstStyle/>
          <a:p>
            <a:pPr lvl="0" algn="ctr"/>
            <a:r>
              <a:rPr lang="en-US" sz="2400" dirty="0" smtClean="0">
                <a:solidFill>
                  <a:srgbClr val="C00000"/>
                </a:solidFill>
              </a:rPr>
              <a:t>ESM FOA 2016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26" y="0"/>
            <a:ext cx="2520199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ER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54204</TotalTime>
  <Words>1200</Words>
  <Application>Microsoft Office PowerPoint</Application>
  <PresentationFormat>On-screen Show (4:3)</PresentationFormat>
  <Paragraphs>328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Theme</vt:lpstr>
      <vt:lpstr>Accelerated Climate Model for Energy Principal Investigator “All-Hands” June 7-9, 2016 Rockville, MD</vt:lpstr>
      <vt:lpstr>ACME Executive Committee: Secretary of Energy Achievement Award, 2014</vt:lpstr>
      <vt:lpstr>ACME management updates </vt:lpstr>
      <vt:lpstr>PowerPoint Presentation</vt:lpstr>
      <vt:lpstr>16 ACME publication highlights since Nov 2015</vt:lpstr>
      <vt:lpstr>16 ACME publication highlights since Nov 2015</vt:lpstr>
      <vt:lpstr>ACME - computation </vt:lpstr>
      <vt:lpstr>DOE workshops involving  ACME community</vt:lpstr>
      <vt:lpstr>ESM FOA 2016</vt:lpstr>
      <vt:lpstr>ESM guests this week</vt:lpstr>
      <vt:lpstr>CESD-ACME-connected projects</vt:lpstr>
      <vt:lpstr>PowerPoint Presentation</vt:lpstr>
      <vt:lpstr>ESM and ACME community activities</vt:lpstr>
      <vt:lpstr>Plans for coming year</vt:lpstr>
      <vt:lpstr>Meeting goals</vt:lpstr>
      <vt:lpstr>Thanks!</vt:lpstr>
      <vt:lpstr>PowerPoint Presentation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Dorothy Koch</cp:lastModifiedBy>
  <cp:revision>1114</cp:revision>
  <dcterms:created xsi:type="dcterms:W3CDTF">2011-09-18T17:15:55Z</dcterms:created>
  <dcterms:modified xsi:type="dcterms:W3CDTF">2016-06-07T11:57:28Z</dcterms:modified>
</cp:coreProperties>
</file>