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590" r:id="rId2"/>
  </p:sldMasterIdLst>
  <p:notesMasterIdLst>
    <p:notesMasterId r:id="rId14"/>
  </p:notesMasterIdLst>
  <p:handoutMasterIdLst>
    <p:handoutMasterId r:id="rId15"/>
  </p:handout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605E"/>
    <a:srgbClr val="000066"/>
    <a:srgbClr val="008080"/>
    <a:srgbClr val="777777"/>
    <a:srgbClr val="CB7023"/>
    <a:srgbClr val="737373"/>
    <a:srgbClr val="C9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D454E973-A12C-1E4D-9FE8-03A4AC5AB543}" type="datetime1">
              <a:rPr lang="en-US"/>
              <a:pPr/>
              <a:t>12/1/15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2031FD45-A450-B244-BD57-00503D7FD9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69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1EF0D1-6536-D84C-8252-8C894B8A7A5E}" type="datetime1">
              <a:rPr lang="en-US"/>
              <a:pPr/>
              <a:t>12/1/15</a:t>
            </a:fld>
            <a:endParaRPr lang="en-US"/>
          </a:p>
        </p:txBody>
      </p:sp>
      <p:sp>
        <p:nvSpPr>
          <p:cNvPr id="368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E0223B-3F2F-044D-AD59-D62F53C971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63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itle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NN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roudly_Operated_by_Battelle_Ony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1831975"/>
            <a:ext cx="8212138" cy="906463"/>
          </a:xfrm>
        </p:spPr>
        <p:txBody>
          <a:bodyPr lIns="91440" tIns="45720" rIns="91440" bIns="45720"/>
          <a:lstStyle>
            <a:lvl1pPr>
              <a:defRPr sz="4000">
                <a:solidFill>
                  <a:srgbClr val="C97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2973388"/>
            <a:ext cx="8208962" cy="2279650"/>
          </a:xfrm>
        </p:spPr>
        <p:txBody>
          <a:bodyPr lIns="91440" tIns="45720" rIns="91440" bIns="4572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5EB8102A-919D-2C4E-A4B6-D8A2A2236F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14" name="Picture 9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8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6926958A-2B82-A74D-9BEB-C252B90E7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753D2F46-9D24-D445-AFBF-2FE8045548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4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C6E21406-C48E-2447-8904-5E62A5321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8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13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7083"/>
            <a:ext cx="4040188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7083"/>
            <a:ext cx="4041775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84729402-1288-2B43-821F-0CB1DC248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3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60000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0A912442-A3B5-2D4E-BCEF-25A6DAD0B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9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F015F612-6D1A-584E-914E-E59A31CB2C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13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0135"/>
            <a:ext cx="4040188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0135"/>
            <a:ext cx="4041775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23817A93-8FFB-4645-938D-705542AA9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12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2CC30319-C034-8648-A34D-DECCB4B39D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9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C042D-B7D6-694A-877E-C8C6770E69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19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6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84440" y="1599559"/>
            <a:ext cx="4041648" cy="4078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7906" y="1598278"/>
            <a:ext cx="4041648" cy="4078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842CB0-8303-BF48-A295-FD37E82E3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E0C2EF99-F9A4-A540-811E-E5DC9BB00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53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9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69072" y="2306490"/>
            <a:ext cx="4033772" cy="3265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0222" y="2305209"/>
            <a:ext cx="4041648" cy="3265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602408-ADA6-8F44-B816-835072192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84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E0B88D-8356-6948-8890-638612ADE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4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6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1389" y="1607244"/>
            <a:ext cx="4041648" cy="3575050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640223" y="1607244"/>
            <a:ext cx="4041648" cy="3575050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C9E4E7-AE16-7645-ACD3-21FD933C01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85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9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61389" y="2321856"/>
            <a:ext cx="4041648" cy="3348961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0223" y="2321856"/>
            <a:ext cx="4041648" cy="3348961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6653B-CB2D-0C43-B9E3-E27BD635E5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08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69228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209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E5A88437-880C-1F49-9261-6878501E02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3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596A5A-7E42-0147-A8BB-617DFAFFA9C7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082D-2A3A-9E4C-ADD8-AC5F1EC7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25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7A3D3-51A2-1E44-A869-D502DD785333}" type="datetimeFigureOut">
              <a:rPr lang="en-US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03EC1-1CEA-0840-BD15-97DE05645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30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AD9A46-5CBB-164B-AF13-3826BEF84937}" type="datetimeFigureOut">
              <a:rPr lang="en-US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64C7C-CC2F-324E-9AB4-D0EB49F53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6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10AE4-21EB-C149-9FC8-49D1FDC44544}" type="datetimeFigureOut">
              <a:rPr lang="en-US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61F52-62D2-7A4C-BA50-EB46AC4C6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79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FAF71F-B13B-C044-8CA7-8C9E8BC3B694}" type="datetimeFigureOut">
              <a:rPr lang="en-US"/>
              <a:pPr/>
              <a:t>12/1/15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5572E-EF33-0547-834A-699782C56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2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326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326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ED7B786A-6EF1-2944-8BDF-192193CFD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95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0FDD9-0F36-7F40-BF9F-2D26F1C547AA}" type="datetimeFigureOut">
              <a:rPr lang="en-US"/>
              <a:pPr/>
              <a:t>12/1/15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A22BE-A9BE-3540-B7D0-AA7CAFFF2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34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45E8AF-AC6E-FE4E-A28A-CE5056D06198}" type="datetimeFigureOut">
              <a:rPr lang="en-US"/>
              <a:pPr/>
              <a:t>12/1/15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BAE83-97D4-404F-B5D7-064AE7163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01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883A5-0AA5-694E-BF34-43C224D8F8CC}" type="datetimeFigureOut">
              <a:rPr lang="en-US"/>
              <a:pPr/>
              <a:t>12/1/15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1AF1E-C24A-8B49-A942-2D2B8A11D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49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E284F4-25F3-D948-94F9-BA6A7F33E28E}" type="datetimeFigureOut">
              <a:rPr lang="en-US"/>
              <a:pPr/>
              <a:t>12/1/15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C0CAE-5BD5-0448-BBAD-25321647A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52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F18DD-1ACB-4C44-AAC6-B079D1F118BC}" type="datetimeFigureOut">
              <a:rPr lang="en-US"/>
              <a:pPr/>
              <a:t>12/1/15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F2596-5C72-AC4D-903A-37A64522F8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11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F35E1-D93E-264E-9794-3248F2D6AED6}" type="datetimeFigureOut">
              <a:rPr lang="en-US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03987-6BDD-3446-B8B5-9C1DD720E7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39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27EBF-6C9C-4645-BAE1-35F76926F8EA}" type="datetimeFigureOut">
              <a:rPr lang="en-US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F3FC4-3658-2F4B-92EC-167D4A42E6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405894D6-D438-994F-9478-A8680BC1C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4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751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434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0730CF84-4F3F-C646-A1E2-9F726BE60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32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541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997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94F82C6B-3053-2947-9DD3-DEF61CED54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4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9228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209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302A06ED-75DD-564A-AC34-A0AA087D2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0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A4EF3CCE-CDA6-1C40-8CE8-7C3039C32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9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9" charset="-128"/>
              <a:cs typeface="+mn-cs"/>
            </a:endParaRPr>
          </a:p>
        </p:txBody>
      </p:sp>
      <p:pic>
        <p:nvPicPr>
          <p:cNvPr id="8" name="Picture 9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946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946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fld id="{B341CEB4-EF3F-094C-8B53-FEF862DE43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1.png"/><Relationship Id="rId28" Type="http://schemas.openxmlformats.org/officeDocument/2006/relationships/image" Target="../media/image2.png"/><Relationship Id="rId29" Type="http://schemas.openxmlformats.org/officeDocument/2006/relationships/image" Target="../media/image3.png"/><Relationship Id="rId3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60375"/>
            <a:ext cx="8204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76400"/>
            <a:ext cx="818673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73038" y="6453188"/>
            <a:ext cx="509587" cy="268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E9E6B0CE-FC7F-B647-8545-8F8E572F11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  <p:sldLayoutId id="2147484781" r:id="rId12"/>
    <p:sldLayoutId id="2147484782" r:id="rId13"/>
    <p:sldLayoutId id="2147484783" r:id="rId14"/>
    <p:sldLayoutId id="2147484784" r:id="rId15"/>
    <p:sldLayoutId id="2147484785" r:id="rId16"/>
    <p:sldLayoutId id="2147484786" r:id="rId17"/>
    <p:sldLayoutId id="2147484787" r:id="rId18"/>
    <p:sldLayoutId id="2147484788" r:id="rId19"/>
    <p:sldLayoutId id="2147484789" r:id="rId20"/>
    <p:sldLayoutId id="2147484790" r:id="rId21"/>
    <p:sldLayoutId id="2147484791" r:id="rId22"/>
    <p:sldLayoutId id="2147484792" r:id="rId23"/>
    <p:sldLayoutId id="2147484793" r:id="rId24"/>
    <p:sldLayoutId id="2147484794" r:id="rId25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+mj-lt"/>
          <a:ea typeface="ＭＳ Ｐゴシック" pitchFamily="-109" charset="-128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27"/>
        </a:buBlip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 charset="0"/>
        </a:defRPr>
      </a:lvl1pPr>
      <a:lvl2pPr marL="742950" indent="-2857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28"/>
        </a:buBlip>
        <a:defRPr sz="22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29"/>
        </a:buBlip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Blip>
          <a:blip r:embed="rId30"/>
        </a:buBlip>
        <a:defRPr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27"/>
        </a:buBlip>
        <a:defRPr sz="16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3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3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3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3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39DBB78-ECC1-FC4D-AF56-F9F2DD84C9CE}" type="datetimeFigureOut">
              <a:rPr lang="en-US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99D77DB-F27F-0F4E-BD9E-6E6B907D47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emf"/><Relationship Id="rId6" Type="http://schemas.openxmlformats.org/officeDocument/2006/relationships/image" Target="../media/image21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Representing Effects of Complex Terrain on Mountain Meteorology and Hydrology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2125" y="2519372"/>
            <a:ext cx="8376046" cy="273207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Steve Ghan, Ruby Leung, </a:t>
            </a:r>
            <a:r>
              <a:rPr lang="en-US" sz="2400" dirty="0" err="1">
                <a:solidFill>
                  <a:schemeClr val="tx1"/>
                </a:solidFill>
              </a:rPr>
              <a:t>Teklu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Tesfa</a:t>
            </a:r>
            <a:r>
              <a:rPr lang="en-US" sz="2400" dirty="0">
                <a:solidFill>
                  <a:schemeClr val="tx1"/>
                </a:solidFill>
              </a:rPr>
              <a:t>, PNNL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Steve </a:t>
            </a:r>
            <a:r>
              <a:rPr lang="en-US" sz="2400" dirty="0" err="1">
                <a:solidFill>
                  <a:schemeClr val="tx1"/>
                </a:solidFill>
              </a:rPr>
              <a:t>Goldhaber</a:t>
            </a:r>
            <a:r>
              <a:rPr lang="en-US" sz="2400" dirty="0">
                <a:solidFill>
                  <a:schemeClr val="tx1"/>
                </a:solidFill>
              </a:rPr>
              <a:t>, NCAR</a:t>
            </a:r>
          </a:p>
          <a:p>
            <a:endParaRPr lang="en-US" dirty="0"/>
          </a:p>
        </p:txBody>
      </p:sp>
      <p:pic>
        <p:nvPicPr>
          <p:cNvPr id="4" name="Picture 3" descr="ACME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" y="5484092"/>
            <a:ext cx="3242213" cy="14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7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Drainage flow is not resolved</a:t>
            </a:r>
          </a:p>
          <a:p>
            <a:r>
              <a:rPr lang="en-US" dirty="0" smtClean="0"/>
              <a:t>The scheme </a:t>
            </a:r>
            <a:r>
              <a:rPr lang="en-US" dirty="0" smtClean="0"/>
              <a:t>neglects </a:t>
            </a:r>
            <a:r>
              <a:rPr lang="en-US" dirty="0" err="1" smtClean="0"/>
              <a:t>rainshadows</a:t>
            </a:r>
            <a:endParaRPr lang="en-US" dirty="0" smtClean="0"/>
          </a:p>
          <a:p>
            <a:r>
              <a:rPr lang="en-US" dirty="0" err="1" smtClean="0"/>
              <a:t>Rainshadows</a:t>
            </a:r>
            <a:r>
              <a:rPr lang="en-US" dirty="0" smtClean="0"/>
              <a:t> must be either parameterized or resolved explicitly</a:t>
            </a:r>
          </a:p>
          <a:p>
            <a:r>
              <a:rPr lang="en-US" dirty="0" smtClean="0"/>
              <a:t>Parameterizing </a:t>
            </a:r>
            <a:r>
              <a:rPr lang="en-US" dirty="0" err="1" smtClean="0"/>
              <a:t>rainshadows</a:t>
            </a:r>
            <a:r>
              <a:rPr lang="en-US" dirty="0" smtClean="0"/>
              <a:t> is complicated</a:t>
            </a:r>
          </a:p>
          <a:p>
            <a:r>
              <a:rPr lang="en-US" dirty="0" smtClean="0"/>
              <a:t>Experience suggests a grid size less than 30 km is necessary</a:t>
            </a:r>
          </a:p>
          <a:p>
            <a:r>
              <a:rPr lang="en-US" dirty="0" smtClean="0"/>
              <a:t>Other benefits of high resolution suggest explicit resolution of </a:t>
            </a:r>
            <a:r>
              <a:rPr lang="en-US" dirty="0" err="1" smtClean="0"/>
              <a:t>rainshadows</a:t>
            </a:r>
            <a:r>
              <a:rPr lang="en-US" dirty="0" smtClean="0"/>
              <a:t> is preferred</a:t>
            </a:r>
          </a:p>
          <a:p>
            <a:r>
              <a:rPr lang="en-US" dirty="0" smtClean="0"/>
              <a:t>Sweet spot of </a:t>
            </a:r>
            <a:r>
              <a:rPr lang="en-US" dirty="0" err="1" smtClean="0"/>
              <a:t>subgrid</a:t>
            </a:r>
            <a:r>
              <a:rPr lang="en-US" dirty="0" smtClean="0"/>
              <a:t> scheme is grid sizes of 10-30 km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1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dependence of climate simulation on grid size in regions with complex terrain</a:t>
            </a:r>
          </a:p>
          <a:p>
            <a:r>
              <a:rPr lang="en-US" dirty="0" smtClean="0"/>
              <a:t>Represents important effects of complex terrain at a small fraction of the computational cost and memory of explicitly resolving complex terrain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30319-C034-8648-A34D-DECCB4B39D7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908" y="1676400"/>
            <a:ext cx="4791365" cy="35750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global simulations poorly resolve mountain ranges and watersheds in regions with complex terrain</a:t>
            </a:r>
          </a:p>
          <a:p>
            <a:r>
              <a:rPr lang="en-US" dirty="0" smtClean="0"/>
              <a:t>Simulations at sufficiently fine resolution are too expensive for multi-century simulations</a:t>
            </a:r>
          </a:p>
          <a:p>
            <a:r>
              <a:rPr lang="en-US" dirty="0" smtClean="0"/>
              <a:t>Simulations are highly dependent on horizontal resolution in such </a:t>
            </a:r>
            <a:r>
              <a:rPr lang="en-US" dirty="0" smtClean="0"/>
              <a:t>regions</a:t>
            </a:r>
          </a:p>
          <a:p>
            <a:r>
              <a:rPr lang="en-US" dirty="0" smtClean="0"/>
              <a:t>River routing is ambiguous for regular grids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140" y="475846"/>
            <a:ext cx="3573627" cy="6382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0138" y="168320"/>
            <a:ext cx="3313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March snow water equivalent (m)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180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3"/>
          <p:cNvGrpSpPr>
            <a:grpSpLocks/>
          </p:cNvGrpSpPr>
          <p:nvPr/>
        </p:nvGrpSpPr>
        <p:grpSpPr bwMode="auto">
          <a:xfrm>
            <a:off x="457200" y="642180"/>
            <a:ext cx="8032495" cy="5839559"/>
            <a:chOff x="0" y="336"/>
            <a:chExt cx="5490" cy="3984"/>
          </a:xfrm>
        </p:grpSpPr>
        <p:pic>
          <p:nvPicPr>
            <p:cNvPr id="19462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25"/>
              <a:ext cx="230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9458" name="Object 2"/>
            <p:cNvGraphicFramePr>
              <a:graphicFrameLocks noChangeAspect="1"/>
            </p:cNvGraphicFramePr>
            <p:nvPr/>
          </p:nvGraphicFramePr>
          <p:xfrm>
            <a:off x="2832" y="2418"/>
            <a:ext cx="2658" cy="19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13" name="Chart" r:id="rId4" imgW="3686251" imgH="2638349" progId="Excel.Chart.8">
                    <p:embed/>
                  </p:oleObj>
                </mc:Choice>
                <mc:Fallback>
                  <p:oleObj name="Chart" r:id="rId4" imgW="3686251" imgH="2638349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2418"/>
                          <a:ext cx="2658" cy="19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9463" name="Picture 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6"/>
              <a:ext cx="2352" cy="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AutoShape 47"/>
            <p:cNvSpPr>
              <a:spLocks noChangeArrowheads="1"/>
            </p:cNvSpPr>
            <p:nvPr/>
          </p:nvSpPr>
          <p:spPr bwMode="auto">
            <a:xfrm>
              <a:off x="2448" y="3264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2640" y="349"/>
            <a:ext cx="2832" cy="2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14" name="Chart" r:id="rId7" imgW="3657600" imgH="2628900" progId="Excel.Chart.8">
                    <p:embed/>
                  </p:oleObj>
                </mc:Choice>
                <mc:Fallback>
                  <p:oleObj name="Chart" r:id="rId7" imgW="3657600" imgH="2628900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349"/>
                          <a:ext cx="2832" cy="2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5" name="AutoShape 49"/>
            <p:cNvSpPr>
              <a:spLocks noChangeArrowheads="1"/>
            </p:cNvSpPr>
            <p:nvPr/>
          </p:nvSpPr>
          <p:spPr bwMode="auto">
            <a:xfrm>
              <a:off x="4272" y="2304"/>
              <a:ext cx="144" cy="192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466" name="AutoShape 50"/>
            <p:cNvSpPr>
              <a:spLocks noChangeArrowheads="1"/>
            </p:cNvSpPr>
            <p:nvPr/>
          </p:nvSpPr>
          <p:spPr bwMode="auto">
            <a:xfrm>
              <a:off x="2400" y="1296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Text Box 51"/>
            <p:cNvSpPr txBox="1">
              <a:spLocks noChangeArrowheads="1"/>
            </p:cNvSpPr>
            <p:nvPr/>
          </p:nvSpPr>
          <p:spPr bwMode="auto">
            <a:xfrm>
              <a:off x="2352" y="148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latin typeface="Comic Sans MS" charset="0"/>
                </a:rPr>
                <a:t>Pre</a:t>
              </a:r>
            </a:p>
            <a:p>
              <a:pPr eaLnBrk="1" hangingPunct="1"/>
              <a:r>
                <a:rPr lang="en-US" sz="1200">
                  <a:latin typeface="Comic Sans MS" charset="0"/>
                </a:rPr>
                <a:t>process</a:t>
              </a:r>
            </a:p>
          </p:txBody>
        </p:sp>
        <p:sp>
          <p:nvSpPr>
            <p:cNvPr id="19468" name="Text Box 52"/>
            <p:cNvSpPr txBox="1">
              <a:spLocks noChangeArrowheads="1"/>
            </p:cNvSpPr>
            <p:nvPr/>
          </p:nvSpPr>
          <p:spPr bwMode="auto">
            <a:xfrm>
              <a:off x="4464" y="2304"/>
              <a:ext cx="8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latin typeface="Comic Sans MS" charset="0"/>
                </a:rPr>
                <a:t>online physics</a:t>
              </a:r>
            </a:p>
          </p:txBody>
        </p:sp>
        <p:sp>
          <p:nvSpPr>
            <p:cNvPr id="19469" name="Text Box 53"/>
            <p:cNvSpPr txBox="1">
              <a:spLocks noChangeArrowheads="1"/>
            </p:cNvSpPr>
            <p:nvPr/>
          </p:nvSpPr>
          <p:spPr bwMode="auto">
            <a:xfrm>
              <a:off x="2400" y="340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Comic Sans MS" charset="0"/>
                </a:rPr>
                <a:t>Post process</a:t>
              </a:r>
            </a:p>
          </p:txBody>
        </p:sp>
      </p:grp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xfrm>
            <a:off x="607291" y="196272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A </a:t>
            </a:r>
            <a:r>
              <a:rPr lang="en-US" sz="3200" dirty="0" err="1" smtClean="0"/>
              <a:t>subgrid</a:t>
            </a:r>
            <a:r>
              <a:rPr lang="en-US" sz="3200" dirty="0" smtClean="0"/>
              <a:t> orography scheme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57199" y="6481739"/>
            <a:ext cx="8155709" cy="37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Leung and Ghan, </a:t>
            </a:r>
            <a:r>
              <a:rPr lang="en-US" i="1" dirty="0" smtClean="0"/>
              <a:t>Mon. </a:t>
            </a:r>
            <a:r>
              <a:rPr lang="en-US" i="1" dirty="0" err="1" smtClean="0"/>
              <a:t>Wea</a:t>
            </a:r>
            <a:r>
              <a:rPr lang="en-US" i="1" dirty="0" smtClean="0"/>
              <a:t>. Rev.</a:t>
            </a:r>
            <a:r>
              <a:rPr lang="en-US" dirty="0" smtClean="0"/>
              <a:t> </a:t>
            </a:r>
            <a:r>
              <a:rPr lang="en-US" dirty="0" smtClean="0"/>
              <a:t>(1998), Ghan et al. </a:t>
            </a:r>
            <a:r>
              <a:rPr lang="en-US" i="1" dirty="0" err="1" smtClean="0"/>
              <a:t>Clim</a:t>
            </a:r>
            <a:r>
              <a:rPr lang="en-US" i="1" dirty="0" smtClean="0"/>
              <a:t>. </a:t>
            </a:r>
            <a:r>
              <a:rPr lang="en-US" i="1" dirty="0" err="1" smtClean="0"/>
              <a:t>Dyn</a:t>
            </a:r>
            <a:r>
              <a:rPr lang="en-US" dirty="0" smtClean="0"/>
              <a:t>. (2002)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86209" y="137102"/>
            <a:ext cx="8204200" cy="987425"/>
          </a:xfrm>
        </p:spPr>
        <p:txBody>
          <a:bodyPr>
            <a:noAutofit/>
          </a:bodyPr>
          <a:lstStyle/>
          <a:p>
            <a:r>
              <a:rPr lang="en-US" sz="3200" dirty="0" smtClean="0"/>
              <a:t>A sub-basin representation can improve model scalability</a:t>
            </a:r>
            <a:endParaRPr lang="en-US" sz="3200" dirty="0"/>
          </a:p>
        </p:txBody>
      </p:sp>
      <p:sp>
        <p:nvSpPr>
          <p:cNvPr id="26" name="Content Placeholder 2"/>
          <p:cNvSpPr>
            <a:spLocks noGrp="1"/>
          </p:cNvSpPr>
          <p:nvPr>
            <p:ph idx="4294967295"/>
          </p:nvPr>
        </p:nvSpPr>
        <p:spPr>
          <a:xfrm>
            <a:off x="4651375" y="3543300"/>
            <a:ext cx="4492625" cy="2928938"/>
          </a:xfrm>
        </p:spPr>
        <p:txBody>
          <a:bodyPr>
            <a:noAutofit/>
          </a:bodyPr>
          <a:lstStyle/>
          <a:p>
            <a:r>
              <a:rPr lang="en-US" sz="2000" dirty="0" smtClean="0"/>
              <a:t>Simulations are less sensitive to model resolution in the </a:t>
            </a:r>
            <a:r>
              <a:rPr lang="en-US" sz="2000" dirty="0" smtClean="0"/>
              <a:t>sub-basin </a:t>
            </a:r>
            <a:r>
              <a:rPr lang="en-US" sz="2000" dirty="0" smtClean="0"/>
              <a:t>representation than the grid representation</a:t>
            </a:r>
          </a:p>
          <a:p>
            <a:r>
              <a:rPr lang="en-US" sz="2000" dirty="0"/>
              <a:t>Spatial structure that takes advantage of the emergent patterns and scaling properties of atmospheric, hydrologic, and vegetation processes may improve model </a:t>
            </a:r>
            <a:r>
              <a:rPr lang="en-US" sz="2000" dirty="0" smtClean="0"/>
              <a:t>scalability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826539" y="2015217"/>
            <a:ext cx="221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(</a:t>
            </a:r>
            <a:r>
              <a:rPr lang="en-US" sz="1400" dirty="0" err="1" smtClean="0">
                <a:latin typeface="Arial"/>
                <a:cs typeface="Arial"/>
              </a:rPr>
              <a:t>Tesfa</a:t>
            </a:r>
            <a:r>
              <a:rPr lang="en-US" sz="1400" dirty="0" smtClean="0">
                <a:latin typeface="Arial"/>
                <a:cs typeface="Arial"/>
              </a:rPr>
              <a:t> et al. 2014 JGR</a:t>
            </a:r>
            <a:r>
              <a:rPr lang="en-US" sz="1400" dirty="0">
                <a:latin typeface="Arial"/>
                <a:cs typeface="Arial"/>
              </a:rPr>
              <a:t>)</a:t>
            </a:r>
            <a:endParaRPr lang="en-US" sz="1400" dirty="0" smtClean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(</a:t>
            </a:r>
            <a:r>
              <a:rPr lang="en-US" sz="1400" dirty="0" err="1" smtClean="0">
                <a:latin typeface="Arial"/>
                <a:cs typeface="Arial"/>
              </a:rPr>
              <a:t>Tesfa</a:t>
            </a:r>
            <a:r>
              <a:rPr lang="en-US" sz="1400" dirty="0" smtClean="0">
                <a:latin typeface="Arial"/>
                <a:cs typeface="Arial"/>
              </a:rPr>
              <a:t> et al. 2014 GMD)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28" y="1049991"/>
            <a:ext cx="6752968" cy="2432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30" y="3552548"/>
            <a:ext cx="4220457" cy="3305452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1332008" y="5591729"/>
            <a:ext cx="2168385" cy="44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889592" y="5914514"/>
            <a:ext cx="2072971" cy="23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78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72" y="183284"/>
            <a:ext cx="8204200" cy="987425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Subgrid</a:t>
            </a:r>
            <a:r>
              <a:rPr lang="en-US" sz="3600" dirty="0" smtClean="0"/>
              <a:t> topographic </a:t>
            </a:r>
            <a:r>
              <a:rPr lang="en-US" sz="3600" dirty="0" err="1" smtClean="0"/>
              <a:t>landunits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9364" y="1050635"/>
            <a:ext cx="3606800" cy="2669165"/>
          </a:xfrm>
        </p:spPr>
        <p:txBody>
          <a:bodyPr>
            <a:noAutofit/>
          </a:bodyPr>
          <a:lstStyle/>
          <a:p>
            <a:r>
              <a:rPr lang="en-US" sz="1800" dirty="0"/>
              <a:t>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local elevation classification scheme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that discretizes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elevation-area profile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12 elevation classes using the 10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20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…,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80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85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90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and 95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percentiles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grid is discretized into multiple non geo-located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subgrid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units represented as fractional areas.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36460" y="1556523"/>
            <a:ext cx="5220462" cy="1995094"/>
            <a:chOff x="457200" y="3220946"/>
            <a:chExt cx="6920792" cy="3052854"/>
          </a:xfrm>
        </p:grpSpPr>
        <p:pic>
          <p:nvPicPr>
            <p:cNvPr id="4" name="Picture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3" t="46187" r="2146" b="2049"/>
            <a:stretch/>
          </p:blipFill>
          <p:spPr>
            <a:xfrm>
              <a:off x="457200" y="3220946"/>
              <a:ext cx="6920792" cy="3052854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1392851" y="3359020"/>
              <a:ext cx="436973" cy="3550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"/>
          <a:stretch/>
        </p:blipFill>
        <p:spPr>
          <a:xfrm>
            <a:off x="457200" y="3755002"/>
            <a:ext cx="5967643" cy="29311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76759" y="4348647"/>
            <a:ext cx="2480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Average number of </a:t>
            </a:r>
            <a:r>
              <a:rPr lang="en-US" sz="2000" b="1" dirty="0" err="1" smtClean="0"/>
              <a:t>subgrid</a:t>
            </a:r>
            <a:r>
              <a:rPr lang="en-US" sz="2000" b="1" dirty="0" smtClean="0"/>
              <a:t> topographic units for a global </a:t>
            </a:r>
            <a:r>
              <a:rPr lang="en-US" sz="2000" b="1" dirty="0" smtClean="0"/>
              <a:t>1° </a:t>
            </a:r>
            <a:r>
              <a:rPr lang="en-US" sz="2000" b="1" dirty="0" smtClean="0"/>
              <a:t>grid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83674" y="793789"/>
            <a:ext cx="4503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An example of elevation-area profile for a </a:t>
            </a:r>
            <a:r>
              <a:rPr lang="en-US" sz="2000" b="1" dirty="0" smtClean="0"/>
              <a:t>cubed sphere grid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3906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41" y="211101"/>
            <a:ext cx="8204200" cy="9874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Coupling of atmosphere and land models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5568" y="4748074"/>
            <a:ext cx="3731207" cy="1856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Coupling with static topography</a:t>
            </a:r>
          </a:p>
          <a:p>
            <a:r>
              <a:rPr lang="en-US" sz="2000" dirty="0" smtClean="0"/>
              <a:t>Conservative remapping of fluxes</a:t>
            </a:r>
          </a:p>
          <a:p>
            <a:r>
              <a:rPr lang="en-US" sz="2000" dirty="0" smtClean="0"/>
              <a:t>Vertical interpolation and normalization</a:t>
            </a:r>
          </a:p>
          <a:p>
            <a:endParaRPr lang="en-US" sz="2400" dirty="0"/>
          </a:p>
        </p:txBody>
      </p:sp>
      <p:pic>
        <p:nvPicPr>
          <p:cNvPr id="4" name="Picture 3" descr="Teklu.figur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5" y="631132"/>
            <a:ext cx="6263424" cy="3875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3506951"/>
            <a:ext cx="20116800" cy="8752808"/>
          </a:xfrm>
          <a:prstGeom prst="rect">
            <a:avLst/>
          </a:prstGeom>
          <a:noFill/>
        </p:spPr>
        <p:txBody>
          <a:bodyPr wrap="square" lIns="457200" tIns="457200" rIns="457200" bIns="457200" rtlCol="0">
            <a:noAutofit/>
          </a:bodyPr>
          <a:lstStyle/>
          <a:p>
            <a:pPr>
              <a:lnSpc>
                <a:spcPct val="60000"/>
              </a:lnSpc>
            </a:pPr>
            <a:r>
              <a:rPr lang="en-US" sz="4000" b="1" dirty="0" smtClean="0">
                <a:solidFill>
                  <a:srgbClr val="C10435"/>
                </a:solidFill>
                <a:latin typeface="Arial"/>
                <a:cs typeface="Arial"/>
              </a:rPr>
              <a:t>Accurate, conservative remapping of fluxes: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600" dirty="0" smtClean="0">
                <a:latin typeface="Arial"/>
                <a:cs typeface="Arial"/>
              </a:rPr>
              <a:t>For optimal accuracy, fluxes are remapped from the atmosphere to the land in two steps. (Mapping from the land to the atmosphere is similar.)</a:t>
            </a:r>
          </a:p>
          <a:p>
            <a:pPr marL="742950" indent="-742950">
              <a:lnSpc>
                <a:spcPct val="110000"/>
              </a:lnSpc>
              <a:buAutoNum type="arabicParenBoth"/>
            </a:pPr>
            <a:r>
              <a:rPr lang="en-US" sz="3600" b="1" i="1" dirty="0" smtClean="0">
                <a:latin typeface="Arial"/>
                <a:cs typeface="Arial"/>
              </a:rPr>
              <a:t> Vertical interpolation</a:t>
            </a:r>
            <a:r>
              <a:rPr lang="en-US" sz="3600" dirty="0" smtClean="0">
                <a:latin typeface="Arial"/>
                <a:cs typeface="Arial"/>
              </a:rPr>
              <a:t>. For each elevation class in a land grid cell, estimate the flux by interpolating between fluxes in neighboring atmosphere elevation classes. For example, consider elevation class 1 (</a:t>
            </a:r>
            <a:r>
              <a:rPr lang="en-US" sz="3600" i="1" dirty="0" smtClean="0">
                <a:latin typeface="Arial"/>
                <a:cs typeface="Arial"/>
              </a:rPr>
              <a:t>h</a:t>
            </a:r>
            <a:r>
              <a:rPr lang="en-US" sz="3600" dirty="0" smtClean="0">
                <a:latin typeface="Arial"/>
                <a:cs typeface="Arial"/>
              </a:rPr>
              <a:t> = 600 m) in land cell </a:t>
            </a:r>
            <a:r>
              <a:rPr lang="en-US" sz="3600" dirty="0" smtClean="0">
                <a:solidFill>
                  <a:srgbClr val="008000"/>
                </a:solidFill>
                <a:latin typeface="Arial"/>
                <a:cs typeface="Arial"/>
              </a:rPr>
              <a:t>L1</a:t>
            </a:r>
            <a:r>
              <a:rPr lang="en-US" sz="3600" dirty="0" smtClean="0">
                <a:latin typeface="Arial"/>
                <a:cs typeface="Arial"/>
              </a:rPr>
              <a:t> of Figure 2 below. The overlying atmosphere grid cell has fluxes </a:t>
            </a:r>
            <a:r>
              <a:rPr lang="en-US" sz="3600" i="1" dirty="0" smtClean="0">
                <a:latin typeface="Arial"/>
                <a:cs typeface="Arial"/>
              </a:rPr>
              <a:t>F</a:t>
            </a:r>
            <a:r>
              <a:rPr lang="en-US" sz="3600" dirty="0" smtClean="0">
                <a:latin typeface="Arial"/>
                <a:cs typeface="Arial"/>
              </a:rPr>
              <a:t> = 300 at 300 m and </a:t>
            </a:r>
            <a:r>
              <a:rPr lang="en-US" sz="3600" i="1" dirty="0" smtClean="0">
                <a:latin typeface="Arial"/>
                <a:cs typeface="Arial"/>
              </a:rPr>
              <a:t>F</a:t>
            </a:r>
            <a:r>
              <a:rPr lang="en-US" sz="3600" dirty="0" smtClean="0">
                <a:latin typeface="Arial"/>
                <a:cs typeface="Arial"/>
              </a:rPr>
              <a:t> = 200 at 800 m. By linear interpolation, we obtain F = 240 at h = 600 m. The resulting land fluxes are show in 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lang="en-US" sz="3600" dirty="0" smtClean="0">
                <a:latin typeface="Arial"/>
                <a:cs typeface="Arial"/>
              </a:rPr>
              <a:t>. </a:t>
            </a:r>
            <a:r>
              <a:rPr lang="en-US" sz="3600" i="1" dirty="0" smtClean="0">
                <a:latin typeface="Arial"/>
                <a:cs typeface="Arial"/>
              </a:rPr>
              <a:t>Note</a:t>
            </a:r>
            <a:r>
              <a:rPr lang="en-US" sz="3600" dirty="0" smtClean="0">
                <a:latin typeface="Arial"/>
                <a:cs typeface="Arial"/>
              </a:rPr>
              <a:t>: The computation is more complex when a land cell (e.g. </a:t>
            </a:r>
            <a:r>
              <a:rPr lang="en-US" sz="3600" dirty="0" smtClean="0">
                <a:solidFill>
                  <a:srgbClr val="008000"/>
                </a:solidFill>
                <a:latin typeface="Arial"/>
                <a:cs typeface="Arial"/>
              </a:rPr>
              <a:t>L2</a:t>
            </a:r>
            <a:r>
              <a:rPr lang="en-US" sz="3600" dirty="0" smtClean="0">
                <a:latin typeface="Arial"/>
                <a:cs typeface="Arial"/>
              </a:rPr>
              <a:t>) overlaps more than one atmosphere cell. In this case the interpolated fluxes must be remapped horizontally.</a:t>
            </a:r>
          </a:p>
          <a:p>
            <a:pPr marL="742950" indent="-742950">
              <a:lnSpc>
                <a:spcPct val="110000"/>
              </a:lnSpc>
              <a:buAutoNum type="arabicParenBoth"/>
            </a:pPr>
            <a:r>
              <a:rPr lang="en-US" sz="3600" b="1" i="1" dirty="0" smtClean="0">
                <a:latin typeface="Arial"/>
                <a:cs typeface="Arial"/>
              </a:rPr>
              <a:t> Normalization</a:t>
            </a:r>
            <a:r>
              <a:rPr lang="en-US" sz="3600" dirty="0" smtClean="0">
                <a:latin typeface="Arial"/>
                <a:cs typeface="Arial"/>
              </a:rPr>
              <a:t>. </a:t>
            </a:r>
            <a:r>
              <a:rPr lang="en-US" sz="3600" dirty="0">
                <a:latin typeface="Arial"/>
                <a:cs typeface="Arial"/>
              </a:rPr>
              <a:t>E</a:t>
            </a:r>
            <a:r>
              <a:rPr lang="en-US" sz="3600" dirty="0" smtClean="0">
                <a:latin typeface="Arial"/>
                <a:cs typeface="Arial"/>
              </a:rPr>
              <a:t>nergy is conserved if the mean flux in a given atmosphere cell is equal to the integrated flux in the land cells with which it overlaps. This is not true of the 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lang="en-US" sz="3600" dirty="0" smtClean="0">
                <a:latin typeface="Arial"/>
                <a:cs typeface="Arial"/>
              </a:rPr>
              <a:t> fluxes. For each atmosphere cell we can compute an additive normalization factor and map this factor back to the land model, resulting in the </a:t>
            </a:r>
            <a:r>
              <a:rPr lang="en-US" sz="3600" dirty="0" smtClean="0">
                <a:solidFill>
                  <a:srgbClr val="800000"/>
                </a:solidFill>
                <a:latin typeface="Arial"/>
                <a:cs typeface="Arial"/>
              </a:rPr>
              <a:t>maroon</a:t>
            </a:r>
            <a:r>
              <a:rPr lang="en-US" sz="3600" dirty="0" smtClean="0">
                <a:latin typeface="Arial"/>
                <a:cs typeface="Arial"/>
              </a:rPr>
              <a:t> fluxes that conserve energy exactly.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50352" y="4710551"/>
            <a:ext cx="3626285" cy="185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charset="0"/>
              </a:defRPr>
            </a:lvl1pPr>
            <a:lvl2pPr marL="742950" indent="-2857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11430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737373"/>
              </a:buClr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Coupling with dynamic ice sheet topography</a:t>
            </a:r>
          </a:p>
          <a:p>
            <a:r>
              <a:rPr lang="en-US" sz="2000" dirty="0" smtClean="0"/>
              <a:t>Incorporate glacier columns</a:t>
            </a:r>
          </a:p>
          <a:p>
            <a:r>
              <a:rPr lang="en-US" sz="2000" dirty="0" smtClean="0"/>
              <a:t>Technical challenges: require new coupler functionality for </a:t>
            </a:r>
            <a:r>
              <a:rPr lang="en-US" sz="2000" dirty="0" err="1" smtClean="0"/>
              <a:t>regridding</a:t>
            </a:r>
            <a:r>
              <a:rPr lang="en-US" sz="2000" dirty="0" smtClean="0"/>
              <a:t> and normalization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0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91837" y="15009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Evaluation for Western </a:t>
            </a:r>
            <a:r>
              <a:rPr lang="en-US" dirty="0"/>
              <a:t>U.S.</a:t>
            </a:r>
          </a:p>
        </p:txBody>
      </p:sp>
      <p:pic>
        <p:nvPicPr>
          <p:cNvPr id="2355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4250"/>
            <a:ext cx="9144000" cy="5757863"/>
          </a:xfr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528" y="1202490"/>
            <a:ext cx="2794000" cy="275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563" y="3957721"/>
            <a:ext cx="2552700" cy="2806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16737" y="4826000"/>
            <a:ext cx="227263" cy="1136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9364"/>
            <a:ext cx="8229600" cy="923636"/>
          </a:xfrm>
        </p:spPr>
        <p:txBody>
          <a:bodyPr/>
          <a:lstStyle/>
          <a:p>
            <a:pPr eaLnBrk="1" hangingPunct="1"/>
            <a:r>
              <a:rPr lang="en-US" dirty="0"/>
              <a:t>Western U.S. </a:t>
            </a:r>
            <a:r>
              <a:rPr lang="en-US" dirty="0" smtClean="0"/>
              <a:t>biases</a:t>
            </a:r>
            <a:endParaRPr lang="en-US" dirty="0"/>
          </a:p>
        </p:txBody>
      </p:sp>
      <p:grpSp>
        <p:nvGrpSpPr>
          <p:cNvPr id="24579" name="Group 9"/>
          <p:cNvGrpSpPr>
            <a:grpSpLocks/>
          </p:cNvGrpSpPr>
          <p:nvPr/>
        </p:nvGrpSpPr>
        <p:grpSpPr bwMode="auto">
          <a:xfrm>
            <a:off x="0" y="990600"/>
            <a:ext cx="9144000" cy="5822950"/>
            <a:chOff x="0" y="624"/>
            <a:chExt cx="5760" cy="3668"/>
          </a:xfrm>
        </p:grpSpPr>
        <p:pic>
          <p:nvPicPr>
            <p:cNvPr id="2458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8"/>
              <a:ext cx="5760" cy="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"/>
              <a:ext cx="576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ACME </a:t>
            </a:r>
            <a:r>
              <a:rPr lang="en-US" dirty="0" smtClean="0"/>
              <a:t>climate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simple case without watersheds and common grid and elevation classes for land and atmosphere</a:t>
            </a:r>
          </a:p>
          <a:p>
            <a:pPr lvl="1"/>
            <a:r>
              <a:rPr lang="en-US" dirty="0" smtClean="0"/>
              <a:t>One-to-one mapping of land and atmosphere columns</a:t>
            </a:r>
          </a:p>
          <a:p>
            <a:pPr lvl="1"/>
            <a:r>
              <a:rPr lang="en-US" dirty="0" smtClean="0"/>
              <a:t>No need to interpolate when coupling land and atmosphere</a:t>
            </a:r>
          </a:p>
          <a:p>
            <a:pPr lvl="1"/>
            <a:r>
              <a:rPr lang="en-US" dirty="0" smtClean="0"/>
              <a:t>Use Tempest to map fields in post-processing</a:t>
            </a:r>
          </a:p>
          <a:p>
            <a:r>
              <a:rPr lang="en-US" dirty="0" smtClean="0"/>
              <a:t>Introduce watersheds using same elevation classes</a:t>
            </a:r>
          </a:p>
          <a:p>
            <a:pPr lvl="1"/>
            <a:r>
              <a:rPr lang="en-US" dirty="0" smtClean="0"/>
              <a:t>Requires vertical interpolation to mean surface elevation of target elevation class for surrounding columns</a:t>
            </a:r>
          </a:p>
          <a:p>
            <a:pPr lvl="1"/>
            <a:r>
              <a:rPr lang="en-US" dirty="0" smtClean="0"/>
              <a:t>Requires generality in passing information through coupler</a:t>
            </a:r>
          </a:p>
          <a:p>
            <a:pPr lvl="1"/>
            <a:r>
              <a:rPr lang="en-US" dirty="0" smtClean="0"/>
              <a:t>Conservation of mass and energy requires care</a:t>
            </a:r>
          </a:p>
          <a:p>
            <a:r>
              <a:rPr lang="en-US" dirty="0" smtClean="0"/>
              <a:t>For millennial simulations changes in land ice surface elevation must be accounted for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8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NNL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PNNL_PowerPoint_Template.pot</Template>
  <TotalTime>1299</TotalTime>
  <Words>728</Words>
  <Application>Microsoft Macintosh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ＭＳ Ｐゴシック</vt:lpstr>
      <vt:lpstr>Times New Roman</vt:lpstr>
      <vt:lpstr>Calibri</vt:lpstr>
      <vt:lpstr>PNNL_PowerPoint_Template</vt:lpstr>
      <vt:lpstr>Office Theme</vt:lpstr>
      <vt:lpstr>Chart</vt:lpstr>
      <vt:lpstr>Representing Effects of Complex Terrain on Mountain Meteorology and Hydrology </vt:lpstr>
      <vt:lpstr>Motivation</vt:lpstr>
      <vt:lpstr>A subgrid orography scheme</vt:lpstr>
      <vt:lpstr>A sub-basin representation can improve model scalability</vt:lpstr>
      <vt:lpstr>Subgrid topographic landunits</vt:lpstr>
      <vt:lpstr>Coupling of atmosphere and land models</vt:lpstr>
      <vt:lpstr>Evaluation for Western U.S.</vt:lpstr>
      <vt:lpstr>Western U.S. biases</vt:lpstr>
      <vt:lpstr>Application to ACME climate model</vt:lpstr>
      <vt:lpstr>Limitations</vt:lpstr>
      <vt:lpstr>Benefits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Meredith Willingham</dc:creator>
  <cp:lastModifiedBy>Ghan , Steven J</cp:lastModifiedBy>
  <cp:revision>64</cp:revision>
  <dcterms:created xsi:type="dcterms:W3CDTF">2009-01-16T00:58:11Z</dcterms:created>
  <dcterms:modified xsi:type="dcterms:W3CDTF">2015-12-02T18:55:16Z</dcterms:modified>
</cp:coreProperties>
</file>