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8" r:id="rId3"/>
    <p:sldId id="259" r:id="rId4"/>
    <p:sldId id="279" r:id="rId5"/>
    <p:sldId id="260" r:id="rId6"/>
    <p:sldId id="262" r:id="rId7"/>
    <p:sldId id="263" r:id="rId8"/>
    <p:sldId id="274" r:id="rId9"/>
    <p:sldId id="266" r:id="rId10"/>
    <p:sldId id="280" r:id="rId11"/>
    <p:sldId id="281" r:id="rId12"/>
    <p:sldId id="269"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4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 Id="rId3"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 Id="rId3"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A8CD89-1C43-E049-8EA1-5029E89A6D45}" type="datetimeFigureOut">
              <a:rPr lang="en-US" smtClean="0"/>
              <a:t>12/4/15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AEF523-4BE6-094A-9C2A-7AF45AFFF38B}" type="slidenum">
              <a:rPr lang="en-US" smtClean="0"/>
              <a:t>‹#›</a:t>
            </a:fld>
            <a:endParaRPr lang="en-US"/>
          </a:p>
        </p:txBody>
      </p:sp>
    </p:spTree>
    <p:extLst>
      <p:ext uri="{BB962C8B-B14F-4D97-AF65-F5344CB8AC3E}">
        <p14:creationId xmlns:p14="http://schemas.microsoft.com/office/powerpoint/2010/main" val="8572049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work on aerosol lifecycle and cloud lifecycle that</a:t>
            </a:r>
            <a:r>
              <a:rPr lang="en-US" baseline="0" dirty="0" smtClean="0"/>
              <a:t> I will not </a:t>
            </a:r>
            <a:r>
              <a:rPr lang="en-US" baseline="0" dirty="0" err="1" smtClean="0"/>
              <a:t>dicuss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FAEF523-4BE6-094A-9C2A-7AF45AFFF38B}" type="slidenum">
              <a:rPr lang="en-US" smtClean="0"/>
              <a:t>1</a:t>
            </a:fld>
            <a:endParaRPr lang="en-US"/>
          </a:p>
        </p:txBody>
      </p:sp>
    </p:spTree>
    <p:extLst>
      <p:ext uri="{BB962C8B-B14F-4D97-AF65-F5344CB8AC3E}">
        <p14:creationId xmlns:p14="http://schemas.microsoft.com/office/powerpoint/2010/main" val="67691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ヒラギノ角ゴ Pro W3" charset="0"/>
                <a:cs typeface="ヒラギノ角ゴ Pro W3" charset="0"/>
              </a:rPr>
              <a:t>Aqua launched May 2002</a:t>
            </a:r>
          </a:p>
          <a:p>
            <a:r>
              <a:rPr lang="en-US">
                <a:latin typeface="Calibri" charset="0"/>
                <a:ea typeface="ヒラギノ角ゴ Pro W3" charset="0"/>
                <a:cs typeface="ヒラギノ角ゴ Pro W3" charset="0"/>
              </a:rPr>
              <a:t>CloudSat April 2006</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3920F462-57B3-5A49-94A8-012EF176C6BD}"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ヒラギノ角ゴ Pro W3" charset="0"/>
                <a:cs typeface="ヒラギノ角ゴ Pro W3" charset="0"/>
              </a:rPr>
              <a:t>Cloud</a:t>
            </a:r>
            <a:r>
              <a:rPr lang="en-US" baseline="0" dirty="0" smtClean="0">
                <a:latin typeface="Calibri" charset="0"/>
                <a:ea typeface="ヒラギノ角ゴ Pro W3" charset="0"/>
                <a:cs typeface="ヒラギノ角ゴ Pro W3" charset="0"/>
              </a:rPr>
              <a:t> aerosol interactions an be expressed at the anthropogenic emission effect on the “clean-sky” cloud </a:t>
            </a:r>
            <a:r>
              <a:rPr lang="en-US" baseline="0" dirty="0" err="1" smtClean="0">
                <a:latin typeface="Calibri" charset="0"/>
                <a:ea typeface="ヒラギノ角ゴ Pro W3" charset="0"/>
                <a:cs typeface="ヒラギノ角ゴ Pro W3" charset="0"/>
              </a:rPr>
              <a:t>radiatiive</a:t>
            </a:r>
            <a:r>
              <a:rPr lang="en-US" baseline="0" dirty="0" smtClean="0">
                <a:latin typeface="Calibri" charset="0"/>
                <a:ea typeface="ヒラギノ角ゴ Pro W3" charset="0"/>
                <a:cs typeface="ヒラギノ角ゴ Pro W3" charset="0"/>
              </a:rPr>
              <a:t> forcing.</a:t>
            </a:r>
          </a:p>
          <a:p>
            <a:r>
              <a:rPr lang="en-US" dirty="0" smtClean="0">
                <a:latin typeface="Calibri" charset="0"/>
                <a:ea typeface="ヒラギノ角ゴ Pro W3" charset="0"/>
                <a:cs typeface="ヒラギノ角ゴ Pro W3" charset="0"/>
              </a:rPr>
              <a:t>To constrain estimates of cloud</a:t>
            </a:r>
            <a:r>
              <a:rPr lang="en-US" baseline="0" dirty="0" smtClean="0">
                <a:latin typeface="Calibri" charset="0"/>
                <a:ea typeface="ヒラギノ角ゴ Pro W3" charset="0"/>
                <a:cs typeface="ヒラギノ角ゴ Pro W3" charset="0"/>
              </a:rPr>
              <a:t>-aerosol interactions we need to constrain all of the processes involved, so we can be confident the net result is correct for the right reasons.</a:t>
            </a:r>
          </a:p>
          <a:p>
            <a:r>
              <a:rPr lang="en-US" dirty="0" smtClean="0">
                <a:latin typeface="Calibri" charset="0"/>
                <a:ea typeface="ヒラギノ角ゴ Pro W3" charset="0"/>
                <a:cs typeface="ヒラギノ角ゴ Pro W3" charset="0"/>
              </a:rPr>
              <a:t>Chain of relationships driving aerosol effects on cloud radiative forcing. Relationships</a:t>
            </a:r>
            <a:r>
              <a:rPr lang="en-US" baseline="0" dirty="0" smtClean="0">
                <a:latin typeface="Calibri" charset="0"/>
                <a:ea typeface="ヒラギノ角ゴ Pro W3" charset="0"/>
                <a:cs typeface="ヒラギノ角ゴ Pro W3" charset="0"/>
              </a:rPr>
              <a:t> aren’t necessarily a single process, as the numerator can affect the denominator and vice versa.</a:t>
            </a:r>
          </a:p>
          <a:p>
            <a:r>
              <a:rPr lang="en-US" baseline="0" dirty="0" smtClean="0">
                <a:latin typeface="Calibri" charset="0"/>
                <a:ea typeface="ヒラギノ角ゴ Pro W3" charset="0"/>
                <a:cs typeface="ヒラギノ角ゴ Pro W3" charset="0"/>
              </a:rPr>
              <a:t>Note that the slopes are 1 for linear processes, but are expected to be less than 1 because of various mitigating effects.</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Here </a:t>
            </a:r>
            <a:r>
              <a:rPr lang="en-US" dirty="0">
                <a:latin typeface="Calibri" charset="0"/>
                <a:ea typeface="ヒラギノ角ゴ Pro W3" charset="0"/>
                <a:cs typeface="ヒラギノ角ゴ Pro W3" charset="0"/>
              </a:rPr>
              <a:t>tau, </a:t>
            </a:r>
            <a:r>
              <a:rPr lang="en-US" dirty="0" err="1">
                <a:latin typeface="Calibri" charset="0"/>
                <a:ea typeface="ヒラギノ角ゴ Pro W3" charset="0"/>
                <a:cs typeface="ヒラギノ角ゴ Pro W3" charset="0"/>
              </a:rPr>
              <a:t>Nd</a:t>
            </a:r>
            <a:r>
              <a:rPr lang="en-US" dirty="0">
                <a:latin typeface="Calibri" charset="0"/>
                <a:ea typeface="ヒラギノ角ゴ Pro W3" charset="0"/>
                <a:cs typeface="ヒラギノ角ゴ Pro W3" charset="0"/>
              </a:rPr>
              <a:t>, CCN, LWP, and Re are sampled three hourly from clouds with cloud top temperature above 263 K</a:t>
            </a:r>
          </a:p>
          <a:p>
            <a:r>
              <a:rPr lang="en-US" dirty="0">
                <a:latin typeface="Calibri" charset="0"/>
                <a:ea typeface="ヒラギノ角ゴ Pro W3" charset="0"/>
                <a:cs typeface="ヒラギノ角ゴ Pro W3" charset="0"/>
              </a:rPr>
              <a:t>CCN is CCN at 1 km above the ground. </a:t>
            </a:r>
            <a:r>
              <a:rPr lang="en-US" dirty="0" err="1">
                <a:latin typeface="Calibri" charset="0"/>
                <a:ea typeface="ヒラギノ角ゴ Pro W3" charset="0"/>
                <a:cs typeface="ヒラギノ角ゴ Pro W3" charset="0"/>
              </a:rPr>
              <a:t>Nd</a:t>
            </a:r>
            <a:r>
              <a:rPr lang="en-US" dirty="0">
                <a:latin typeface="Calibri" charset="0"/>
                <a:ea typeface="ヒラギノ角ゴ Pro W3" charset="0"/>
                <a:cs typeface="ヒラギノ角ゴ Pro W3" charset="0"/>
              </a:rPr>
              <a:t> and Re are cloud-top fields, while LWP and tau are column-integrated. </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B6342FA-C43F-0741-9407-DE01629B62AE}"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ヒラギノ角ゴ Pro W3" charset="0"/>
                <a:cs typeface="ヒラギノ角ゴ Pro W3" charset="0"/>
              </a:rPr>
              <a:t>Cloud</a:t>
            </a:r>
            <a:r>
              <a:rPr lang="en-US" baseline="0" dirty="0" smtClean="0">
                <a:latin typeface="Calibri" charset="0"/>
                <a:ea typeface="ヒラギノ角ゴ Pro W3" charset="0"/>
                <a:cs typeface="ヒラギノ角ゴ Pro W3" charset="0"/>
              </a:rPr>
              <a:t> aerosol interactions an be expressed at the anthropogenic emission effect on the “clean-sky” cloud </a:t>
            </a:r>
            <a:r>
              <a:rPr lang="en-US" baseline="0" dirty="0" err="1" smtClean="0">
                <a:latin typeface="Calibri" charset="0"/>
                <a:ea typeface="ヒラギノ角ゴ Pro W3" charset="0"/>
                <a:cs typeface="ヒラギノ角ゴ Pro W3" charset="0"/>
              </a:rPr>
              <a:t>radiatiive</a:t>
            </a:r>
            <a:r>
              <a:rPr lang="en-US" baseline="0" dirty="0" smtClean="0">
                <a:latin typeface="Calibri" charset="0"/>
                <a:ea typeface="ヒラギノ角ゴ Pro W3" charset="0"/>
                <a:cs typeface="ヒラギノ角ゴ Pro W3" charset="0"/>
              </a:rPr>
              <a:t> forcing.</a:t>
            </a:r>
          </a:p>
          <a:p>
            <a:r>
              <a:rPr lang="en-US" dirty="0" smtClean="0">
                <a:latin typeface="Calibri" charset="0"/>
                <a:ea typeface="ヒラギノ角ゴ Pro W3" charset="0"/>
                <a:cs typeface="ヒラギノ角ゴ Pro W3" charset="0"/>
              </a:rPr>
              <a:t>To constrain estimates of cloud</a:t>
            </a:r>
            <a:r>
              <a:rPr lang="en-US" baseline="0" dirty="0" smtClean="0">
                <a:latin typeface="Calibri" charset="0"/>
                <a:ea typeface="ヒラギノ角ゴ Pro W3" charset="0"/>
                <a:cs typeface="ヒラギノ角ゴ Pro W3" charset="0"/>
              </a:rPr>
              <a:t>-aerosol interactions we need to constrain all of the processes involved, so we can be confident the net result is correct for the right reasons.</a:t>
            </a:r>
          </a:p>
          <a:p>
            <a:r>
              <a:rPr lang="en-US" dirty="0" smtClean="0">
                <a:latin typeface="Calibri" charset="0"/>
                <a:ea typeface="ヒラギノ角ゴ Pro W3" charset="0"/>
                <a:cs typeface="ヒラギノ角ゴ Pro W3" charset="0"/>
              </a:rPr>
              <a:t>Chain of relationships driving aerosol effects on cloud radiative forcing. Relationships</a:t>
            </a:r>
            <a:r>
              <a:rPr lang="en-US" baseline="0" dirty="0" smtClean="0">
                <a:latin typeface="Calibri" charset="0"/>
                <a:ea typeface="ヒラギノ角ゴ Pro W3" charset="0"/>
                <a:cs typeface="ヒラギノ角ゴ Pro W3" charset="0"/>
              </a:rPr>
              <a:t> aren’t necessarily a single process, as the numerator can affect the denominator and vice versa.</a:t>
            </a:r>
          </a:p>
          <a:p>
            <a:r>
              <a:rPr lang="en-US" baseline="0" dirty="0" smtClean="0">
                <a:latin typeface="Calibri" charset="0"/>
                <a:ea typeface="ヒラギノ角ゴ Pro W3" charset="0"/>
                <a:cs typeface="ヒラギノ角ゴ Pro W3" charset="0"/>
              </a:rPr>
              <a:t>Note that the slopes are 1 for linear processes, but are expected to be less than 1 because of various mitigating effects.</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Here </a:t>
            </a:r>
            <a:r>
              <a:rPr lang="en-US" dirty="0">
                <a:latin typeface="Calibri" charset="0"/>
                <a:ea typeface="ヒラギノ角ゴ Pro W3" charset="0"/>
                <a:cs typeface="ヒラギノ角ゴ Pro W3" charset="0"/>
              </a:rPr>
              <a:t>tau, </a:t>
            </a:r>
            <a:r>
              <a:rPr lang="en-US" dirty="0" err="1">
                <a:latin typeface="Calibri" charset="0"/>
                <a:ea typeface="ヒラギノ角ゴ Pro W3" charset="0"/>
                <a:cs typeface="ヒラギノ角ゴ Pro W3" charset="0"/>
              </a:rPr>
              <a:t>Nd</a:t>
            </a:r>
            <a:r>
              <a:rPr lang="en-US" dirty="0">
                <a:latin typeface="Calibri" charset="0"/>
                <a:ea typeface="ヒラギノ角ゴ Pro W3" charset="0"/>
                <a:cs typeface="ヒラギノ角ゴ Pro W3" charset="0"/>
              </a:rPr>
              <a:t>, CCN, LWP, and Re are sampled three hourly from clouds with cloud top temperature above 263 K</a:t>
            </a:r>
          </a:p>
          <a:p>
            <a:r>
              <a:rPr lang="en-US" dirty="0">
                <a:latin typeface="Calibri" charset="0"/>
                <a:ea typeface="ヒラギノ角ゴ Pro W3" charset="0"/>
                <a:cs typeface="ヒラギノ角ゴ Pro W3" charset="0"/>
              </a:rPr>
              <a:t>CCN is CCN at 1 km above the ground. </a:t>
            </a:r>
            <a:r>
              <a:rPr lang="en-US" dirty="0" err="1">
                <a:latin typeface="Calibri" charset="0"/>
                <a:ea typeface="ヒラギノ角ゴ Pro W3" charset="0"/>
                <a:cs typeface="ヒラギノ角ゴ Pro W3" charset="0"/>
              </a:rPr>
              <a:t>Nd</a:t>
            </a:r>
            <a:r>
              <a:rPr lang="en-US" dirty="0">
                <a:latin typeface="Calibri" charset="0"/>
                <a:ea typeface="ヒラギノ角ゴ Pro W3" charset="0"/>
                <a:cs typeface="ヒラギノ角ゴ Pro W3" charset="0"/>
              </a:rPr>
              <a:t> and Re are cloud-top fields, while LWP and tau are column-integrated. </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B6342FA-C43F-0741-9407-DE01629B62AE}"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latin typeface="Calibri" charset="0"/>
                <a:ea typeface="ヒラギノ角ゴ Pro W3" charset="0"/>
                <a:cs typeface="ヒラギノ角ゴ Pro W3" charset="0"/>
              </a:rPr>
              <a:t>AeroCom</a:t>
            </a:r>
            <a:r>
              <a:rPr lang="en-US" baseline="0" dirty="0" smtClean="0">
                <a:latin typeface="Calibri" charset="0"/>
                <a:ea typeface="ヒラギノ角ゴ Pro W3" charset="0"/>
                <a:cs typeface="ヒラギノ角ゴ Pro W3" charset="0"/>
              </a:rPr>
              <a:t> models participating in an </a:t>
            </a:r>
            <a:r>
              <a:rPr lang="en-US" baseline="0" dirty="0" err="1" smtClean="0">
                <a:latin typeface="Calibri" charset="0"/>
                <a:ea typeface="ヒラギノ角ゴ Pro W3" charset="0"/>
                <a:cs typeface="ヒラギノ角ゴ Pro W3" charset="0"/>
              </a:rPr>
              <a:t>intercomparison</a:t>
            </a:r>
            <a:r>
              <a:rPr lang="en-US" baseline="0" dirty="0" smtClean="0">
                <a:latin typeface="Calibri" charset="0"/>
                <a:ea typeface="ヒラギノ角ゴ Pro W3" charset="0"/>
                <a:cs typeface="ヒラギノ角ゴ Pro W3" charset="0"/>
              </a:rPr>
              <a:t>.</a:t>
            </a:r>
          </a:p>
          <a:p>
            <a:r>
              <a:rPr lang="en-US" dirty="0" smtClean="0">
                <a:latin typeface="Calibri" charset="0"/>
                <a:ea typeface="ヒラギノ角ゴ Pro W3" charset="0"/>
                <a:cs typeface="ヒラギノ角ゴ Pro W3" charset="0"/>
              </a:rPr>
              <a:t>Each model used the same emissions,</a:t>
            </a:r>
            <a:r>
              <a:rPr lang="en-US" baseline="0" dirty="0" smtClean="0">
                <a:latin typeface="Calibri" charset="0"/>
                <a:ea typeface="ヒラギノ角ゴ Pro W3" charset="0"/>
                <a:cs typeface="ヒラギノ角ゴ Pro W3" charset="0"/>
              </a:rPr>
              <a:t> so we do not compare the emissions.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ヒラギノ角ゴ Pro W3" charset="0"/>
                <a:cs typeface="ヒラギノ角ゴ Pro W3" charset="0"/>
              </a:rPr>
              <a:t>All these fields are normalized, meaning that the mean is 1.0 for all fields examined. </a:t>
            </a:r>
          </a:p>
          <a:p>
            <a:r>
              <a:rPr lang="en-US" dirty="0" smtClean="0">
                <a:latin typeface="Calibri" charset="0"/>
                <a:ea typeface="ヒラギノ角ゴ Pro W3" charset="0"/>
                <a:cs typeface="ヒラギノ角ゴ Pro W3" charset="0"/>
              </a:rPr>
              <a:t>For </a:t>
            </a:r>
            <a:r>
              <a:rPr lang="en-US" dirty="0">
                <a:latin typeface="Calibri" charset="0"/>
                <a:ea typeface="ヒラギノ角ゴ Pro W3" charset="0"/>
                <a:cs typeface="ヒラギノ角ゴ Pro W3" charset="0"/>
              </a:rPr>
              <a:t>global results, </a:t>
            </a:r>
            <a:r>
              <a:rPr lang="en-US" dirty="0" err="1">
                <a:latin typeface="Calibri" charset="0"/>
                <a:ea typeface="ヒラギノ角ゴ Pro W3" charset="0"/>
                <a:cs typeface="ヒラギノ角ゴ Pro W3" charset="0"/>
              </a:rPr>
              <a:t>dlnR</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dlntau</a:t>
            </a:r>
            <a:r>
              <a:rPr lang="en-US" dirty="0">
                <a:latin typeface="Calibri" charset="0"/>
                <a:ea typeface="ヒラギノ角ゴ Pro W3" charset="0"/>
                <a:cs typeface="ヒラギノ角ゴ Pro W3" charset="0"/>
              </a:rPr>
              <a:t>, </a:t>
            </a:r>
            <a:r>
              <a:rPr lang="en-US" dirty="0" err="1">
                <a:latin typeface="Calibri" charset="0"/>
                <a:ea typeface="ヒラギノ角ゴ Pro W3" charset="0"/>
                <a:cs typeface="ヒラギノ角ゴ Pro W3" charset="0"/>
              </a:rPr>
              <a:t>dlntau</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dlnNd</a:t>
            </a:r>
            <a:r>
              <a:rPr lang="en-US" dirty="0">
                <a:latin typeface="Calibri" charset="0"/>
                <a:ea typeface="ヒラギノ角ゴ Pro W3" charset="0"/>
                <a:cs typeface="ヒラギノ角ゴ Pro W3" charset="0"/>
              </a:rPr>
              <a:t> and </a:t>
            </a:r>
            <a:r>
              <a:rPr lang="en-US" dirty="0" err="1">
                <a:latin typeface="Calibri" charset="0"/>
                <a:ea typeface="ヒラギノ角ゴ Pro W3" charset="0"/>
                <a:cs typeface="ヒラギノ角ゴ Pro W3" charset="0"/>
              </a:rPr>
              <a:t>dlnNd</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dlnCCN</a:t>
            </a:r>
            <a:r>
              <a:rPr lang="en-US" dirty="0">
                <a:latin typeface="Calibri" charset="0"/>
                <a:ea typeface="ヒラギノ角ゴ Pro W3" charset="0"/>
                <a:cs typeface="ヒラギノ角ゴ Pro W3" charset="0"/>
              </a:rPr>
              <a:t> contribute the most to the spread in </a:t>
            </a:r>
            <a:r>
              <a:rPr lang="en-US" dirty="0" err="1" smtClean="0">
                <a:latin typeface="Calibri" charset="0"/>
                <a:ea typeface="ヒラギノ角ゴ Pro W3" charset="0"/>
                <a:cs typeface="ヒラギノ角ゴ Pro W3" charset="0"/>
              </a:rPr>
              <a:t>dR.</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The diversity in R is small because it is well constrained by satellite measurements.</a:t>
            </a:r>
          </a:p>
          <a:p>
            <a:r>
              <a:rPr lang="en-US" dirty="0" smtClean="0">
                <a:latin typeface="Calibri" charset="0"/>
                <a:ea typeface="ヒラギノ角ゴ Pro W3" charset="0"/>
                <a:cs typeface="ヒラギノ角ゴ Pro W3" charset="0"/>
              </a:rPr>
              <a:t>The diversity</a:t>
            </a:r>
            <a:r>
              <a:rPr lang="en-US" baseline="0" dirty="0" smtClean="0">
                <a:latin typeface="Calibri" charset="0"/>
                <a:ea typeface="ヒラギノ角ゴ Pro W3" charset="0"/>
                <a:cs typeface="ヒラギノ角ゴ Pro W3" charset="0"/>
              </a:rPr>
              <a:t> in cloud optical sensitivity is mostly driven by differences in </a:t>
            </a:r>
            <a:r>
              <a:rPr lang="en-US" baseline="0" dirty="0" err="1" smtClean="0">
                <a:latin typeface="Calibri" charset="0"/>
                <a:ea typeface="ヒラギノ角ゴ Pro W3" charset="0"/>
                <a:cs typeface="ヒラギノ角ゴ Pro W3" charset="0"/>
              </a:rPr>
              <a:t>autoconversion</a:t>
            </a:r>
            <a:r>
              <a:rPr lang="en-US" baseline="0" dirty="0" smtClean="0">
                <a:latin typeface="Calibri" charset="0"/>
                <a:ea typeface="ヒラギノ角ゴ Pro W3" charset="0"/>
                <a:cs typeface="ヒラギノ角ゴ Pro W3" charset="0"/>
              </a:rPr>
              <a:t> used in SPRINTARS and other models. When SPRINTARS uses KK scheme, results closer to other models.</a:t>
            </a:r>
          </a:p>
          <a:p>
            <a:r>
              <a:rPr lang="en-US" baseline="0" dirty="0" smtClean="0">
                <a:latin typeface="Calibri" charset="0"/>
                <a:ea typeface="ヒラギノ角ゴ Pro W3" charset="0"/>
                <a:cs typeface="ヒラギノ角ゴ Pro W3" charset="0"/>
              </a:rPr>
              <a:t>The </a:t>
            </a:r>
            <a:r>
              <a:rPr lang="en-US" baseline="0" dirty="0" err="1" smtClean="0">
                <a:latin typeface="Calibri" charset="0"/>
                <a:ea typeface="ヒラギノ角ゴ Pro W3" charset="0"/>
                <a:cs typeface="ヒラギノ角ゴ Pro W3" charset="0"/>
              </a:rPr>
              <a:t>diverisity</a:t>
            </a:r>
            <a:r>
              <a:rPr lang="en-US" baseline="0" dirty="0" smtClean="0">
                <a:latin typeface="Calibri" charset="0"/>
                <a:ea typeface="ヒラギノ角ゴ Pro W3" charset="0"/>
                <a:cs typeface="ヒラギノ角ゴ Pro W3" charset="0"/>
              </a:rPr>
              <a:t> in droplet number sensitivity is driven by differences in lower bound in droplet number. CAM5 doesn’t apply a lower bound.</a:t>
            </a:r>
          </a:p>
          <a:p>
            <a:r>
              <a:rPr lang="en-US" baseline="0" dirty="0" smtClean="0">
                <a:latin typeface="Calibri" charset="0"/>
                <a:ea typeface="ヒラギノ角ゴ Pro W3" charset="0"/>
                <a:cs typeface="ヒラギノ角ゴ Pro W3" charset="0"/>
              </a:rPr>
              <a:t>The diversity in CCN sensitivity to emissions is surprisingly small. All cam5 versions use similar treatments of aerosol processes.</a:t>
            </a:r>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For results over land, R, </a:t>
            </a:r>
            <a:r>
              <a:rPr lang="en-US" dirty="0" err="1">
                <a:latin typeface="Calibri" charset="0"/>
                <a:ea typeface="ヒラギノ角ゴ Pro W3" charset="0"/>
                <a:cs typeface="ヒラギノ角ゴ Pro W3" charset="0"/>
              </a:rPr>
              <a:t>dlnR</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dlntau</a:t>
            </a:r>
            <a:r>
              <a:rPr lang="en-US" dirty="0">
                <a:latin typeface="Calibri" charset="0"/>
                <a:ea typeface="ヒラギノ角ゴ Pro W3" charset="0"/>
                <a:cs typeface="ヒラギノ角ゴ Pro W3" charset="0"/>
              </a:rPr>
              <a:t> and </a:t>
            </a:r>
            <a:r>
              <a:rPr lang="en-US" dirty="0" err="1">
                <a:latin typeface="Calibri" charset="0"/>
                <a:ea typeface="ヒラギノ角ゴ Pro W3" charset="0"/>
                <a:cs typeface="ヒラギノ角ゴ Pro W3" charset="0"/>
              </a:rPr>
              <a:t>dlnCCN</a:t>
            </a:r>
            <a:r>
              <a:rPr lang="en-US" dirty="0">
                <a:latin typeface="Calibri" charset="0"/>
                <a:ea typeface="ヒラギノ角ゴ Pro W3" charset="0"/>
                <a:cs typeface="ヒラギノ角ゴ Pro W3" charset="0"/>
              </a:rPr>
              <a:t> contribute the most to the spread in </a:t>
            </a:r>
            <a:r>
              <a:rPr lang="en-US" dirty="0" err="1" smtClean="0">
                <a:latin typeface="Calibri" charset="0"/>
                <a:ea typeface="ヒラギノ角ゴ Pro W3" charset="0"/>
                <a:cs typeface="ヒラギノ角ゴ Pro W3" charset="0"/>
              </a:rPr>
              <a:t>dR.</a:t>
            </a:r>
            <a:r>
              <a:rPr lang="en-US" dirty="0" smtClean="0">
                <a:latin typeface="Calibri" charset="0"/>
                <a:ea typeface="ヒラギノ角ゴ Pro W3" charset="0"/>
                <a:cs typeface="ヒラギノ角ゴ Pro W3" charset="0"/>
              </a:rPr>
              <a:t> Note the different scale.</a:t>
            </a:r>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For results over ocean, </a:t>
            </a:r>
            <a:r>
              <a:rPr lang="en-US" dirty="0" err="1">
                <a:latin typeface="Calibri" charset="0"/>
                <a:ea typeface="ヒラギノ角ゴ Pro W3" charset="0"/>
                <a:cs typeface="ヒラギノ角ゴ Pro W3" charset="0"/>
              </a:rPr>
              <a:t>dlntau</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dlnNd</a:t>
            </a:r>
            <a:r>
              <a:rPr lang="en-US" dirty="0">
                <a:latin typeface="Calibri" charset="0"/>
                <a:ea typeface="ヒラギノ角ゴ Pro W3" charset="0"/>
                <a:cs typeface="ヒラギノ角ゴ Pro W3" charset="0"/>
              </a:rPr>
              <a:t> and </a:t>
            </a:r>
            <a:r>
              <a:rPr lang="en-US" dirty="0" err="1">
                <a:latin typeface="Calibri" charset="0"/>
                <a:ea typeface="ヒラギノ角ゴ Pro W3" charset="0"/>
                <a:cs typeface="ヒラギノ角ゴ Pro W3" charset="0"/>
              </a:rPr>
              <a:t>dlnNd</a:t>
            </a:r>
            <a:r>
              <a:rPr lang="en-US" dirty="0">
                <a:latin typeface="Calibri" charset="0"/>
                <a:ea typeface="ヒラギノ角ゴ Pro W3" charset="0"/>
                <a:cs typeface="ヒラギノ角ゴ Pro W3" charset="0"/>
              </a:rPr>
              <a:t>/</a:t>
            </a:r>
            <a:r>
              <a:rPr lang="en-US" dirty="0" err="1">
                <a:latin typeface="Calibri" charset="0"/>
                <a:ea typeface="ヒラギノ角ゴ Pro W3" charset="0"/>
                <a:cs typeface="ヒラギノ角ゴ Pro W3" charset="0"/>
              </a:rPr>
              <a:t>dlnCCN</a:t>
            </a:r>
            <a:r>
              <a:rPr lang="en-US" dirty="0">
                <a:latin typeface="Calibri" charset="0"/>
                <a:ea typeface="ヒラギノ角ゴ Pro W3" charset="0"/>
                <a:cs typeface="ヒラギノ角ゴ Pro W3" charset="0"/>
              </a:rPr>
              <a:t> contributes the most to the spread in </a:t>
            </a:r>
            <a:r>
              <a:rPr lang="en-US" dirty="0" err="1" smtClean="0">
                <a:latin typeface="Calibri" charset="0"/>
                <a:ea typeface="ヒラギノ角ゴ Pro W3" charset="0"/>
                <a:cs typeface="ヒラギノ角ゴ Pro W3" charset="0"/>
              </a:rPr>
              <a:t>dR</a:t>
            </a:r>
            <a:endParaRPr lang="en-US" dirty="0">
              <a:latin typeface="Calibri" charset="0"/>
              <a:ea typeface="ヒラギノ角ゴ Pro W3" charset="0"/>
              <a:cs typeface="ヒラギノ角ゴ Pro W3"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B453EA9-EF07-F54A-BF5D-B63B1CEA9BD5}"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important</a:t>
            </a:r>
            <a:r>
              <a:rPr lang="en-US" baseline="0" dirty="0" smtClean="0"/>
              <a:t> paper, but is limited to one relationship and one model.</a:t>
            </a:r>
            <a:endParaRPr lang="en-US" dirty="0"/>
          </a:p>
        </p:txBody>
      </p:sp>
      <p:sp>
        <p:nvSpPr>
          <p:cNvPr id="4" name="Slide Number Placeholder 3"/>
          <p:cNvSpPr>
            <a:spLocks noGrp="1"/>
          </p:cNvSpPr>
          <p:nvPr>
            <p:ph type="sldNum" sz="quarter" idx="10"/>
          </p:nvPr>
        </p:nvSpPr>
        <p:spPr/>
        <p:txBody>
          <a:bodyPr/>
          <a:lstStyle/>
          <a:p>
            <a:fld id="{8FAEF523-4BE6-094A-9C2A-7AF45AFFF38B}" type="slidenum">
              <a:rPr lang="en-US" smtClean="0"/>
              <a:t>6</a:t>
            </a:fld>
            <a:endParaRPr lang="en-US"/>
          </a:p>
        </p:txBody>
      </p:sp>
    </p:spTree>
    <p:extLst>
      <p:ext uri="{BB962C8B-B14F-4D97-AF65-F5344CB8AC3E}">
        <p14:creationId xmlns:p14="http://schemas.microsoft.com/office/powerpoint/2010/main" val="321065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ヒラギノ角ゴ Pro W3" charset="0"/>
                <a:cs typeface="ヒラギノ角ゴ Pro W3" charset="0"/>
              </a:rPr>
              <a:t>14 regions from </a:t>
            </a:r>
            <a:r>
              <a:rPr lang="en-US" dirty="0" err="1" smtClean="0">
                <a:latin typeface="Calibri" charset="0"/>
                <a:ea typeface="ヒラギノ角ゴ Pro W3" charset="0"/>
                <a:cs typeface="ヒラギノ角ゴ Pro W3" charset="0"/>
              </a:rPr>
              <a:t>Quaas</a:t>
            </a:r>
            <a:r>
              <a:rPr lang="en-US" baseline="0" dirty="0" smtClean="0">
                <a:latin typeface="Calibri" charset="0"/>
                <a:ea typeface="ヒラギノ角ゴ Pro W3" charset="0"/>
                <a:cs typeface="ヒラギノ角ゴ Pro W3" charset="0"/>
              </a:rPr>
              <a:t> </a:t>
            </a:r>
            <a:r>
              <a:rPr lang="en-US" dirty="0" smtClean="0">
                <a:latin typeface="Calibri" charset="0"/>
                <a:ea typeface="ヒラギノ角ゴ Pro W3" charset="0"/>
                <a:cs typeface="ヒラギノ角ゴ Pro W3" charset="0"/>
              </a:rPr>
              <a:t>et al</a:t>
            </a:r>
            <a:endParaRPr lang="en-US" dirty="0">
              <a:latin typeface="Calibri" charset="0"/>
              <a:ea typeface="ヒラギノ角ゴ Pro W3" charset="0"/>
              <a:cs typeface="ヒラギノ角ゴ Pro W3"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2E538D5-A433-7A40-B5CF-4DFD5AAC9169}"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ヒラギノ角ゴ Pro W3" charset="0"/>
                <a:cs typeface="ヒラギノ角ゴ Pro W3" charset="0"/>
              </a:rPr>
              <a:t>For dlnLWP/dlnCCN, Spop can generally be a good metric. The correlation between Spop and dlnLWP/dlnCCN is larger if we only look at global, land and ocean separately. </a:t>
            </a:r>
          </a:p>
          <a:p>
            <a:r>
              <a:rPr lang="en-US">
                <a:latin typeface="Calibri" charset="0"/>
                <a:ea typeface="ヒラギノ角ゴ Pro W3" charset="0"/>
                <a:cs typeface="ヒラギノ角ゴ Pro W3" charset="0"/>
              </a:rPr>
              <a:t>For the new results, CCN at 1 km is used. For Wang et al. (2012), only data over ocean was examined, and CCN is averaged from surface to 800 hPa.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347BB67E-EA50-A547-81C5-F00CB54B408E}"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ヒラギノ角ゴ Pro W3" charset="0"/>
                <a:cs typeface="ヒラギノ角ゴ Pro W3" charset="0"/>
              </a:rPr>
              <a:t>Use regional changes in emissions</a:t>
            </a:r>
            <a:r>
              <a:rPr lang="en-US" baseline="0" dirty="0" smtClean="0">
                <a:latin typeface="Calibri" charset="0"/>
                <a:ea typeface="ヒラギノ角ゴ Pro W3" charset="0"/>
                <a:cs typeface="ヒラギノ角ゴ Pro W3" charset="0"/>
              </a:rPr>
              <a:t> during instrument era to constrain sensitivity.</a:t>
            </a:r>
          </a:p>
          <a:p>
            <a:r>
              <a:rPr lang="en-US" dirty="0" smtClean="0">
                <a:latin typeface="Calibri" charset="0"/>
                <a:ea typeface="ヒラギノ角ゴ Pro W3" charset="0"/>
                <a:cs typeface="ヒラギノ角ゴ Pro W3" charset="0"/>
              </a:rPr>
              <a:t>EOS </a:t>
            </a:r>
            <a:r>
              <a:rPr lang="en-US" dirty="0">
                <a:latin typeface="Calibri" charset="0"/>
                <a:ea typeface="ヒラギノ角ゴ Pro W3" charset="0"/>
                <a:cs typeface="ヒラギノ角ゴ Pro W3" charset="0"/>
              </a:rPr>
              <a:t>era started in 2001</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F1F21AA-414F-A841-A14D-4B734F707BA6}"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ヒラギノ角ゴ Pro W3" charset="0"/>
                <a:cs typeface="ヒラギノ角ゴ Pro W3" charset="0"/>
              </a:rPr>
              <a:t>Solar brightening over Europe. </a:t>
            </a:r>
            <a:r>
              <a:rPr lang="en-US" dirty="0" err="1" smtClean="0">
                <a:latin typeface="Calibri" charset="0"/>
                <a:ea typeface="ヒラギノ角ゴ Pro W3" charset="0"/>
                <a:cs typeface="ヒラギノ角ゴ Pro W3" charset="0"/>
              </a:rPr>
              <a:t>Cherian</a:t>
            </a:r>
            <a:r>
              <a:rPr lang="en-US" baseline="0" dirty="0" smtClean="0">
                <a:latin typeface="Calibri" charset="0"/>
                <a:ea typeface="ヒラギノ角ゴ Pro W3" charset="0"/>
                <a:cs typeface="ヒラギノ角ゴ Pro W3" charset="0"/>
              </a:rPr>
              <a:t> showed that most model estimates of global forcing can be constrained by regional brightening over Europe. But how can models with biases be adjusted to produce observed solar </a:t>
            </a:r>
            <a:r>
              <a:rPr lang="en-US" baseline="0" dirty="0" err="1" smtClean="0">
                <a:latin typeface="Calibri" charset="0"/>
                <a:ea typeface="ヒラギノ角ゴ Pro W3" charset="0"/>
                <a:cs typeface="ヒラギノ角ゴ Pro W3" charset="0"/>
              </a:rPr>
              <a:t>brightenting</a:t>
            </a:r>
            <a:r>
              <a:rPr lang="en-US" baseline="0" dirty="0" smtClean="0">
                <a:latin typeface="Calibri" charset="0"/>
                <a:ea typeface="ヒラギノ角ゴ Pro W3" charset="0"/>
                <a:cs typeface="ヒラギノ角ゴ Pro W3" charset="0"/>
              </a:rPr>
              <a:t>? </a:t>
            </a:r>
            <a:r>
              <a:rPr lang="en-US" dirty="0" smtClean="0">
                <a:latin typeface="Calibri" charset="0"/>
                <a:ea typeface="ヒラギノ角ゴ Pro W3" charset="0"/>
                <a:cs typeface="ヒラギノ角ゴ Pro W3" charset="0"/>
              </a:rPr>
              <a:t>Need data for each factor to correct</a:t>
            </a:r>
            <a:r>
              <a:rPr lang="en-US" baseline="0" dirty="0" smtClean="0">
                <a:latin typeface="Calibri" charset="0"/>
                <a:ea typeface="ヒラギノ角ゴ Pro W3" charset="0"/>
                <a:cs typeface="ヒラギノ角ゴ Pro W3" charset="0"/>
              </a:rPr>
              <a:t> models that miss observed brightening and to determine if models that get observed brightening get it for the right reasons. But satellite data began long after European emissions began declining. Perhaps emissions increase for China?</a:t>
            </a:r>
            <a:endParaRPr lang="en-US" dirty="0">
              <a:latin typeface="Calibri" charset="0"/>
              <a:ea typeface="ヒラギノ角ゴ Pro W3" charset="0"/>
              <a:cs typeface="ヒラギノ角ゴ Pro W3"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DD0CFF1-4EDD-3149-884D-771631D8C551}" type="slidenum">
              <a:rPr lang="en-US" sz="1200">
                <a:latin typeface="Calibri" charset="0"/>
              </a:rPr>
              <a:pPr eaLnBrk="1" hangingPunct="1"/>
              <a:t>11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870B0E-E8DC-BD42-BDA4-F23104A7A132}"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23933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0B0E-E8DC-BD42-BDA4-F23104A7A132}"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88811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0B0E-E8DC-BD42-BDA4-F23104A7A132}"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42610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0B0E-E8DC-BD42-BDA4-F23104A7A132}"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91593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870B0E-E8DC-BD42-BDA4-F23104A7A132}" type="datetimeFigureOut">
              <a:rPr lang="en-US" smtClean="0"/>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14654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870B0E-E8DC-BD42-BDA4-F23104A7A132}"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32295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870B0E-E8DC-BD42-BDA4-F23104A7A132}" type="datetimeFigureOut">
              <a:rPr lang="en-US" smtClean="0"/>
              <a:t>12/4/15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38452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870B0E-E8DC-BD42-BDA4-F23104A7A132}" type="datetimeFigureOut">
              <a:rPr lang="en-US" smtClean="0"/>
              <a:t>12/4/15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104569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70B0E-E8DC-BD42-BDA4-F23104A7A132}" type="datetimeFigureOut">
              <a:rPr lang="en-US" smtClean="0"/>
              <a:t>12/4/15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249182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70B0E-E8DC-BD42-BDA4-F23104A7A132}"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133154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70B0E-E8DC-BD42-BDA4-F23104A7A132}" type="datetimeFigureOut">
              <a:rPr lang="en-US" smtClean="0"/>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BF83-0263-BE42-91D3-327307C06F7B}" type="slidenum">
              <a:rPr lang="en-US" smtClean="0"/>
              <a:t>‹#›</a:t>
            </a:fld>
            <a:endParaRPr lang="en-US"/>
          </a:p>
        </p:txBody>
      </p:sp>
    </p:spTree>
    <p:extLst>
      <p:ext uri="{BB962C8B-B14F-4D97-AF65-F5344CB8AC3E}">
        <p14:creationId xmlns:p14="http://schemas.microsoft.com/office/powerpoint/2010/main" val="1683243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70B0E-E8DC-BD42-BDA4-F23104A7A132}" type="datetimeFigureOut">
              <a:rPr lang="en-US" smtClean="0"/>
              <a:t>12/4/15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7BF83-0263-BE42-91D3-327307C06F7B}" type="slidenum">
              <a:rPr lang="en-US" smtClean="0"/>
              <a:t>‹#›</a:t>
            </a:fld>
            <a:endParaRPr lang="en-US"/>
          </a:p>
        </p:txBody>
      </p:sp>
    </p:spTree>
    <p:extLst>
      <p:ext uri="{BB962C8B-B14F-4D97-AF65-F5344CB8AC3E}">
        <p14:creationId xmlns:p14="http://schemas.microsoft.com/office/powerpoint/2010/main" val="3682554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8.emf"/><Relationship Id="rId6" Type="http://schemas.openxmlformats.org/officeDocument/2006/relationships/oleObject" Target="../embeddings/oleObject2.bin"/><Relationship Id="rId7" Type="http://schemas.openxmlformats.org/officeDocument/2006/relationships/image" Target="../media/image9.emf"/><Relationship Id="rId8" Type="http://schemas.openxmlformats.org/officeDocument/2006/relationships/oleObject" Target="../embeddings/oleObject3.bin"/><Relationship Id="rId9"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4.bin"/><Relationship Id="rId5" Type="http://schemas.openxmlformats.org/officeDocument/2006/relationships/image" Target="../media/image11.emf"/><Relationship Id="rId6" Type="http://schemas.openxmlformats.org/officeDocument/2006/relationships/oleObject" Target="../embeddings/oleObject5.bin"/><Relationship Id="rId7" Type="http://schemas.openxmlformats.org/officeDocument/2006/relationships/image" Target="../media/image12.emf"/><Relationship Id="rId8" Type="http://schemas.openxmlformats.org/officeDocument/2006/relationships/oleObject" Target="../embeddings/oleObject6.bin"/><Relationship Id="rId9"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7.tiff"/><Relationship Id="rId5" Type="http://schemas.openxmlformats.org/officeDocument/2006/relationships/oleObject" Target="../embeddings/oleObject7.bin"/><Relationship Id="rId6" Type="http://schemas.openxmlformats.org/officeDocument/2006/relationships/image" Target="../media/image14.emf"/><Relationship Id="rId7" Type="http://schemas.openxmlformats.org/officeDocument/2006/relationships/oleObject" Target="../embeddings/oleObject8.bin"/><Relationship Id="rId8" Type="http://schemas.openxmlformats.org/officeDocument/2006/relationships/image" Target="../media/image15.emf"/><Relationship Id="rId9" Type="http://schemas.openxmlformats.org/officeDocument/2006/relationships/oleObject" Target="../embeddings/oleObject9.bin"/><Relationship Id="rId10"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3199"/>
            <a:ext cx="9144000" cy="1470025"/>
          </a:xfrm>
        </p:spPr>
        <p:txBody>
          <a:bodyPr>
            <a:normAutofit fontScale="90000"/>
          </a:bodyPr>
          <a:lstStyle/>
          <a:p>
            <a:r>
              <a:rPr lang="en-US" sz="4000" dirty="0" smtClean="0"/>
              <a:t>On Constraining Effective Radiative Forcing by Cloud-Aerosol Interactions </a:t>
            </a:r>
            <a:r>
              <a:rPr lang="en-US" sz="4000" dirty="0"/>
              <a:t>in </a:t>
            </a:r>
            <a:r>
              <a:rPr lang="en-US" sz="4000" dirty="0" smtClean="0"/>
              <a:t>Climate </a:t>
            </a:r>
            <a:r>
              <a:rPr lang="en-US" sz="4000" dirty="0"/>
              <a:t>M</a:t>
            </a:r>
            <a:r>
              <a:rPr lang="en-US" sz="4000" dirty="0" smtClean="0"/>
              <a:t>odels</a:t>
            </a:r>
            <a:r>
              <a:rPr lang="en-US" dirty="0" smtClean="0"/>
              <a:t/>
            </a:r>
            <a:br>
              <a:rPr lang="en-US" dirty="0" smtClean="0"/>
            </a:br>
            <a:r>
              <a:rPr lang="en-US" sz="2700" dirty="0" smtClean="0"/>
              <a:t>Steven Ghan, Pacific Northwest National Laboratory</a:t>
            </a:r>
            <a:br>
              <a:rPr lang="en-US" sz="2700" dirty="0" smtClean="0"/>
            </a:br>
            <a:r>
              <a:rPr lang="en-US" sz="2700" dirty="0" err="1" smtClean="0"/>
              <a:t>Minghuai</a:t>
            </a:r>
            <a:r>
              <a:rPr lang="en-US" sz="2700" dirty="0" smtClean="0"/>
              <a:t> Wang, Nanjing University</a:t>
            </a:r>
            <a:endParaRPr lang="en-US" sz="3100" dirty="0"/>
          </a:p>
        </p:txBody>
      </p:sp>
      <p:grpSp>
        <p:nvGrpSpPr>
          <p:cNvPr id="4" name="Group 3"/>
          <p:cNvGrpSpPr/>
          <p:nvPr/>
        </p:nvGrpSpPr>
        <p:grpSpPr>
          <a:xfrm>
            <a:off x="461963" y="1965324"/>
            <a:ext cx="8368291" cy="4892675"/>
            <a:chOff x="0" y="1371600"/>
            <a:chExt cx="9144000" cy="5486400"/>
          </a:xfrm>
        </p:grpSpPr>
        <p:sp>
          <p:nvSpPr>
            <p:cNvPr id="6" name="Oval 3"/>
            <p:cNvSpPr>
              <a:spLocks noChangeArrowheads="1"/>
            </p:cNvSpPr>
            <p:nvPr/>
          </p:nvSpPr>
          <p:spPr bwMode="auto">
            <a:xfrm>
              <a:off x="3657600" y="5181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Oval 4"/>
            <p:cNvSpPr>
              <a:spLocks noChangeArrowheads="1"/>
            </p:cNvSpPr>
            <p:nvPr/>
          </p:nvSpPr>
          <p:spPr bwMode="auto">
            <a:xfrm>
              <a:off x="1447800" y="15240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Oval 5"/>
            <p:cNvSpPr>
              <a:spLocks noChangeArrowheads="1"/>
            </p:cNvSpPr>
            <p:nvPr/>
          </p:nvSpPr>
          <p:spPr bwMode="auto">
            <a:xfrm>
              <a:off x="5105400" y="18288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Oval 6"/>
            <p:cNvSpPr>
              <a:spLocks noChangeArrowheads="1"/>
            </p:cNvSpPr>
            <p:nvPr/>
          </p:nvSpPr>
          <p:spPr bwMode="auto">
            <a:xfrm>
              <a:off x="7696200" y="38100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10" name="Group 7"/>
            <p:cNvGrpSpPr>
              <a:grpSpLocks/>
            </p:cNvGrpSpPr>
            <p:nvPr/>
          </p:nvGrpSpPr>
          <p:grpSpPr bwMode="auto">
            <a:xfrm>
              <a:off x="533400" y="3962400"/>
              <a:ext cx="1658938" cy="457200"/>
              <a:chOff x="299" y="2496"/>
              <a:chExt cx="1045" cy="288"/>
            </a:xfrm>
          </p:grpSpPr>
          <p:sp>
            <p:nvSpPr>
              <p:cNvPr id="107" name="Oval 8"/>
              <p:cNvSpPr>
                <a:spLocks noChangeArrowheads="1"/>
              </p:cNvSpPr>
              <p:nvPr/>
            </p:nvSpPr>
            <p:spPr bwMode="auto">
              <a:xfrm>
                <a:off x="1296" y="2592"/>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Oval 9"/>
              <p:cNvSpPr>
                <a:spLocks noChangeArrowheads="1"/>
              </p:cNvSpPr>
              <p:nvPr/>
            </p:nvSpPr>
            <p:spPr bwMode="auto">
              <a:xfrm>
                <a:off x="1104" y="2736"/>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cxnSp>
            <p:nvCxnSpPr>
              <p:cNvPr id="109" name="AutoShape 10"/>
              <p:cNvCxnSpPr>
                <a:cxnSpLocks noChangeShapeType="1"/>
              </p:cNvCxnSpPr>
              <p:nvPr/>
            </p:nvCxnSpPr>
            <p:spPr bwMode="auto">
              <a:xfrm flipV="1">
                <a:off x="1152" y="2640"/>
                <a:ext cx="151" cy="127"/>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10" name="Text Box 11"/>
              <p:cNvSpPr txBox="1">
                <a:spLocks noChangeArrowheads="1"/>
              </p:cNvSpPr>
              <p:nvPr/>
            </p:nvSpPr>
            <p:spPr bwMode="auto">
              <a:xfrm>
                <a:off x="299" y="2496"/>
                <a:ext cx="85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coagulation</a:t>
                </a:r>
              </a:p>
            </p:txBody>
          </p:sp>
        </p:grpSp>
        <p:sp>
          <p:nvSpPr>
            <p:cNvPr id="11" name="Text Box 12"/>
            <p:cNvSpPr txBox="1">
              <a:spLocks noChangeArrowheads="1"/>
            </p:cNvSpPr>
            <p:nvPr/>
          </p:nvSpPr>
          <p:spPr bwMode="auto">
            <a:xfrm>
              <a:off x="6040438" y="4343400"/>
              <a:ext cx="15414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resuspension</a:t>
              </a:r>
            </a:p>
          </p:txBody>
        </p:sp>
        <p:grpSp>
          <p:nvGrpSpPr>
            <p:cNvPr id="12" name="Group 13"/>
            <p:cNvGrpSpPr>
              <a:grpSpLocks/>
            </p:cNvGrpSpPr>
            <p:nvPr/>
          </p:nvGrpSpPr>
          <p:grpSpPr bwMode="auto">
            <a:xfrm>
              <a:off x="6096000" y="1524000"/>
              <a:ext cx="1300163" cy="595313"/>
              <a:chOff x="3840" y="960"/>
              <a:chExt cx="819" cy="375"/>
            </a:xfrm>
          </p:grpSpPr>
          <p:sp>
            <p:nvSpPr>
              <p:cNvPr id="103" name="Oval 14"/>
              <p:cNvSpPr>
                <a:spLocks noChangeArrowheads="1"/>
              </p:cNvSpPr>
              <p:nvPr/>
            </p:nvSpPr>
            <p:spPr bwMode="auto">
              <a:xfrm>
                <a:off x="4080" y="1104"/>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Line 15"/>
              <p:cNvSpPr>
                <a:spLocks noChangeShapeType="1"/>
              </p:cNvSpPr>
              <p:nvPr/>
            </p:nvSpPr>
            <p:spPr bwMode="auto">
              <a:xfrm flipH="1">
                <a:off x="4126" y="960"/>
                <a:ext cx="196" cy="144"/>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16"/>
              <p:cNvSpPr>
                <a:spLocks noChangeShapeType="1"/>
              </p:cNvSpPr>
              <p:nvPr/>
            </p:nvSpPr>
            <p:spPr bwMode="auto">
              <a:xfrm>
                <a:off x="3840" y="1008"/>
                <a:ext cx="240" cy="96"/>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6" name="Text Box 17"/>
              <p:cNvSpPr txBox="1">
                <a:spLocks noChangeArrowheads="1"/>
              </p:cNvSpPr>
              <p:nvPr/>
            </p:nvSpPr>
            <p:spPr bwMode="auto">
              <a:xfrm>
                <a:off x="3888" y="1104"/>
                <a:ext cx="77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nucleation</a:t>
                </a:r>
              </a:p>
            </p:txBody>
          </p:sp>
        </p:grpSp>
        <p:sp>
          <p:nvSpPr>
            <p:cNvPr id="13" name="Line 18"/>
            <p:cNvSpPr>
              <a:spLocks noChangeShapeType="1"/>
            </p:cNvSpPr>
            <p:nvPr/>
          </p:nvSpPr>
          <p:spPr bwMode="auto">
            <a:xfrm flipH="1">
              <a:off x="4568825" y="4419600"/>
              <a:ext cx="539750" cy="2438400"/>
            </a:xfrm>
            <a:prstGeom prst="line">
              <a:avLst/>
            </a:prstGeom>
            <a:noFill/>
            <a:ln w="9360">
              <a:solidFill>
                <a:srgbClr val="33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19"/>
            <p:cNvSpPr>
              <a:spLocks noChangeShapeType="1"/>
            </p:cNvSpPr>
            <p:nvPr/>
          </p:nvSpPr>
          <p:spPr bwMode="auto">
            <a:xfrm flipH="1">
              <a:off x="4797425" y="4343400"/>
              <a:ext cx="539750" cy="2514600"/>
            </a:xfrm>
            <a:prstGeom prst="line">
              <a:avLst/>
            </a:prstGeom>
            <a:noFill/>
            <a:ln w="9360">
              <a:solidFill>
                <a:srgbClr val="33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20"/>
            <p:cNvSpPr>
              <a:spLocks noChangeShapeType="1"/>
            </p:cNvSpPr>
            <p:nvPr/>
          </p:nvSpPr>
          <p:spPr bwMode="auto">
            <a:xfrm flipH="1">
              <a:off x="5026025" y="4343400"/>
              <a:ext cx="539750" cy="2514600"/>
            </a:xfrm>
            <a:prstGeom prst="line">
              <a:avLst/>
            </a:prstGeom>
            <a:noFill/>
            <a:ln w="9360">
              <a:solidFill>
                <a:srgbClr val="33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21"/>
            <p:cNvSpPr>
              <a:spLocks noChangeShapeType="1"/>
            </p:cNvSpPr>
            <p:nvPr/>
          </p:nvSpPr>
          <p:spPr bwMode="auto">
            <a:xfrm flipH="1">
              <a:off x="5254625" y="4419600"/>
              <a:ext cx="539750" cy="2438400"/>
            </a:xfrm>
            <a:prstGeom prst="line">
              <a:avLst/>
            </a:prstGeom>
            <a:noFill/>
            <a:ln w="9360">
              <a:solidFill>
                <a:srgbClr val="33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22"/>
            <p:cNvSpPr>
              <a:spLocks noChangeShapeType="1"/>
            </p:cNvSpPr>
            <p:nvPr/>
          </p:nvSpPr>
          <p:spPr bwMode="auto">
            <a:xfrm flipH="1">
              <a:off x="5483225" y="4495800"/>
              <a:ext cx="539750" cy="2362200"/>
            </a:xfrm>
            <a:prstGeom prst="line">
              <a:avLst/>
            </a:prstGeom>
            <a:noFill/>
            <a:ln w="9360">
              <a:solidFill>
                <a:srgbClr val="33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Text Box 23"/>
            <p:cNvSpPr txBox="1">
              <a:spLocks noChangeArrowheads="1"/>
            </p:cNvSpPr>
            <p:nvPr/>
          </p:nvSpPr>
          <p:spPr bwMode="auto">
            <a:xfrm>
              <a:off x="3962400" y="4495800"/>
              <a:ext cx="1752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subcloud</a:t>
              </a:r>
            </a:p>
            <a:p>
              <a:r>
                <a:rPr lang="en-US" sz="1800"/>
                <a:t>scavenging</a:t>
              </a:r>
            </a:p>
          </p:txBody>
        </p:sp>
        <p:sp>
          <p:nvSpPr>
            <p:cNvPr id="19" name="Oval 24"/>
            <p:cNvSpPr>
              <a:spLocks noChangeArrowheads="1"/>
            </p:cNvSpPr>
            <p:nvPr/>
          </p:nvSpPr>
          <p:spPr bwMode="auto">
            <a:xfrm>
              <a:off x="914400" y="45720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Oval 25"/>
            <p:cNvSpPr>
              <a:spLocks noChangeArrowheads="1"/>
            </p:cNvSpPr>
            <p:nvPr/>
          </p:nvSpPr>
          <p:spPr bwMode="auto">
            <a:xfrm>
              <a:off x="3048000" y="5410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Oval 26"/>
            <p:cNvSpPr>
              <a:spLocks noChangeArrowheads="1"/>
            </p:cNvSpPr>
            <p:nvPr/>
          </p:nvSpPr>
          <p:spPr bwMode="auto">
            <a:xfrm>
              <a:off x="914400" y="4648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Text Box 27"/>
            <p:cNvSpPr txBox="1">
              <a:spLocks noChangeArrowheads="1"/>
            </p:cNvSpPr>
            <p:nvPr/>
          </p:nvSpPr>
          <p:spPr bwMode="auto">
            <a:xfrm>
              <a:off x="152400" y="4387850"/>
              <a:ext cx="1143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water</a:t>
              </a:r>
            </a:p>
            <a:p>
              <a:r>
                <a:rPr lang="en-US" sz="1800"/>
                <a:t>uptake</a:t>
              </a:r>
            </a:p>
          </p:txBody>
        </p:sp>
        <p:sp>
          <p:nvSpPr>
            <p:cNvPr id="23" name="Oval 28"/>
            <p:cNvSpPr>
              <a:spLocks noChangeArrowheads="1"/>
            </p:cNvSpPr>
            <p:nvPr/>
          </p:nvSpPr>
          <p:spPr bwMode="auto">
            <a:xfrm>
              <a:off x="7010400" y="6019800"/>
              <a:ext cx="76200" cy="76200"/>
            </a:xfrm>
            <a:prstGeom prst="ellipse">
              <a:avLst/>
            </a:prstGeom>
            <a:solidFill>
              <a:srgbClr val="80808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Text Box 29"/>
            <p:cNvSpPr txBox="1">
              <a:spLocks noChangeArrowheads="1"/>
            </p:cNvSpPr>
            <p:nvPr/>
          </p:nvSpPr>
          <p:spPr bwMode="auto">
            <a:xfrm>
              <a:off x="6400800" y="5562600"/>
              <a:ext cx="2743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primary emissions</a:t>
              </a:r>
            </a:p>
          </p:txBody>
        </p:sp>
        <p:sp>
          <p:nvSpPr>
            <p:cNvPr id="25" name="Text Box 30"/>
            <p:cNvSpPr txBox="1">
              <a:spLocks noChangeArrowheads="1"/>
            </p:cNvSpPr>
            <p:nvPr/>
          </p:nvSpPr>
          <p:spPr bwMode="auto">
            <a:xfrm>
              <a:off x="6308725" y="2667000"/>
              <a:ext cx="11588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aqueous</a:t>
              </a:r>
            </a:p>
            <a:p>
              <a:r>
                <a:rPr lang="en-US" sz="1800"/>
                <a:t>chemistry</a:t>
              </a:r>
            </a:p>
          </p:txBody>
        </p:sp>
        <p:grpSp>
          <p:nvGrpSpPr>
            <p:cNvPr id="26" name="Group 31"/>
            <p:cNvGrpSpPr>
              <a:grpSpLocks/>
            </p:cNvGrpSpPr>
            <p:nvPr/>
          </p:nvGrpSpPr>
          <p:grpSpPr bwMode="auto">
            <a:xfrm>
              <a:off x="212725" y="2667000"/>
              <a:ext cx="1466850" cy="715963"/>
              <a:chOff x="134" y="1680"/>
              <a:chExt cx="924" cy="451"/>
            </a:xfrm>
          </p:grpSpPr>
          <p:sp>
            <p:nvSpPr>
              <p:cNvPr id="100" name="Oval 32"/>
              <p:cNvSpPr>
                <a:spLocks noChangeArrowheads="1"/>
              </p:cNvSpPr>
              <p:nvPr/>
            </p:nvSpPr>
            <p:spPr bwMode="auto">
              <a:xfrm>
                <a:off x="912" y="1920"/>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Line 33"/>
              <p:cNvSpPr>
                <a:spLocks noChangeShapeType="1"/>
              </p:cNvSpPr>
              <p:nvPr/>
            </p:nvSpPr>
            <p:spPr bwMode="auto">
              <a:xfrm flipH="1">
                <a:off x="958" y="1680"/>
                <a:ext cx="100" cy="24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2" name="Text Box 34"/>
              <p:cNvSpPr txBox="1">
                <a:spLocks noChangeArrowheads="1"/>
              </p:cNvSpPr>
              <p:nvPr/>
            </p:nvSpPr>
            <p:spPr bwMode="auto">
              <a:xfrm>
                <a:off x="134" y="1727"/>
                <a:ext cx="730"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surface</a:t>
                </a:r>
              </a:p>
              <a:p>
                <a:r>
                  <a:rPr lang="en-US" sz="1800"/>
                  <a:t>chemistry</a:t>
                </a:r>
              </a:p>
            </p:txBody>
          </p:sp>
        </p:grpSp>
        <p:sp>
          <p:nvSpPr>
            <p:cNvPr id="27" name="Oval 35"/>
            <p:cNvSpPr>
              <a:spLocks noChangeArrowheads="1"/>
            </p:cNvSpPr>
            <p:nvPr/>
          </p:nvSpPr>
          <p:spPr bwMode="auto">
            <a:xfrm>
              <a:off x="7772400" y="24384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Oval 36"/>
            <p:cNvSpPr>
              <a:spLocks noChangeArrowheads="1"/>
            </p:cNvSpPr>
            <p:nvPr/>
          </p:nvSpPr>
          <p:spPr bwMode="auto">
            <a:xfrm>
              <a:off x="304800" y="37338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Oval 37"/>
            <p:cNvSpPr>
              <a:spLocks noChangeArrowheads="1"/>
            </p:cNvSpPr>
            <p:nvPr/>
          </p:nvSpPr>
          <p:spPr bwMode="auto">
            <a:xfrm>
              <a:off x="3352800" y="1752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Oval 38"/>
            <p:cNvSpPr>
              <a:spLocks noChangeArrowheads="1"/>
            </p:cNvSpPr>
            <p:nvPr/>
          </p:nvSpPr>
          <p:spPr bwMode="auto">
            <a:xfrm>
              <a:off x="3657600" y="5943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Text Box 39"/>
            <p:cNvSpPr txBox="1">
              <a:spLocks noChangeArrowheads="1"/>
            </p:cNvSpPr>
            <p:nvPr/>
          </p:nvSpPr>
          <p:spPr bwMode="auto">
            <a:xfrm>
              <a:off x="3576638" y="5638800"/>
              <a:ext cx="122396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 dry</a:t>
              </a:r>
            </a:p>
            <a:p>
              <a:r>
                <a:rPr lang="en-US" sz="1800"/>
                <a:t>deposition</a:t>
              </a:r>
            </a:p>
          </p:txBody>
        </p:sp>
        <p:pic>
          <p:nvPicPr>
            <p:cNvPr id="32"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4191000" cy="308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 name="Oval 41"/>
            <p:cNvSpPr>
              <a:spLocks noChangeArrowheads="1"/>
            </p:cNvSpPr>
            <p:nvPr/>
          </p:nvSpPr>
          <p:spPr bwMode="auto">
            <a:xfrm>
              <a:off x="2209800" y="30480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Oval 42"/>
            <p:cNvSpPr>
              <a:spLocks noChangeArrowheads="1"/>
            </p:cNvSpPr>
            <p:nvPr/>
          </p:nvSpPr>
          <p:spPr bwMode="auto">
            <a:xfrm>
              <a:off x="4724400" y="30480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Oval 43"/>
            <p:cNvSpPr>
              <a:spLocks noChangeArrowheads="1"/>
            </p:cNvSpPr>
            <p:nvPr/>
          </p:nvSpPr>
          <p:spPr bwMode="auto">
            <a:xfrm>
              <a:off x="5029200" y="2514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Oval 44"/>
            <p:cNvSpPr>
              <a:spLocks noChangeArrowheads="1"/>
            </p:cNvSpPr>
            <p:nvPr/>
          </p:nvSpPr>
          <p:spPr bwMode="auto">
            <a:xfrm>
              <a:off x="4114800" y="2895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Oval 45"/>
            <p:cNvSpPr>
              <a:spLocks noChangeArrowheads="1"/>
            </p:cNvSpPr>
            <p:nvPr/>
          </p:nvSpPr>
          <p:spPr bwMode="auto">
            <a:xfrm>
              <a:off x="5410200" y="4800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Oval 46"/>
            <p:cNvSpPr>
              <a:spLocks noChangeArrowheads="1"/>
            </p:cNvSpPr>
            <p:nvPr/>
          </p:nvSpPr>
          <p:spPr bwMode="auto">
            <a:xfrm>
              <a:off x="3733800" y="33528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Oval 47"/>
            <p:cNvSpPr>
              <a:spLocks noChangeArrowheads="1"/>
            </p:cNvSpPr>
            <p:nvPr/>
          </p:nvSpPr>
          <p:spPr bwMode="auto">
            <a:xfrm>
              <a:off x="3276600" y="3505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Oval 48"/>
            <p:cNvSpPr>
              <a:spLocks noChangeArrowheads="1"/>
            </p:cNvSpPr>
            <p:nvPr/>
          </p:nvSpPr>
          <p:spPr bwMode="auto">
            <a:xfrm>
              <a:off x="5105400" y="32766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Oval 49"/>
            <p:cNvSpPr>
              <a:spLocks noChangeArrowheads="1"/>
            </p:cNvSpPr>
            <p:nvPr/>
          </p:nvSpPr>
          <p:spPr bwMode="auto">
            <a:xfrm>
              <a:off x="6248400" y="47244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Oval 50"/>
            <p:cNvSpPr>
              <a:spLocks noChangeArrowheads="1"/>
            </p:cNvSpPr>
            <p:nvPr/>
          </p:nvSpPr>
          <p:spPr bwMode="auto">
            <a:xfrm>
              <a:off x="2514600" y="5029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Oval 51"/>
            <p:cNvSpPr>
              <a:spLocks noChangeArrowheads="1"/>
            </p:cNvSpPr>
            <p:nvPr/>
          </p:nvSpPr>
          <p:spPr bwMode="auto">
            <a:xfrm>
              <a:off x="5181600" y="28956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Oval 52"/>
            <p:cNvSpPr>
              <a:spLocks noChangeArrowheads="1"/>
            </p:cNvSpPr>
            <p:nvPr/>
          </p:nvSpPr>
          <p:spPr bwMode="auto">
            <a:xfrm>
              <a:off x="4114800" y="32766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Oval 53"/>
            <p:cNvSpPr>
              <a:spLocks noChangeArrowheads="1"/>
            </p:cNvSpPr>
            <p:nvPr/>
          </p:nvSpPr>
          <p:spPr bwMode="auto">
            <a:xfrm>
              <a:off x="4267200" y="24384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Oval 54"/>
            <p:cNvSpPr>
              <a:spLocks noChangeArrowheads="1"/>
            </p:cNvSpPr>
            <p:nvPr/>
          </p:nvSpPr>
          <p:spPr bwMode="auto">
            <a:xfrm>
              <a:off x="5486400" y="22860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Oval 55"/>
            <p:cNvSpPr>
              <a:spLocks noChangeArrowheads="1"/>
            </p:cNvSpPr>
            <p:nvPr/>
          </p:nvSpPr>
          <p:spPr bwMode="auto">
            <a:xfrm>
              <a:off x="3505200" y="29718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Oval 56"/>
            <p:cNvSpPr>
              <a:spLocks noChangeArrowheads="1"/>
            </p:cNvSpPr>
            <p:nvPr/>
          </p:nvSpPr>
          <p:spPr bwMode="auto">
            <a:xfrm>
              <a:off x="2971800" y="37338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Oval 57"/>
            <p:cNvSpPr>
              <a:spLocks noChangeArrowheads="1"/>
            </p:cNvSpPr>
            <p:nvPr/>
          </p:nvSpPr>
          <p:spPr bwMode="auto">
            <a:xfrm>
              <a:off x="4800600" y="36576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Oval 58"/>
            <p:cNvSpPr>
              <a:spLocks noChangeArrowheads="1"/>
            </p:cNvSpPr>
            <p:nvPr/>
          </p:nvSpPr>
          <p:spPr bwMode="auto">
            <a:xfrm>
              <a:off x="4495800" y="28194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Oval 59"/>
            <p:cNvSpPr>
              <a:spLocks noChangeArrowheads="1"/>
            </p:cNvSpPr>
            <p:nvPr/>
          </p:nvSpPr>
          <p:spPr bwMode="auto">
            <a:xfrm>
              <a:off x="6019800" y="29718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52" name="Group 60"/>
            <p:cNvGrpSpPr>
              <a:grpSpLocks/>
            </p:cNvGrpSpPr>
            <p:nvPr/>
          </p:nvGrpSpPr>
          <p:grpSpPr bwMode="auto">
            <a:xfrm>
              <a:off x="3581400" y="3810000"/>
              <a:ext cx="377825" cy="911225"/>
              <a:chOff x="2256" y="2400"/>
              <a:chExt cx="238" cy="574"/>
            </a:xfrm>
          </p:grpSpPr>
          <p:sp>
            <p:nvSpPr>
              <p:cNvPr id="97" name="Oval 61"/>
              <p:cNvSpPr>
                <a:spLocks noChangeArrowheads="1"/>
              </p:cNvSpPr>
              <p:nvPr/>
            </p:nvSpPr>
            <p:spPr bwMode="auto">
              <a:xfrm>
                <a:off x="2256" y="2927"/>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Oval 62"/>
              <p:cNvSpPr>
                <a:spLocks noChangeArrowheads="1"/>
              </p:cNvSpPr>
              <p:nvPr/>
            </p:nvSpPr>
            <p:spPr bwMode="auto">
              <a:xfrm>
                <a:off x="2399" y="2400"/>
                <a:ext cx="96" cy="96"/>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cxnSp>
            <p:nvCxnSpPr>
              <p:cNvPr id="99" name="AutoShape 63"/>
              <p:cNvCxnSpPr>
                <a:cxnSpLocks noChangeShapeType="1"/>
                <a:stCxn id="97" idx="6"/>
                <a:endCxn id="98" idx="4"/>
              </p:cNvCxnSpPr>
              <p:nvPr/>
            </p:nvCxnSpPr>
            <p:spPr bwMode="auto">
              <a:xfrm flipV="1">
                <a:off x="2304" y="2495"/>
                <a:ext cx="144" cy="455"/>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53" name="Text Box 64"/>
            <p:cNvSpPr txBox="1">
              <a:spLocks noChangeArrowheads="1"/>
            </p:cNvSpPr>
            <p:nvPr/>
          </p:nvSpPr>
          <p:spPr bwMode="auto">
            <a:xfrm>
              <a:off x="2609850" y="4305300"/>
              <a:ext cx="1854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activation</a:t>
              </a:r>
            </a:p>
          </p:txBody>
        </p:sp>
        <p:cxnSp>
          <p:nvCxnSpPr>
            <p:cNvPr id="54" name="AutoShape 65"/>
            <p:cNvCxnSpPr>
              <a:cxnSpLocks noChangeShapeType="1"/>
              <a:stCxn id="40" idx="2"/>
              <a:endCxn id="49" idx="1"/>
            </p:cNvCxnSpPr>
            <p:nvPr/>
          </p:nvCxnSpPr>
          <p:spPr bwMode="auto">
            <a:xfrm flipH="1">
              <a:off x="4595813" y="3343275"/>
              <a:ext cx="338137" cy="239713"/>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5" name="Text Box 66"/>
            <p:cNvSpPr txBox="1">
              <a:spLocks noChangeArrowheads="1"/>
            </p:cNvSpPr>
            <p:nvPr/>
          </p:nvSpPr>
          <p:spPr bwMode="auto">
            <a:xfrm>
              <a:off x="4764088" y="3352800"/>
              <a:ext cx="10318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diffusion</a:t>
              </a:r>
            </a:p>
          </p:txBody>
        </p:sp>
        <p:sp>
          <p:nvSpPr>
            <p:cNvPr id="56" name="Oval 67"/>
            <p:cNvSpPr>
              <a:spLocks noChangeArrowheads="1"/>
            </p:cNvSpPr>
            <p:nvPr/>
          </p:nvSpPr>
          <p:spPr bwMode="auto">
            <a:xfrm>
              <a:off x="6324600" y="2362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Line 68"/>
            <p:cNvSpPr>
              <a:spLocks noChangeShapeType="1"/>
            </p:cNvSpPr>
            <p:nvPr/>
          </p:nvSpPr>
          <p:spPr bwMode="auto">
            <a:xfrm>
              <a:off x="5715000" y="2971800"/>
              <a:ext cx="304800" cy="762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58"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550025"/>
              <a:ext cx="838200" cy="307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59" name="AutoShape 70"/>
            <p:cNvCxnSpPr>
              <a:cxnSpLocks noChangeShapeType="1"/>
            </p:cNvCxnSpPr>
            <p:nvPr/>
          </p:nvCxnSpPr>
          <p:spPr bwMode="auto">
            <a:xfrm flipH="1" flipV="1">
              <a:off x="7772400" y="6096000"/>
              <a:ext cx="533400" cy="608013"/>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60" name="Picture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 name="Picture 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4" name="AutoShape 75"/>
            <p:cNvCxnSpPr>
              <a:cxnSpLocks noChangeShapeType="1"/>
              <a:stCxn id="30" idx="2"/>
              <a:endCxn id="62" idx="0"/>
            </p:cNvCxnSpPr>
            <p:nvPr/>
          </p:nvCxnSpPr>
          <p:spPr bwMode="auto">
            <a:xfrm rot="10800000" flipV="1">
              <a:off x="3473450" y="5981700"/>
              <a:ext cx="184150" cy="469900"/>
            </a:xfrm>
            <a:prstGeom prst="curvedConnector2">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65"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6245225"/>
              <a:ext cx="1041400" cy="61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6"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7"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451600"/>
              <a:ext cx="1154113"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8" name="AutoShape 79"/>
            <p:cNvCxnSpPr>
              <a:cxnSpLocks noChangeShapeType="1"/>
              <a:endCxn id="23" idx="1"/>
            </p:cNvCxnSpPr>
            <p:nvPr/>
          </p:nvCxnSpPr>
          <p:spPr bwMode="auto">
            <a:xfrm flipV="1">
              <a:off x="6861175" y="6030913"/>
              <a:ext cx="160338" cy="633412"/>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69" name="Picture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478588"/>
              <a:ext cx="838200" cy="379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 name="Picture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6478588"/>
              <a:ext cx="838200" cy="379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1" name="AutoShape 82"/>
            <p:cNvCxnSpPr>
              <a:cxnSpLocks noChangeShapeType="1"/>
              <a:stCxn id="70" idx="0"/>
              <a:endCxn id="77" idx="4"/>
            </p:cNvCxnSpPr>
            <p:nvPr/>
          </p:nvCxnSpPr>
          <p:spPr bwMode="auto">
            <a:xfrm rot="16200000">
              <a:off x="7047706" y="6249194"/>
              <a:ext cx="382588" cy="76200"/>
            </a:xfrm>
            <a:prstGeom prst="curvedConnector3">
              <a:avLst>
                <a:gd name="adj1" fmla="val 49792"/>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2" name="AutoShape 83"/>
            <p:cNvCxnSpPr>
              <a:cxnSpLocks noChangeShapeType="1"/>
              <a:stCxn id="69" idx="0"/>
            </p:cNvCxnSpPr>
            <p:nvPr/>
          </p:nvCxnSpPr>
          <p:spPr bwMode="auto">
            <a:xfrm rot="16200000">
              <a:off x="284956" y="6230144"/>
              <a:ext cx="382588" cy="114300"/>
            </a:xfrm>
            <a:prstGeom prst="curvedConnector3">
              <a:avLst>
                <a:gd name="adj1" fmla="val 49792"/>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3" name="Line 84"/>
            <p:cNvSpPr>
              <a:spLocks noChangeShapeType="1"/>
            </p:cNvSpPr>
            <p:nvPr/>
          </p:nvSpPr>
          <p:spPr bwMode="auto">
            <a:xfrm flipH="1" flipV="1">
              <a:off x="1597025" y="5940425"/>
              <a:ext cx="82550" cy="2349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cxnSp>
          <p:nvCxnSpPr>
            <p:cNvPr id="74" name="AutoShape 85"/>
            <p:cNvCxnSpPr>
              <a:cxnSpLocks noChangeShapeType="1"/>
            </p:cNvCxnSpPr>
            <p:nvPr/>
          </p:nvCxnSpPr>
          <p:spPr bwMode="auto">
            <a:xfrm rot="5400000" flipH="1">
              <a:off x="2337594" y="5618956"/>
              <a:ext cx="933450" cy="731838"/>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5" name="Text Box 86"/>
            <p:cNvSpPr txBox="1">
              <a:spLocks noChangeArrowheads="1"/>
            </p:cNvSpPr>
            <p:nvPr/>
          </p:nvSpPr>
          <p:spPr bwMode="auto">
            <a:xfrm>
              <a:off x="0" y="5638800"/>
              <a:ext cx="22256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precursor emissions</a:t>
              </a:r>
            </a:p>
          </p:txBody>
        </p:sp>
        <p:sp>
          <p:nvSpPr>
            <p:cNvPr id="76" name="Oval 87"/>
            <p:cNvSpPr>
              <a:spLocks noChangeArrowheads="1"/>
            </p:cNvSpPr>
            <p:nvPr/>
          </p:nvSpPr>
          <p:spPr bwMode="auto">
            <a:xfrm>
              <a:off x="7696200" y="6019800"/>
              <a:ext cx="76200" cy="76200"/>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Oval 88"/>
            <p:cNvSpPr>
              <a:spLocks noChangeArrowheads="1"/>
            </p:cNvSpPr>
            <p:nvPr/>
          </p:nvSpPr>
          <p:spPr bwMode="auto">
            <a:xfrm>
              <a:off x="7239000" y="6019800"/>
              <a:ext cx="76200" cy="76200"/>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cxnSp>
          <p:nvCxnSpPr>
            <p:cNvPr id="78" name="AutoShape 89"/>
            <p:cNvCxnSpPr>
              <a:cxnSpLocks noChangeShapeType="1"/>
              <a:endCxn id="79" idx="4"/>
            </p:cNvCxnSpPr>
            <p:nvPr/>
          </p:nvCxnSpPr>
          <p:spPr bwMode="auto">
            <a:xfrm rot="5400000" flipH="1">
              <a:off x="7334250" y="6267450"/>
              <a:ext cx="762000" cy="419100"/>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9" name="Oval 90"/>
            <p:cNvSpPr>
              <a:spLocks noChangeArrowheads="1"/>
            </p:cNvSpPr>
            <p:nvPr/>
          </p:nvSpPr>
          <p:spPr bwMode="auto">
            <a:xfrm>
              <a:off x="7467600" y="6019800"/>
              <a:ext cx="76200" cy="76200"/>
            </a:xfrm>
            <a:prstGeom prst="ellipse">
              <a:avLst/>
            </a:prstGeom>
            <a:solidFill>
              <a:srgbClr val="FFCC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80" name="Picture 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6192838"/>
              <a:ext cx="2057400" cy="665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 name="Picture 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6227763"/>
              <a:ext cx="1219200" cy="630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 name="Line 93"/>
            <p:cNvSpPr>
              <a:spLocks noChangeShapeType="1"/>
            </p:cNvSpPr>
            <p:nvPr/>
          </p:nvSpPr>
          <p:spPr bwMode="auto">
            <a:xfrm flipH="1" flipV="1">
              <a:off x="2206625" y="5940425"/>
              <a:ext cx="82550" cy="2349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3" name="Oval 94"/>
            <p:cNvSpPr>
              <a:spLocks noChangeArrowheads="1"/>
            </p:cNvSpPr>
            <p:nvPr/>
          </p:nvSpPr>
          <p:spPr bwMode="auto">
            <a:xfrm>
              <a:off x="6096000" y="54102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Oval 95"/>
            <p:cNvSpPr>
              <a:spLocks noChangeArrowheads="1"/>
            </p:cNvSpPr>
            <p:nvPr/>
          </p:nvSpPr>
          <p:spPr bwMode="auto">
            <a:xfrm>
              <a:off x="7772400" y="5105400"/>
              <a:ext cx="76200" cy="76200"/>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Oval 96"/>
            <p:cNvSpPr>
              <a:spLocks noChangeArrowheads="1"/>
            </p:cNvSpPr>
            <p:nvPr/>
          </p:nvSpPr>
          <p:spPr bwMode="auto">
            <a:xfrm>
              <a:off x="5867400" y="3962400"/>
              <a:ext cx="152400" cy="152400"/>
            </a:xfrm>
            <a:prstGeom prst="ellipse">
              <a:avLst/>
            </a:prstGeom>
            <a:solidFill>
              <a:srgbClr val="4D4D4D"/>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cxnSp>
          <p:nvCxnSpPr>
            <p:cNvPr id="86" name="AutoShape 97"/>
            <p:cNvCxnSpPr>
              <a:cxnSpLocks noChangeShapeType="1"/>
              <a:stCxn id="85" idx="2"/>
              <a:endCxn id="41" idx="1"/>
            </p:cNvCxnSpPr>
            <p:nvPr/>
          </p:nvCxnSpPr>
          <p:spPr bwMode="auto">
            <a:xfrm>
              <a:off x="5295900" y="4116388"/>
              <a:ext cx="647700" cy="304800"/>
            </a:xfrm>
            <a:prstGeom prst="curvedConnector3">
              <a:avLst>
                <a:gd name="adj1" fmla="val 50000"/>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nvGrpSpPr>
            <p:cNvPr id="87" name="Group 98"/>
            <p:cNvGrpSpPr>
              <a:grpSpLocks/>
            </p:cNvGrpSpPr>
            <p:nvPr/>
          </p:nvGrpSpPr>
          <p:grpSpPr bwMode="auto">
            <a:xfrm>
              <a:off x="301625" y="1752600"/>
              <a:ext cx="1793875" cy="685800"/>
              <a:chOff x="190" y="1104"/>
              <a:chExt cx="1130" cy="432"/>
            </a:xfrm>
          </p:grpSpPr>
          <p:grpSp>
            <p:nvGrpSpPr>
              <p:cNvPr id="92" name="Group 99"/>
              <p:cNvGrpSpPr>
                <a:grpSpLocks/>
              </p:cNvGrpSpPr>
              <p:nvPr/>
            </p:nvGrpSpPr>
            <p:grpSpPr bwMode="auto">
              <a:xfrm>
                <a:off x="349" y="1104"/>
                <a:ext cx="971" cy="263"/>
                <a:chOff x="349" y="1104"/>
                <a:chExt cx="971" cy="263"/>
              </a:xfrm>
            </p:grpSpPr>
            <p:sp>
              <p:nvSpPr>
                <p:cNvPr id="95" name="Oval 100"/>
                <p:cNvSpPr>
                  <a:spLocks noChangeArrowheads="1"/>
                </p:cNvSpPr>
                <p:nvPr/>
              </p:nvSpPr>
              <p:spPr bwMode="auto">
                <a:xfrm>
                  <a:off x="384" y="1319"/>
                  <a:ext cx="48" cy="48"/>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Text Box 101"/>
                <p:cNvSpPr txBox="1">
                  <a:spLocks noChangeArrowheads="1"/>
                </p:cNvSpPr>
                <p:nvPr/>
              </p:nvSpPr>
              <p:spPr bwMode="auto">
                <a:xfrm>
                  <a:off x="349" y="1104"/>
                  <a:ext cx="97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condensation</a:t>
                  </a:r>
                </a:p>
              </p:txBody>
            </p:sp>
          </p:grpSp>
          <p:sp>
            <p:nvSpPr>
              <p:cNvPr id="93" name="Line 102"/>
              <p:cNvSpPr>
                <a:spLocks noChangeShapeType="1"/>
              </p:cNvSpPr>
              <p:nvPr/>
            </p:nvSpPr>
            <p:spPr bwMode="auto">
              <a:xfrm flipH="1">
                <a:off x="190" y="1344"/>
                <a:ext cx="196" cy="192"/>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4" name="Text Box 103"/>
              <p:cNvSpPr txBox="1">
                <a:spLocks noChangeArrowheads="1"/>
              </p:cNvSpPr>
              <p:nvPr/>
            </p:nvSpPr>
            <p:spPr bwMode="auto">
              <a:xfrm>
                <a:off x="313" y="1295"/>
                <a:ext cx="867"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dirty="0"/>
                  <a:t>evaporation</a:t>
                </a:r>
              </a:p>
            </p:txBody>
          </p:sp>
        </p:grpSp>
        <p:sp>
          <p:nvSpPr>
            <p:cNvPr id="88" name="Text Box 104"/>
            <p:cNvSpPr txBox="1">
              <a:spLocks noChangeArrowheads="1"/>
            </p:cNvSpPr>
            <p:nvPr/>
          </p:nvSpPr>
          <p:spPr bwMode="auto">
            <a:xfrm>
              <a:off x="657225" y="5119688"/>
              <a:ext cx="10953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fontAlgn="base">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oxidation</a:t>
              </a:r>
            </a:p>
          </p:txBody>
        </p:sp>
        <p:sp>
          <p:nvSpPr>
            <p:cNvPr id="89" name="Line 105"/>
            <p:cNvSpPr>
              <a:spLocks noChangeShapeType="1"/>
            </p:cNvSpPr>
            <p:nvPr/>
          </p:nvSpPr>
          <p:spPr bwMode="auto">
            <a:xfrm flipV="1">
              <a:off x="1600200" y="5330825"/>
              <a:ext cx="152400" cy="3111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0" name="Line 106"/>
            <p:cNvSpPr>
              <a:spLocks noChangeShapeType="1"/>
            </p:cNvSpPr>
            <p:nvPr/>
          </p:nvSpPr>
          <p:spPr bwMode="auto">
            <a:xfrm flipH="1">
              <a:off x="1749425" y="5334000"/>
              <a:ext cx="387350" cy="158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1" name="Line 107"/>
            <p:cNvSpPr>
              <a:spLocks noChangeShapeType="1"/>
            </p:cNvSpPr>
            <p:nvPr/>
          </p:nvSpPr>
          <p:spPr bwMode="auto">
            <a:xfrm flipH="1" flipV="1">
              <a:off x="1673225" y="4949825"/>
              <a:ext cx="82550" cy="3873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Tree>
    <p:extLst>
      <p:ext uri="{BB962C8B-B14F-4D97-AF65-F5344CB8AC3E}">
        <p14:creationId xmlns:p14="http://schemas.microsoft.com/office/powerpoint/2010/main" val="1923006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0" y="165101"/>
            <a:ext cx="9228138" cy="1004887"/>
          </a:xfrm>
        </p:spPr>
        <p:txBody>
          <a:bodyPr>
            <a:noAutofit/>
          </a:bodyPr>
          <a:lstStyle/>
          <a:p>
            <a:r>
              <a:rPr lang="en-US" sz="2400" dirty="0" smtClean="0">
                <a:latin typeface="Arial" charset="0"/>
                <a:ea typeface="ＭＳ Ｐゴシック" charset="0"/>
                <a:cs typeface="ＭＳ Ｐゴシック" charset="0"/>
              </a:rPr>
              <a:t>Opportunities </a:t>
            </a:r>
            <a:r>
              <a:rPr lang="en-US" sz="2400" dirty="0">
                <a:latin typeface="Arial" charset="0"/>
                <a:ea typeface="ＭＳ Ｐゴシック" charset="0"/>
                <a:cs typeface="ＭＳ Ｐゴシック" charset="0"/>
              </a:rPr>
              <a:t>from Recent Regional Changes in Emissions</a:t>
            </a:r>
          </a:p>
        </p:txBody>
      </p:sp>
      <p:pic>
        <p:nvPicPr>
          <p:cNvPr id="1003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169988"/>
            <a:ext cx="7364412"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4"/>
          <p:cNvSpPr txBox="1">
            <a:spLocks noChangeArrowheads="1"/>
          </p:cNvSpPr>
          <p:nvPr/>
        </p:nvSpPr>
        <p:spPr bwMode="auto">
          <a:xfrm>
            <a:off x="920750" y="6192838"/>
            <a:ext cx="2665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Smith et al., ACP (2011)</a:t>
            </a:r>
          </a:p>
        </p:txBody>
      </p:sp>
      <p:sp>
        <p:nvSpPr>
          <p:cNvPr id="100356" name="TextBox 5"/>
          <p:cNvSpPr txBox="1">
            <a:spLocks noChangeArrowheads="1"/>
          </p:cNvSpPr>
          <p:nvPr/>
        </p:nvSpPr>
        <p:spPr bwMode="auto">
          <a:xfrm>
            <a:off x="7708900" y="2038350"/>
            <a:ext cx="1435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European reduction </a:t>
            </a:r>
          </a:p>
        </p:txBody>
      </p:sp>
      <p:sp>
        <p:nvSpPr>
          <p:cNvPr id="100357" name="TextBox 6"/>
          <p:cNvSpPr txBox="1">
            <a:spLocks noChangeArrowheads="1"/>
          </p:cNvSpPr>
          <p:nvPr/>
        </p:nvSpPr>
        <p:spPr bwMode="auto">
          <a:xfrm>
            <a:off x="7818438" y="3559175"/>
            <a:ext cx="14097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East Asia increase</a:t>
            </a:r>
          </a:p>
          <a:p>
            <a:pPr eaLnBrk="1" hangingPunct="1"/>
            <a:endParaRPr lang="en-US" sz="1800"/>
          </a:p>
        </p:txBody>
      </p:sp>
      <p:cxnSp>
        <p:nvCxnSpPr>
          <p:cNvPr id="10" name="Straight Arrow Connector 9"/>
          <p:cNvCxnSpPr/>
          <p:nvPr/>
        </p:nvCxnSpPr>
        <p:spPr>
          <a:xfrm flipH="1">
            <a:off x="6962775" y="2373313"/>
            <a:ext cx="746125" cy="41751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539038" y="3222625"/>
            <a:ext cx="515937" cy="33655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74663" y="31213"/>
            <a:ext cx="8204200" cy="987425"/>
          </a:xfrm>
        </p:spPr>
        <p:txBody>
          <a:bodyPr>
            <a:noAutofit/>
          </a:bodyPr>
          <a:lstStyle/>
          <a:p>
            <a:r>
              <a:rPr lang="en-US" sz="3200" dirty="0">
                <a:latin typeface="Arial" charset="0"/>
                <a:ea typeface="ＭＳ Ｐゴシック" charset="0"/>
                <a:cs typeface="ＭＳ Ｐゴシック" charset="0"/>
              </a:rPr>
              <a:t>Constraining Forcing with Recent Changes</a:t>
            </a:r>
          </a:p>
        </p:txBody>
      </p:sp>
      <p:sp>
        <p:nvSpPr>
          <p:cNvPr id="102402" name="Content Placeholder 2"/>
          <p:cNvSpPr>
            <a:spLocks noGrp="1"/>
          </p:cNvSpPr>
          <p:nvPr>
            <p:ph idx="1"/>
          </p:nvPr>
        </p:nvSpPr>
        <p:spPr>
          <a:xfrm>
            <a:off x="474663" y="860512"/>
            <a:ext cx="8186738" cy="3575050"/>
          </a:xfrm>
        </p:spPr>
        <p:txBody>
          <a:bodyPr>
            <a:normAutofit/>
          </a:bodyPr>
          <a:lstStyle/>
          <a:p>
            <a:r>
              <a:rPr lang="en-US" sz="2400" dirty="0">
                <a:latin typeface="Arial" charset="0"/>
                <a:ea typeface="ＭＳ Ｐゴシック" charset="0"/>
                <a:cs typeface="ＭＳ Ｐゴシック" charset="0"/>
              </a:rPr>
              <a:t>Satellite data not available to constrain factors during this period</a:t>
            </a:r>
          </a:p>
        </p:txBody>
      </p:sp>
      <p:pic>
        <p:nvPicPr>
          <p:cNvPr id="1024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730375"/>
            <a:ext cx="642937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4"/>
          <p:cNvSpPr txBox="1">
            <a:spLocks noChangeArrowheads="1"/>
          </p:cNvSpPr>
          <p:nvPr/>
        </p:nvSpPr>
        <p:spPr bwMode="auto">
          <a:xfrm>
            <a:off x="209550" y="6392863"/>
            <a:ext cx="326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Cherian et al., GRL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Conclusions</a:t>
            </a:r>
          </a:p>
        </p:txBody>
      </p:sp>
      <p:sp>
        <p:nvSpPr>
          <p:cNvPr id="100354" name="Content Placeholder 2"/>
          <p:cNvSpPr>
            <a:spLocks noGrp="1"/>
          </p:cNvSpPr>
          <p:nvPr>
            <p:ph idx="1"/>
          </p:nvPr>
        </p:nvSpPr>
        <p:spPr>
          <a:xfrm>
            <a:off x="474663" y="1252538"/>
            <a:ext cx="8669337" cy="5448520"/>
          </a:xfrm>
        </p:spPr>
        <p:txBody>
          <a:bodyPr>
            <a:normAutofit fontScale="70000" lnSpcReduction="20000"/>
          </a:bodyPr>
          <a:lstStyle/>
          <a:p>
            <a:pPr eaLnBrk="1" hangingPunct="1">
              <a:defRPr/>
            </a:pPr>
            <a:r>
              <a:rPr lang="en-US" sz="3800" dirty="0">
                <a:latin typeface="Arial" charset="0"/>
                <a:ea typeface="ＭＳ Ｐゴシック" charset="0"/>
                <a:cs typeface="ＭＳ Ｐゴシック" charset="0"/>
              </a:rPr>
              <a:t>Diversity in estimated effective radiative forcing through aerosol effects on clouds is driven by diversity in several </a:t>
            </a:r>
            <a:r>
              <a:rPr lang="en-US" sz="3800" dirty="0" smtClean="0">
                <a:latin typeface="Arial" charset="0"/>
                <a:ea typeface="ＭＳ Ｐゴシック" charset="0"/>
                <a:cs typeface="ＭＳ Ｐゴシック" charset="0"/>
              </a:rPr>
              <a:t>factors</a:t>
            </a:r>
            <a:endParaRPr lang="en-US" sz="3200" dirty="0">
              <a:latin typeface="Arial" charset="0"/>
              <a:ea typeface="ＭＳ Ｐゴシック" charset="0"/>
              <a:cs typeface="ＭＳ Ｐゴシック" charset="0"/>
            </a:endParaRPr>
          </a:p>
          <a:p>
            <a:pPr eaLnBrk="1" hangingPunct="1">
              <a:defRPr/>
            </a:pPr>
            <a:r>
              <a:rPr lang="en-US" sz="3800" dirty="0">
                <a:latin typeface="Arial" charset="0"/>
                <a:ea typeface="ＭＳ Ｐゴシック" charset="0"/>
                <a:cs typeface="ＭＳ Ｐゴシック" charset="0"/>
              </a:rPr>
              <a:t>Constraints on anthropogenic aerosol effects are </a:t>
            </a:r>
            <a:r>
              <a:rPr lang="en-US" sz="3800" dirty="0" smtClean="0">
                <a:latin typeface="Arial" charset="0"/>
                <a:ea typeface="ＭＳ Ｐゴシック" charset="0"/>
                <a:cs typeface="ＭＳ Ｐゴシック" charset="0"/>
              </a:rPr>
              <a:t>needed for each factor</a:t>
            </a:r>
            <a:endParaRPr lang="en-US" sz="3800" dirty="0">
              <a:latin typeface="Arial" charset="0"/>
              <a:ea typeface="ＭＳ Ｐゴシック" charset="0"/>
              <a:cs typeface="ＭＳ Ｐゴシック" charset="0"/>
            </a:endParaRPr>
          </a:p>
          <a:p>
            <a:pPr eaLnBrk="1" hangingPunct="1">
              <a:defRPr/>
            </a:pPr>
            <a:r>
              <a:rPr lang="en-US" sz="3800" dirty="0">
                <a:latin typeface="Arial" charset="0"/>
                <a:ea typeface="ＭＳ Ｐゴシック" charset="0"/>
                <a:cs typeface="ＭＳ Ｐゴシック" charset="0"/>
              </a:rPr>
              <a:t>Constraining </a:t>
            </a:r>
            <a:r>
              <a:rPr lang="en-US" sz="3800" dirty="0" smtClean="0">
                <a:latin typeface="Arial" charset="0"/>
                <a:ea typeface="ＭＳ Ｐゴシック" charset="0"/>
                <a:cs typeface="ＭＳ Ｐゴシック" charset="0"/>
              </a:rPr>
              <a:t>sensitivities using </a:t>
            </a:r>
            <a:r>
              <a:rPr lang="en-US" sz="3800" dirty="0">
                <a:latin typeface="Arial" charset="0"/>
                <a:ea typeface="ＭＳ Ｐゴシック" charset="0"/>
                <a:cs typeface="ＭＳ Ｐゴシック" charset="0"/>
              </a:rPr>
              <a:t>data from present day </a:t>
            </a:r>
            <a:r>
              <a:rPr lang="en-US" sz="3800" dirty="0" smtClean="0">
                <a:latin typeface="Arial" charset="0"/>
                <a:ea typeface="ＭＳ Ｐゴシック" charset="0"/>
                <a:cs typeface="ＭＳ Ｐゴシック" charset="0"/>
              </a:rPr>
              <a:t>variability often insufficient </a:t>
            </a:r>
            <a:r>
              <a:rPr lang="en-US" sz="3800" dirty="0">
                <a:latin typeface="Arial" charset="0"/>
                <a:ea typeface="ＭＳ Ｐゴシック" charset="0"/>
                <a:cs typeface="ＭＳ Ｐゴシック" charset="0"/>
              </a:rPr>
              <a:t>to constrain anthropogenic aerosol effects</a:t>
            </a:r>
          </a:p>
          <a:p>
            <a:pPr eaLnBrk="1" hangingPunct="1">
              <a:defRPr/>
            </a:pPr>
            <a:r>
              <a:rPr lang="en-US" sz="3800" dirty="0">
                <a:latin typeface="Arial" charset="0"/>
                <a:ea typeface="ＭＳ Ｐゴシック" charset="0"/>
                <a:cs typeface="ＭＳ Ｐゴシック" charset="0"/>
              </a:rPr>
              <a:t>New present day metrics are needed to constrain anthropogenic aerosol effects</a:t>
            </a:r>
          </a:p>
          <a:p>
            <a:pPr eaLnBrk="1" hangingPunct="1">
              <a:defRPr/>
            </a:pPr>
            <a:r>
              <a:rPr lang="en-US" sz="3800" dirty="0">
                <a:latin typeface="Arial" charset="0"/>
                <a:ea typeface="ＭＳ Ｐゴシック" charset="0"/>
                <a:cs typeface="ＭＳ Ｐゴシック" charset="0"/>
              </a:rPr>
              <a:t>Regional </a:t>
            </a:r>
            <a:r>
              <a:rPr lang="en-US" sz="3800" dirty="0" smtClean="0">
                <a:latin typeface="Arial" charset="0"/>
                <a:ea typeface="ＭＳ Ｐゴシック" charset="0"/>
                <a:cs typeface="ＭＳ Ｐゴシック" charset="0"/>
              </a:rPr>
              <a:t>trends for selected periods could be helpful</a:t>
            </a:r>
          </a:p>
          <a:p>
            <a:pPr eaLnBrk="1" hangingPunct="1">
              <a:defRPr/>
            </a:pPr>
            <a:r>
              <a:rPr lang="en-US" sz="3800" dirty="0" smtClean="0">
                <a:latin typeface="Arial" charset="0"/>
                <a:ea typeface="ＭＳ Ｐゴシック" charset="0"/>
                <a:cs typeface="ＭＳ Ｐゴシック" charset="0"/>
              </a:rPr>
              <a:t>Global satellite data availability limits trend analysis of factors to post 2002</a:t>
            </a:r>
          </a:p>
          <a:p>
            <a:pPr marL="0" indent="0" eaLnBrk="1" hangingPunct="1">
              <a:buFontTx/>
              <a:buNone/>
              <a:defRPr/>
            </a:pPr>
            <a:endParaRPr lang="en-US" dirty="0" smtClean="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3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3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3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3" name="Content Placeholder 2"/>
          <p:cNvSpPr>
            <a:spLocks noGrp="1"/>
          </p:cNvSpPr>
          <p:nvPr>
            <p:ph idx="1"/>
          </p:nvPr>
        </p:nvSpPr>
        <p:spPr/>
        <p:txBody>
          <a:bodyPr/>
          <a:lstStyle/>
          <a:p>
            <a:r>
              <a:rPr lang="en-US" dirty="0"/>
              <a:t>Why has it been so difficult to make progress on quantifying aerosol-cloud interactions for climate assessments? </a:t>
            </a:r>
            <a:endParaRPr lang="en-US" dirty="0" smtClean="0"/>
          </a:p>
          <a:p>
            <a:r>
              <a:rPr lang="en-US" dirty="0" smtClean="0"/>
              <a:t>What </a:t>
            </a:r>
            <a:r>
              <a:rPr lang="en-US" dirty="0"/>
              <a:t>can be done to make progress moving forward?</a:t>
            </a:r>
          </a:p>
          <a:p>
            <a:endParaRPr lang="en-US" dirty="0"/>
          </a:p>
        </p:txBody>
      </p:sp>
    </p:spTree>
    <p:extLst>
      <p:ext uri="{BB962C8B-B14F-4D97-AF65-F5344CB8AC3E}">
        <p14:creationId xmlns:p14="http://schemas.microsoft.com/office/powerpoint/2010/main" val="31928674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149025"/>
            <a:ext cx="8229600" cy="735012"/>
          </a:xfrm>
        </p:spPr>
        <p:txBody>
          <a:bodyPr>
            <a:normAutofit/>
          </a:bodyPr>
          <a:lstStyle/>
          <a:p>
            <a:pPr eaLnBrk="1" hangingPunct="1"/>
            <a:r>
              <a:rPr lang="en-US" sz="3600" dirty="0" smtClean="0">
                <a:latin typeface="Arial" charset="0"/>
                <a:ea typeface="ＭＳ Ｐゴシック" charset="0"/>
                <a:cs typeface="ＭＳ Ｐゴシック" charset="0"/>
              </a:rPr>
              <a:t>Sums and Factors </a:t>
            </a:r>
            <a:endParaRPr lang="en-US" sz="3600" dirty="0">
              <a:latin typeface="Arial" charset="0"/>
              <a:ea typeface="ＭＳ Ｐゴシック" charset="0"/>
              <a:cs typeface="ＭＳ Ｐゴシック" charset="0"/>
            </a:endParaRPr>
          </a:p>
        </p:txBody>
      </p:sp>
      <p:sp>
        <p:nvSpPr>
          <p:cNvPr id="84994" name="TextBox 4"/>
          <p:cNvSpPr txBox="1">
            <a:spLocks noChangeArrowheads="1"/>
          </p:cNvSpPr>
          <p:nvPr/>
        </p:nvSpPr>
        <p:spPr bwMode="auto">
          <a:xfrm>
            <a:off x="301625" y="2369444"/>
            <a:ext cx="79740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i="1" dirty="0">
                <a:latin typeface="Times New Roman" charset="0"/>
                <a:cs typeface="Times New Roman" charset="0"/>
              </a:rPr>
              <a:t>R</a:t>
            </a:r>
            <a:r>
              <a:rPr lang="en-US" dirty="0"/>
              <a:t>: “clean-sky” shortwave cloud </a:t>
            </a:r>
            <a:r>
              <a:rPr lang="en-US" dirty="0" smtClean="0"/>
              <a:t>forcing (Ghan, ACP, 2013)</a:t>
            </a:r>
            <a:endParaRPr lang="en-US" dirty="0"/>
          </a:p>
          <a:p>
            <a:pPr eaLnBrk="1" hangingPunct="1"/>
            <a:r>
              <a:rPr lang="en-US" dirty="0"/>
              <a:t>Δ</a:t>
            </a:r>
            <a:r>
              <a:rPr lang="en-US" i="1" dirty="0">
                <a:latin typeface="Times New Roman" charset="0"/>
                <a:cs typeface="Times New Roman" charset="0"/>
              </a:rPr>
              <a:t>R</a:t>
            </a:r>
            <a:r>
              <a:rPr lang="en-US" dirty="0"/>
              <a:t>: </a:t>
            </a:r>
            <a:r>
              <a:rPr lang="en-US" dirty="0" err="1" smtClean="0"/>
              <a:t>ERFaci</a:t>
            </a:r>
            <a:r>
              <a:rPr lang="en-US" dirty="0" smtClean="0"/>
              <a:t> 						</a:t>
            </a:r>
            <a:r>
              <a:rPr lang="en-US" i="1" dirty="0" smtClean="0">
                <a:latin typeface="Times New Roman"/>
                <a:cs typeface="Times New Roman"/>
              </a:rPr>
              <a:t>C</a:t>
            </a:r>
            <a:r>
              <a:rPr lang="en-US" dirty="0" smtClean="0">
                <a:latin typeface="Times New Roman"/>
                <a:cs typeface="Times New Roman"/>
              </a:rPr>
              <a:t>:</a:t>
            </a:r>
            <a:r>
              <a:rPr lang="en-US" dirty="0" smtClean="0"/>
              <a:t> cloud fraction</a:t>
            </a:r>
            <a:endParaRPr lang="en-US" dirty="0"/>
          </a:p>
          <a:p>
            <a:pPr eaLnBrk="1" hangingPunct="1"/>
            <a:r>
              <a:rPr lang="en-US" dirty="0" err="1" smtClean="0">
                <a:latin typeface="Symbol" charset="0"/>
              </a:rPr>
              <a:t>τ</a:t>
            </a:r>
            <a:r>
              <a:rPr lang="en-US" baseline="-25000" dirty="0" err="1" smtClean="0">
                <a:latin typeface="Symbol" charset="0"/>
              </a:rPr>
              <a:t>c</a:t>
            </a:r>
            <a:r>
              <a:rPr lang="en-US" dirty="0" smtClean="0"/>
              <a:t>:  </a:t>
            </a:r>
            <a:r>
              <a:rPr lang="en-US" dirty="0"/>
              <a:t>cloud optical depth         </a:t>
            </a:r>
            <a:r>
              <a:rPr lang="en-US" i="1" dirty="0" err="1">
                <a:latin typeface="Times New Roman" charset="0"/>
                <a:cs typeface="Times New Roman" charset="0"/>
              </a:rPr>
              <a:t>N</a:t>
            </a:r>
            <a:r>
              <a:rPr lang="en-US" baseline="-25000" dirty="0" err="1"/>
              <a:t>d</a:t>
            </a:r>
            <a:r>
              <a:rPr lang="en-US" dirty="0"/>
              <a:t>: cloud droplet number</a:t>
            </a:r>
          </a:p>
          <a:p>
            <a:pPr eaLnBrk="1" hangingPunct="1"/>
            <a:r>
              <a:rPr lang="en-US" i="1" dirty="0">
                <a:latin typeface="Times New Roman" charset="0"/>
                <a:cs typeface="Times New Roman" charset="0"/>
              </a:rPr>
              <a:t>CCN</a:t>
            </a:r>
            <a:r>
              <a:rPr lang="en-US" dirty="0"/>
              <a:t>: CCN at 1 km (</a:t>
            </a:r>
            <a:r>
              <a:rPr lang="en-US" dirty="0" smtClean="0"/>
              <a:t>0.3% </a:t>
            </a:r>
            <a:r>
              <a:rPr lang="en-US" dirty="0" err="1"/>
              <a:t>supersaturation</a:t>
            </a:r>
            <a:r>
              <a:rPr lang="en-US" dirty="0"/>
              <a:t>) </a:t>
            </a:r>
          </a:p>
          <a:p>
            <a:pPr eaLnBrk="1" hangingPunct="1"/>
            <a:r>
              <a:rPr lang="en-US" i="1" dirty="0">
                <a:latin typeface="Times New Roman" charset="0"/>
                <a:cs typeface="Times New Roman" charset="0"/>
              </a:rPr>
              <a:t>E</a:t>
            </a:r>
            <a:r>
              <a:rPr lang="en-US" dirty="0"/>
              <a:t>: anthropogenic emission      </a:t>
            </a:r>
          </a:p>
          <a:p>
            <a:pPr eaLnBrk="1" hangingPunct="1"/>
            <a:r>
              <a:rPr lang="en-US" i="1" dirty="0">
                <a:latin typeface="Times New Roman" charset="0"/>
                <a:cs typeface="Times New Roman" charset="0"/>
              </a:rPr>
              <a:t>L</a:t>
            </a:r>
            <a:r>
              <a:rPr lang="en-US" dirty="0"/>
              <a:t>: liquid water path         </a:t>
            </a:r>
            <a:r>
              <a:rPr lang="en-US" i="1" dirty="0">
                <a:latin typeface="Times New Roman" charset="0"/>
                <a:cs typeface="Times New Roman" charset="0"/>
              </a:rPr>
              <a:t>r</a:t>
            </a:r>
            <a:r>
              <a:rPr lang="en-US" i="1" baseline="-25000" dirty="0">
                <a:latin typeface="Times New Roman" charset="0"/>
                <a:cs typeface="Times New Roman" charset="0"/>
              </a:rPr>
              <a:t>e</a:t>
            </a:r>
            <a:r>
              <a:rPr lang="en-US" dirty="0"/>
              <a:t>: droplet effective radius </a:t>
            </a:r>
          </a:p>
        </p:txBody>
      </p:sp>
      <p:sp>
        <p:nvSpPr>
          <p:cNvPr id="10" name="Frame 9"/>
          <p:cNvSpPr/>
          <p:nvPr/>
        </p:nvSpPr>
        <p:spPr>
          <a:xfrm>
            <a:off x="3594094" y="1555616"/>
            <a:ext cx="954163" cy="875849"/>
          </a:xfrm>
          <a:prstGeom prst="frame">
            <a:avLst>
              <a:gd name="adj1" fmla="val 5000"/>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nvGrpSpPr>
          <p:cNvPr id="3" name="Group 2"/>
          <p:cNvGrpSpPr>
            <a:grpSpLocks/>
          </p:cNvGrpSpPr>
          <p:nvPr/>
        </p:nvGrpSpPr>
        <p:grpSpPr bwMode="auto">
          <a:xfrm>
            <a:off x="572154" y="4605730"/>
            <a:ext cx="6459980" cy="2316366"/>
            <a:chOff x="461964" y="4424363"/>
            <a:chExt cx="6568246" cy="2456610"/>
          </a:xfrm>
        </p:grpSpPr>
        <p:grpSp>
          <p:nvGrpSpPr>
            <p:cNvPr id="84998" name="Group 10"/>
            <p:cNvGrpSpPr>
              <a:grpSpLocks/>
            </p:cNvGrpSpPr>
            <p:nvPr/>
          </p:nvGrpSpPr>
          <p:grpSpPr bwMode="auto">
            <a:xfrm>
              <a:off x="461964" y="4424363"/>
              <a:ext cx="6568246" cy="2181889"/>
              <a:chOff x="789816" y="2445363"/>
              <a:chExt cx="6569000" cy="2181889"/>
            </a:xfrm>
          </p:grpSpPr>
          <p:graphicFrame>
            <p:nvGraphicFramePr>
              <p:cNvPr id="85001" name="Object 2"/>
              <p:cNvGraphicFramePr>
                <a:graphicFrameLocks noChangeAspect="1"/>
              </p:cNvGraphicFramePr>
              <p:nvPr>
                <p:extLst>
                  <p:ext uri="{D42A27DB-BD31-4B8C-83A1-F6EECF244321}">
                    <p14:modId xmlns:p14="http://schemas.microsoft.com/office/powerpoint/2010/main" val="3434732185"/>
                  </p:ext>
                </p:extLst>
              </p:nvPr>
            </p:nvGraphicFramePr>
            <p:xfrm>
              <a:off x="789816" y="2445363"/>
              <a:ext cx="4958331" cy="2181889"/>
            </p:xfrm>
            <a:graphic>
              <a:graphicData uri="http://schemas.openxmlformats.org/presentationml/2006/ole">
                <mc:AlternateContent xmlns:mc="http://schemas.openxmlformats.org/markup-compatibility/2006">
                  <mc:Choice xmlns:v="urn:schemas-microsoft-com:vml" Requires="v">
                    <p:oleObj spid="_x0000_s1268" name="Equation" r:id="rId4" imgW="2425700" imgH="1066800" progId="Equation.DSMT4">
                      <p:embed/>
                    </p:oleObj>
                  </mc:Choice>
                  <mc:Fallback>
                    <p:oleObj name="Equation" r:id="rId4" imgW="2425700" imgH="1066800" progId="Equation.DSMT4">
                      <p:embed/>
                      <p:pic>
                        <p:nvPicPr>
                          <p:cNvPr id="0" name=""/>
                          <p:cNvPicPr>
                            <a:picLocks noChangeAspect="1" noChangeArrowheads="1"/>
                          </p:cNvPicPr>
                          <p:nvPr/>
                        </p:nvPicPr>
                        <p:blipFill>
                          <a:blip r:embed="rId5"/>
                          <a:srcRect/>
                          <a:stretch>
                            <a:fillRect/>
                          </a:stretch>
                        </p:blipFill>
                        <p:spPr bwMode="auto">
                          <a:xfrm>
                            <a:off x="789816" y="2445363"/>
                            <a:ext cx="4958331" cy="218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5002" name="Group 6"/>
              <p:cNvGrpSpPr>
                <a:grpSpLocks/>
              </p:cNvGrpSpPr>
              <p:nvPr/>
            </p:nvGrpSpPr>
            <p:grpSpPr bwMode="auto">
              <a:xfrm>
                <a:off x="4789188" y="3318665"/>
                <a:ext cx="2569628" cy="959797"/>
                <a:chOff x="4615993" y="3102765"/>
                <a:chExt cx="2570147" cy="959797"/>
              </a:xfrm>
            </p:grpSpPr>
            <p:graphicFrame>
              <p:nvGraphicFramePr>
                <p:cNvPr id="85003" name="Object 4"/>
                <p:cNvGraphicFramePr>
                  <a:graphicFrameLocks noChangeAspect="1"/>
                </p:cNvGraphicFramePr>
                <p:nvPr>
                  <p:extLst>
                    <p:ext uri="{D42A27DB-BD31-4B8C-83A1-F6EECF244321}">
                      <p14:modId xmlns:p14="http://schemas.microsoft.com/office/powerpoint/2010/main" val="429449413"/>
                    </p:ext>
                  </p:extLst>
                </p:nvPr>
              </p:nvGraphicFramePr>
              <p:xfrm>
                <a:off x="6142063" y="3102765"/>
                <a:ext cx="1044077" cy="959797"/>
              </p:xfrm>
              <a:graphic>
                <a:graphicData uri="http://schemas.openxmlformats.org/presentationml/2006/ole">
                  <mc:AlternateContent xmlns:mc="http://schemas.openxmlformats.org/markup-compatibility/2006">
                    <mc:Choice xmlns:v="urn:schemas-microsoft-com:vml" Requires="v">
                      <p:oleObj spid="_x0000_s1269" name="Equation" r:id="rId6" imgW="469900" imgH="431800" progId="Equation.DSMT4">
                        <p:embed/>
                      </p:oleObj>
                    </mc:Choice>
                    <mc:Fallback>
                      <p:oleObj name="Equation" r:id="rId6" imgW="469900" imgH="431800" progId="Equation.DSMT4">
                        <p:embed/>
                        <p:pic>
                          <p:nvPicPr>
                            <p:cNvPr id="0" name=""/>
                            <p:cNvPicPr>
                              <a:picLocks noChangeAspect="1" noChangeArrowheads="1"/>
                            </p:cNvPicPr>
                            <p:nvPr/>
                          </p:nvPicPr>
                          <p:blipFill>
                            <a:blip r:embed="rId7"/>
                            <a:srcRect/>
                            <a:stretch>
                              <a:fillRect/>
                            </a:stretch>
                          </p:blipFill>
                          <p:spPr bwMode="auto">
                            <a:xfrm>
                              <a:off x="6142063" y="3102765"/>
                              <a:ext cx="1044077" cy="959797"/>
                            </a:xfrm>
                            <a:prstGeom prst="rect">
                              <a:avLst/>
                            </a:prstGeom>
                            <a:noFill/>
                            <a:ln>
                              <a:noFill/>
                            </a:ln>
                            <a:extLst/>
                          </p:spPr>
                        </p:pic>
                      </p:oleObj>
                    </mc:Fallback>
                  </mc:AlternateContent>
                </a:graphicData>
              </a:graphic>
            </p:graphicFrame>
            <p:sp>
              <p:nvSpPr>
                <p:cNvPr id="15" name="Left Arrow 14"/>
                <p:cNvSpPr/>
                <p:nvPr/>
              </p:nvSpPr>
              <p:spPr>
                <a:xfrm>
                  <a:off x="4615993" y="3383926"/>
                  <a:ext cx="1484783" cy="349356"/>
                </a:xfrm>
                <a:prstGeom prst="leftArrow">
                  <a:avLst/>
                </a:prstGeom>
                <a:solidFill>
                  <a:schemeClr val="tx1"/>
                </a:solidFill>
                <a:ln w="3810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sp>
          <p:nvSpPr>
            <p:cNvPr id="84999" name="TextBox 1"/>
            <p:cNvSpPr txBox="1">
              <a:spLocks noChangeArrowheads="1"/>
            </p:cNvSpPr>
            <p:nvPr/>
          </p:nvSpPr>
          <p:spPr bwMode="auto">
            <a:xfrm>
              <a:off x="2005693" y="6233811"/>
              <a:ext cx="123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albedo effect</a:t>
              </a:r>
            </a:p>
          </p:txBody>
        </p:sp>
        <p:sp>
          <p:nvSpPr>
            <p:cNvPr id="85000" name="TextBox 11"/>
            <p:cNvSpPr txBox="1">
              <a:spLocks noChangeArrowheads="1"/>
            </p:cNvSpPr>
            <p:nvPr/>
          </p:nvSpPr>
          <p:spPr bwMode="auto">
            <a:xfrm>
              <a:off x="3161392" y="6234642"/>
              <a:ext cx="123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lifetime effect</a:t>
              </a:r>
            </a:p>
          </p:txBody>
        </p:sp>
      </p:grpSp>
      <p:graphicFrame>
        <p:nvGraphicFramePr>
          <p:cNvPr id="2" name="Object 1"/>
          <p:cNvGraphicFramePr>
            <a:graphicFrameLocks noChangeAspect="1"/>
          </p:cNvGraphicFramePr>
          <p:nvPr>
            <p:extLst>
              <p:ext uri="{D42A27DB-BD31-4B8C-83A1-F6EECF244321}">
                <p14:modId xmlns:p14="http://schemas.microsoft.com/office/powerpoint/2010/main" val="2054397429"/>
              </p:ext>
            </p:extLst>
          </p:nvPr>
        </p:nvGraphicFramePr>
        <p:xfrm>
          <a:off x="862452" y="765422"/>
          <a:ext cx="6552345" cy="1639024"/>
        </p:xfrm>
        <a:graphic>
          <a:graphicData uri="http://schemas.openxmlformats.org/presentationml/2006/ole">
            <mc:AlternateContent xmlns:mc="http://schemas.openxmlformats.org/markup-compatibility/2006">
              <mc:Choice xmlns:v="urn:schemas-microsoft-com:vml" Requires="v">
                <p:oleObj spid="_x0000_s1270" name="Equation" r:id="rId8" imgW="3657600" imgH="914400" progId="Equation.DSMT4">
                  <p:embed/>
                </p:oleObj>
              </mc:Choice>
              <mc:Fallback>
                <p:oleObj name="Equation" r:id="rId8" imgW="3657600" imgH="914400" progId="Equation.DSMT4">
                  <p:embed/>
                  <p:pic>
                    <p:nvPicPr>
                      <p:cNvPr id="0" name=""/>
                      <p:cNvPicPr/>
                      <p:nvPr/>
                    </p:nvPicPr>
                    <p:blipFill>
                      <a:blip r:embed="rId9"/>
                      <a:stretch>
                        <a:fillRect/>
                      </a:stretch>
                    </p:blipFill>
                    <p:spPr>
                      <a:xfrm>
                        <a:off x="862452" y="765422"/>
                        <a:ext cx="6552345" cy="1639024"/>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23864" y="4424363"/>
            <a:ext cx="6723061" cy="2455862"/>
            <a:chOff x="423864" y="4424363"/>
            <a:chExt cx="6723061" cy="2456610"/>
          </a:xfrm>
        </p:grpSpPr>
        <p:grpSp>
          <p:nvGrpSpPr>
            <p:cNvPr id="84998" name="Group 10"/>
            <p:cNvGrpSpPr>
              <a:grpSpLocks/>
            </p:cNvGrpSpPr>
            <p:nvPr/>
          </p:nvGrpSpPr>
          <p:grpSpPr bwMode="auto">
            <a:xfrm>
              <a:off x="423864" y="4424363"/>
              <a:ext cx="6723061" cy="2181889"/>
              <a:chOff x="751712" y="2445363"/>
              <a:chExt cx="6723832" cy="2181889"/>
            </a:xfrm>
          </p:grpSpPr>
          <p:graphicFrame>
            <p:nvGraphicFramePr>
              <p:cNvPr id="85001" name="Object 2"/>
              <p:cNvGraphicFramePr>
                <a:graphicFrameLocks noChangeAspect="1"/>
              </p:cNvGraphicFramePr>
              <p:nvPr>
                <p:extLst>
                  <p:ext uri="{D42A27DB-BD31-4B8C-83A1-F6EECF244321}">
                    <p14:modId xmlns:p14="http://schemas.microsoft.com/office/powerpoint/2010/main" val="1294720288"/>
                  </p:ext>
                </p:extLst>
              </p:nvPr>
            </p:nvGraphicFramePr>
            <p:xfrm>
              <a:off x="751712" y="2445363"/>
              <a:ext cx="5036128" cy="2181889"/>
            </p:xfrm>
            <a:graphic>
              <a:graphicData uri="http://schemas.openxmlformats.org/presentationml/2006/ole">
                <mc:AlternateContent xmlns:mc="http://schemas.openxmlformats.org/markup-compatibility/2006">
                  <mc:Choice xmlns:v="urn:schemas-microsoft-com:vml" Requires="v">
                    <p:oleObj spid="_x0000_s6277" name="Equation" r:id="rId4" imgW="2463800" imgH="1066800" progId="Equation.DSMT4">
                      <p:embed/>
                    </p:oleObj>
                  </mc:Choice>
                  <mc:Fallback>
                    <p:oleObj name="Equation" r:id="rId4" imgW="2463800" imgH="1066800" progId="Equation.DSMT4">
                      <p:embed/>
                      <p:pic>
                        <p:nvPicPr>
                          <p:cNvPr id="0" name=""/>
                          <p:cNvPicPr>
                            <a:picLocks noChangeAspect="1" noChangeArrowheads="1"/>
                          </p:cNvPicPr>
                          <p:nvPr/>
                        </p:nvPicPr>
                        <p:blipFill>
                          <a:blip r:embed="rId5"/>
                          <a:srcRect/>
                          <a:stretch>
                            <a:fillRect/>
                          </a:stretch>
                        </p:blipFill>
                        <p:spPr bwMode="auto">
                          <a:xfrm>
                            <a:off x="751712" y="2445363"/>
                            <a:ext cx="5036128" cy="218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5002" name="Group 6"/>
              <p:cNvGrpSpPr>
                <a:grpSpLocks/>
              </p:cNvGrpSpPr>
              <p:nvPr/>
            </p:nvGrpSpPr>
            <p:grpSpPr bwMode="auto">
              <a:xfrm>
                <a:off x="4789187" y="3240942"/>
                <a:ext cx="2686357" cy="1067125"/>
                <a:chOff x="4615993" y="3025042"/>
                <a:chExt cx="2686900" cy="1067125"/>
              </a:xfrm>
            </p:grpSpPr>
            <p:graphicFrame>
              <p:nvGraphicFramePr>
                <p:cNvPr id="85003" name="Object 4"/>
                <p:cNvGraphicFramePr>
                  <a:graphicFrameLocks noChangeAspect="1"/>
                </p:cNvGraphicFramePr>
                <p:nvPr>
                  <p:extLst>
                    <p:ext uri="{D42A27DB-BD31-4B8C-83A1-F6EECF244321}">
                      <p14:modId xmlns:p14="http://schemas.microsoft.com/office/powerpoint/2010/main" val="3067809766"/>
                    </p:ext>
                  </p:extLst>
                </p:nvPr>
              </p:nvGraphicFramePr>
              <p:xfrm>
                <a:off x="6142063" y="3025042"/>
                <a:ext cx="1160830" cy="1067125"/>
              </p:xfrm>
              <a:graphic>
                <a:graphicData uri="http://schemas.openxmlformats.org/presentationml/2006/ole">
                  <mc:AlternateContent xmlns:mc="http://schemas.openxmlformats.org/markup-compatibility/2006">
                    <mc:Choice xmlns:v="urn:schemas-microsoft-com:vml" Requires="v">
                      <p:oleObj spid="_x0000_s6278" name="Equation" r:id="rId6" imgW="469900" imgH="431800" progId="Equation.DSMT4">
                        <p:embed/>
                      </p:oleObj>
                    </mc:Choice>
                    <mc:Fallback>
                      <p:oleObj name="Equation" r:id="rId6" imgW="469900" imgH="431800" progId="Equation.DSMT4">
                        <p:embed/>
                        <p:pic>
                          <p:nvPicPr>
                            <p:cNvPr id="0" name=""/>
                            <p:cNvPicPr>
                              <a:picLocks noChangeAspect="1" noChangeArrowheads="1"/>
                            </p:cNvPicPr>
                            <p:nvPr/>
                          </p:nvPicPr>
                          <p:blipFill>
                            <a:blip r:embed="rId7"/>
                            <a:srcRect/>
                            <a:stretch>
                              <a:fillRect/>
                            </a:stretch>
                          </p:blipFill>
                          <p:spPr bwMode="auto">
                            <a:xfrm>
                              <a:off x="6142063" y="3025042"/>
                              <a:ext cx="1160830" cy="10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Left Arrow 14"/>
                <p:cNvSpPr/>
                <p:nvPr/>
              </p:nvSpPr>
              <p:spPr>
                <a:xfrm>
                  <a:off x="4615993" y="3383926"/>
                  <a:ext cx="1484783" cy="349356"/>
                </a:xfrm>
                <a:prstGeom prst="leftArrow">
                  <a:avLst/>
                </a:prstGeom>
                <a:solidFill>
                  <a:schemeClr val="tx1"/>
                </a:solidFill>
                <a:ln w="3810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grpSp>
        <p:sp>
          <p:nvSpPr>
            <p:cNvPr id="84999" name="TextBox 1"/>
            <p:cNvSpPr txBox="1">
              <a:spLocks noChangeArrowheads="1"/>
            </p:cNvSpPr>
            <p:nvPr/>
          </p:nvSpPr>
          <p:spPr bwMode="auto">
            <a:xfrm>
              <a:off x="2005693" y="6233811"/>
              <a:ext cx="123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albedo effect</a:t>
              </a:r>
            </a:p>
          </p:txBody>
        </p:sp>
        <p:sp>
          <p:nvSpPr>
            <p:cNvPr id="85000" name="TextBox 11"/>
            <p:cNvSpPr txBox="1">
              <a:spLocks noChangeArrowheads="1"/>
            </p:cNvSpPr>
            <p:nvPr/>
          </p:nvSpPr>
          <p:spPr bwMode="auto">
            <a:xfrm>
              <a:off x="3161392" y="6234642"/>
              <a:ext cx="123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lifetime effect</a:t>
              </a:r>
            </a:p>
          </p:txBody>
        </p:sp>
      </p:grpSp>
      <p:graphicFrame>
        <p:nvGraphicFramePr>
          <p:cNvPr id="12" name="Object 11"/>
          <p:cNvGraphicFramePr>
            <a:graphicFrameLocks noChangeAspect="1"/>
          </p:cNvGraphicFramePr>
          <p:nvPr>
            <p:extLst>
              <p:ext uri="{D42A27DB-BD31-4B8C-83A1-F6EECF244321}">
                <p14:modId xmlns:p14="http://schemas.microsoft.com/office/powerpoint/2010/main" val="869334284"/>
              </p:ext>
            </p:extLst>
          </p:nvPr>
        </p:nvGraphicFramePr>
        <p:xfrm>
          <a:off x="653568" y="947306"/>
          <a:ext cx="6688137" cy="1638300"/>
        </p:xfrm>
        <a:graphic>
          <a:graphicData uri="http://schemas.openxmlformats.org/presentationml/2006/ole">
            <mc:AlternateContent xmlns:mc="http://schemas.openxmlformats.org/markup-compatibility/2006">
              <mc:Choice xmlns:v="urn:schemas-microsoft-com:vml" Requires="v">
                <p:oleObj spid="_x0000_s6279" name="Equation" r:id="rId8" imgW="3733800" imgH="914400" progId="Equation.DSMT4">
                  <p:embed/>
                </p:oleObj>
              </mc:Choice>
              <mc:Fallback>
                <p:oleObj name="Equation" r:id="rId8" imgW="3733800" imgH="914400" progId="Equation.DSMT4">
                  <p:embed/>
                  <p:pic>
                    <p:nvPicPr>
                      <p:cNvPr id="0" name=""/>
                      <p:cNvPicPr/>
                      <p:nvPr/>
                    </p:nvPicPr>
                    <p:blipFill>
                      <a:blip r:embed="rId9"/>
                      <a:stretch>
                        <a:fillRect/>
                      </a:stretch>
                    </p:blipFill>
                    <p:spPr>
                      <a:xfrm>
                        <a:off x="653568" y="947306"/>
                        <a:ext cx="6688137" cy="1638300"/>
                      </a:xfrm>
                      <a:prstGeom prst="rect">
                        <a:avLst/>
                      </a:prstGeom>
                    </p:spPr>
                  </p:pic>
                </p:oleObj>
              </mc:Fallback>
            </mc:AlternateContent>
          </a:graphicData>
        </a:graphic>
      </p:graphicFrame>
      <p:sp>
        <p:nvSpPr>
          <p:cNvPr id="14" name="Title 1"/>
          <p:cNvSpPr txBox="1">
            <a:spLocks/>
          </p:cNvSpPr>
          <p:nvPr/>
        </p:nvSpPr>
        <p:spPr>
          <a:xfrm>
            <a:off x="457200" y="149025"/>
            <a:ext cx="8229600" cy="73501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 charset="0"/>
                <a:ea typeface="ＭＳ Ｐゴシック" charset="0"/>
                <a:cs typeface="ＭＳ Ｐゴシック" charset="0"/>
              </a:rPr>
              <a:t>Sums and Factors </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83451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356217" y="399828"/>
            <a:ext cx="2762250" cy="6400800"/>
          </a:xfrm>
          <a:prstGeom prst="rect">
            <a:avLst/>
          </a:prstGeom>
        </p:spPr>
      </p:pic>
      <p:sp>
        <p:nvSpPr>
          <p:cNvPr id="87041" name="Title 7"/>
          <p:cNvSpPr>
            <a:spLocks noGrp="1"/>
          </p:cNvSpPr>
          <p:nvPr>
            <p:ph type="title"/>
          </p:nvPr>
        </p:nvSpPr>
        <p:spPr>
          <a:xfrm>
            <a:off x="3175236" y="70248"/>
            <a:ext cx="5818656" cy="922734"/>
          </a:xfrm>
        </p:spPr>
        <p:txBody>
          <a:bodyPr>
            <a:normAutofit/>
          </a:bodyPr>
          <a:lstStyle/>
          <a:p>
            <a:pPr eaLnBrk="1" hangingPunct="1"/>
            <a:r>
              <a:rPr lang="en-US" sz="3200" dirty="0" smtClean="0">
                <a:latin typeface="Arial" charset="0"/>
                <a:ea typeface="ＭＳ Ｐゴシック" charset="0"/>
                <a:cs typeface="ＭＳ Ｐゴシック" charset="0"/>
              </a:rPr>
              <a:t>What drives model diversity?</a:t>
            </a:r>
            <a:r>
              <a:rPr lang="en-US" sz="4000" dirty="0" smtClean="0">
                <a:latin typeface="Arial"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3984402646"/>
              </p:ext>
            </p:extLst>
          </p:nvPr>
        </p:nvGraphicFramePr>
        <p:xfrm>
          <a:off x="3780702" y="4609628"/>
          <a:ext cx="3686175" cy="882650"/>
        </p:xfrm>
        <a:graphic>
          <a:graphicData uri="http://schemas.openxmlformats.org/presentationml/2006/ole">
            <mc:AlternateContent xmlns:mc="http://schemas.openxmlformats.org/markup-compatibility/2006">
              <mc:Choice xmlns:v="urn:schemas-microsoft-com:vml" Requires="v">
                <p:oleObj spid="_x0000_s3196" name="Equation" r:id="rId5" imgW="1803400" imgH="431800" progId="Equation.DSMT4">
                  <p:embed/>
                </p:oleObj>
              </mc:Choice>
              <mc:Fallback>
                <p:oleObj name="Equation" r:id="rId5" imgW="1803400" imgH="431800" progId="Equation.DSMT4">
                  <p:embed/>
                  <p:pic>
                    <p:nvPicPr>
                      <p:cNvPr id="0" name=""/>
                      <p:cNvPicPr>
                        <a:picLocks noChangeAspect="1" noChangeArrowheads="1"/>
                      </p:cNvPicPr>
                      <p:nvPr/>
                    </p:nvPicPr>
                    <p:blipFill>
                      <a:blip r:embed="rId6"/>
                      <a:srcRect/>
                      <a:stretch>
                        <a:fillRect/>
                      </a:stretch>
                    </p:blipFill>
                    <p:spPr bwMode="auto">
                      <a:xfrm>
                        <a:off x="3780702" y="4609628"/>
                        <a:ext cx="36861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37024669"/>
              </p:ext>
            </p:extLst>
          </p:nvPr>
        </p:nvGraphicFramePr>
        <p:xfrm>
          <a:off x="3445466" y="992982"/>
          <a:ext cx="4572000" cy="773112"/>
        </p:xfrm>
        <a:graphic>
          <a:graphicData uri="http://schemas.openxmlformats.org/presentationml/2006/ole">
            <mc:AlternateContent xmlns:mc="http://schemas.openxmlformats.org/markup-compatibility/2006">
              <mc:Choice xmlns:v="urn:schemas-microsoft-com:vml" Requires="v">
                <p:oleObj spid="_x0000_s3197" name="Equation" r:id="rId7" imgW="2552700" imgH="431800" progId="Equation.DSMT4">
                  <p:embed/>
                </p:oleObj>
              </mc:Choice>
              <mc:Fallback>
                <p:oleObj name="Equation" r:id="rId7" imgW="2552700" imgH="431800" progId="Equation.DSMT4">
                  <p:embed/>
                  <p:pic>
                    <p:nvPicPr>
                      <p:cNvPr id="0" name=""/>
                      <p:cNvPicPr/>
                      <p:nvPr/>
                    </p:nvPicPr>
                    <p:blipFill>
                      <a:blip r:embed="rId8"/>
                      <a:stretch>
                        <a:fillRect/>
                      </a:stretch>
                    </p:blipFill>
                    <p:spPr>
                      <a:xfrm>
                        <a:off x="3445466" y="992982"/>
                        <a:ext cx="4572000" cy="7731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40873932"/>
              </p:ext>
            </p:extLst>
          </p:nvPr>
        </p:nvGraphicFramePr>
        <p:xfrm>
          <a:off x="3780702" y="2696644"/>
          <a:ext cx="3844925" cy="773112"/>
        </p:xfrm>
        <a:graphic>
          <a:graphicData uri="http://schemas.openxmlformats.org/presentationml/2006/ole">
            <mc:AlternateContent xmlns:mc="http://schemas.openxmlformats.org/markup-compatibility/2006">
              <mc:Choice xmlns:v="urn:schemas-microsoft-com:vml" Requires="v">
                <p:oleObj spid="_x0000_s3198" name="Equation" r:id="rId9" imgW="2146300" imgH="431800" progId="Equation.DSMT4">
                  <p:embed/>
                </p:oleObj>
              </mc:Choice>
              <mc:Fallback>
                <p:oleObj name="Equation" r:id="rId9" imgW="2146300" imgH="431800" progId="Equation.DSMT4">
                  <p:embed/>
                  <p:pic>
                    <p:nvPicPr>
                      <p:cNvPr id="0" name=""/>
                      <p:cNvPicPr/>
                      <p:nvPr/>
                    </p:nvPicPr>
                    <p:blipFill>
                      <a:blip r:embed="rId10"/>
                      <a:stretch>
                        <a:fillRect/>
                      </a:stretch>
                    </p:blipFill>
                    <p:spPr>
                      <a:xfrm>
                        <a:off x="3780702" y="2696644"/>
                        <a:ext cx="3844925" cy="773112"/>
                      </a:xfrm>
                      <a:prstGeom prst="rect">
                        <a:avLst/>
                      </a:prstGeom>
                    </p:spPr>
                  </p:pic>
                </p:oleObj>
              </mc:Fallback>
            </mc:AlternateContent>
          </a:graphicData>
        </a:graphic>
      </p:graphicFrame>
      <p:sp>
        <p:nvSpPr>
          <p:cNvPr id="87045" name="TextBox 1"/>
          <p:cNvSpPr txBox="1">
            <a:spLocks noChangeArrowheads="1"/>
          </p:cNvSpPr>
          <p:nvPr/>
        </p:nvSpPr>
        <p:spPr bwMode="auto">
          <a:xfrm>
            <a:off x="718384" y="-9749"/>
            <a:ext cx="25015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dirty="0"/>
              <a:t>Values normalized by multi-model mean</a:t>
            </a:r>
          </a:p>
        </p:txBody>
      </p:sp>
      <p:sp>
        <p:nvSpPr>
          <p:cNvPr id="12" name="TextBox 1"/>
          <p:cNvSpPr txBox="1">
            <a:spLocks noChangeArrowheads="1"/>
          </p:cNvSpPr>
          <p:nvPr/>
        </p:nvSpPr>
        <p:spPr bwMode="auto">
          <a:xfrm>
            <a:off x="718384" y="2243874"/>
            <a:ext cx="293388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dirty="0"/>
              <a:t>Values </a:t>
            </a:r>
            <a:r>
              <a:rPr lang="en-US" sz="1600" dirty="0" smtClean="0"/>
              <a:t>not normalized</a:t>
            </a:r>
            <a:endParaRPr lang="en-US" sz="1600" dirty="0"/>
          </a:p>
        </p:txBody>
      </p:sp>
      <p:sp>
        <p:nvSpPr>
          <p:cNvPr id="13" name="TextBox 1"/>
          <p:cNvSpPr txBox="1">
            <a:spLocks noChangeArrowheads="1"/>
          </p:cNvSpPr>
          <p:nvPr/>
        </p:nvSpPr>
        <p:spPr bwMode="auto">
          <a:xfrm>
            <a:off x="718384" y="4255816"/>
            <a:ext cx="293388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dirty="0"/>
              <a:t>Values </a:t>
            </a:r>
            <a:r>
              <a:rPr lang="en-US" sz="1600" dirty="0" smtClean="0"/>
              <a:t>not normalized</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223838"/>
            <a:ext cx="9144000" cy="987425"/>
          </a:xfrm>
        </p:spPr>
        <p:txBody>
          <a:bodyPr>
            <a:noAutofit/>
          </a:bodyPr>
          <a:lstStyle/>
          <a:p>
            <a:r>
              <a:rPr lang="en-US" sz="3200" dirty="0">
                <a:latin typeface="Arial" charset="0"/>
                <a:ea typeface="ＭＳ Ｐゴシック" charset="0"/>
                <a:cs typeface="ＭＳ Ｐゴシック" charset="0"/>
              </a:rPr>
              <a:t>Constraints from present day variability might not apply to pre-industrial to present day changes</a:t>
            </a:r>
          </a:p>
        </p:txBody>
      </p:sp>
      <p:sp>
        <p:nvSpPr>
          <p:cNvPr id="911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09C3372A-0FFC-664C-88DF-6D5645244629}" type="slidenum">
              <a:rPr lang="en-US" sz="900">
                <a:solidFill>
                  <a:srgbClr val="777777"/>
                </a:solidFill>
              </a:rPr>
              <a:pPr eaLnBrk="1" hangingPunct="1"/>
              <a:t>6</a:t>
            </a:fld>
            <a:r>
              <a:rPr lang="en-US" sz="900">
                <a:solidFill>
                  <a:srgbClr val="777777"/>
                </a:solidFill>
                <a:latin typeface="Times New Roman" charset="0"/>
              </a:rPr>
              <a:t> </a:t>
            </a:r>
          </a:p>
        </p:txBody>
      </p:sp>
      <p:pic>
        <p:nvPicPr>
          <p:cNvPr id="911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455738"/>
            <a:ext cx="633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10"/>
          <p:cNvSpPr txBox="1">
            <a:spLocks noChangeArrowheads="1"/>
          </p:cNvSpPr>
          <p:nvPr/>
        </p:nvSpPr>
        <p:spPr bwMode="auto">
          <a:xfrm>
            <a:off x="5122863" y="3446463"/>
            <a:ext cx="1141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PD</a:t>
            </a:r>
          </a:p>
        </p:txBody>
      </p:sp>
      <p:sp>
        <p:nvSpPr>
          <p:cNvPr id="91142" name="TextBox 11"/>
          <p:cNvSpPr txBox="1">
            <a:spLocks noChangeArrowheads="1"/>
          </p:cNvSpPr>
          <p:nvPr/>
        </p:nvSpPr>
        <p:spPr bwMode="auto">
          <a:xfrm>
            <a:off x="2001838" y="5262563"/>
            <a:ext cx="731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PI</a:t>
            </a:r>
          </a:p>
        </p:txBody>
      </p:sp>
      <p:sp>
        <p:nvSpPr>
          <p:cNvPr id="13" name="Rectangle 12"/>
          <p:cNvSpPr/>
          <p:nvPr/>
        </p:nvSpPr>
        <p:spPr>
          <a:xfrm>
            <a:off x="180975" y="1657350"/>
            <a:ext cx="609600" cy="603250"/>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4" name="Rectangle 13"/>
          <p:cNvSpPr/>
          <p:nvPr/>
        </p:nvSpPr>
        <p:spPr>
          <a:xfrm>
            <a:off x="3224213" y="1522413"/>
            <a:ext cx="1243012" cy="357187"/>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91140" name="TextBox 6"/>
          <p:cNvSpPr txBox="1">
            <a:spLocks noChangeArrowheads="1"/>
          </p:cNvSpPr>
          <p:nvPr/>
        </p:nvSpPr>
        <p:spPr bwMode="auto">
          <a:xfrm>
            <a:off x="1189391" y="1455738"/>
            <a:ext cx="4417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err="1"/>
              <a:t>Penner</a:t>
            </a:r>
            <a:r>
              <a:rPr lang="en-US" dirty="0"/>
              <a:t> et al., PNAS (2011)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135626" y="158055"/>
            <a:ext cx="9008373" cy="644525"/>
          </a:xfrm>
        </p:spPr>
        <p:txBody>
          <a:bodyPr>
            <a:noAutofit/>
          </a:bodyPr>
          <a:lstStyle/>
          <a:p>
            <a:pPr eaLnBrk="1" hangingPunct="1"/>
            <a:r>
              <a:rPr lang="en-US" sz="3200" dirty="0" smtClean="0">
                <a:latin typeface="Arial" charset="0"/>
                <a:ea typeface="ＭＳ Ｐゴシック" charset="0"/>
                <a:cs typeface="ＭＳ Ｐゴシック" charset="0"/>
              </a:rPr>
              <a:t>Present day variability vs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anthropogenic change</a:t>
            </a:r>
            <a:endParaRPr lang="en-US" sz="3200" dirty="0">
              <a:latin typeface="Arial" charset="0"/>
              <a:ea typeface="ＭＳ Ｐゴシック" charset="0"/>
              <a:cs typeface="ＭＳ Ｐゴシック"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35625" y="802580"/>
            <a:ext cx="9008373" cy="6055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t>What can be done to make progress moving forward?</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Develop metrics that relate anthropogenic change to present day observables</a:t>
            </a:r>
          </a:p>
          <a:p>
            <a:r>
              <a:rPr lang="en-US" dirty="0" smtClean="0"/>
              <a:t>Use measurements where/when aerosol has changed</a:t>
            </a:r>
          </a:p>
          <a:p>
            <a:r>
              <a:rPr lang="en-US" dirty="0" smtClean="0"/>
              <a:t>Apply measurements to cloud regimes</a:t>
            </a:r>
            <a:endParaRPr lang="en-US" dirty="0"/>
          </a:p>
        </p:txBody>
      </p:sp>
    </p:spTree>
    <p:extLst>
      <p:ext uri="{BB962C8B-B14F-4D97-AF65-F5344CB8AC3E}">
        <p14:creationId xmlns:p14="http://schemas.microsoft.com/office/powerpoint/2010/main" val="873023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190500"/>
            <a:ext cx="9144000" cy="936625"/>
          </a:xfrm>
        </p:spPr>
        <p:txBody>
          <a:bodyPr>
            <a:normAutofit fontScale="90000"/>
          </a:bodyPr>
          <a:lstStyle/>
          <a:p>
            <a:r>
              <a:rPr lang="en-US" sz="3200" dirty="0" smtClean="0"/>
              <a:t>Relating </a:t>
            </a:r>
            <a:r>
              <a:rPr lang="en-US" sz="3200" dirty="0"/>
              <a:t>anthropogenic change to present day </a:t>
            </a:r>
            <a:r>
              <a:rPr lang="en-US" sz="3200" dirty="0" smtClean="0"/>
              <a:t>observables</a:t>
            </a:r>
            <a:br>
              <a:rPr lang="en-US" sz="3200" dirty="0" smtClean="0"/>
            </a:br>
            <a:r>
              <a:rPr lang="en-US" sz="3200" dirty="0" err="1" smtClean="0">
                <a:latin typeface="Arial" charset="0"/>
                <a:ea typeface="ＭＳ Ｐゴシック" charset="0"/>
                <a:cs typeface="ＭＳ Ｐゴシック" charset="0"/>
              </a:rPr>
              <a:t>Spop</a:t>
            </a:r>
            <a:r>
              <a:rPr lang="en-US" sz="3200" dirty="0" smtClean="0">
                <a:latin typeface="Arial" charset="0"/>
                <a:ea typeface="ＭＳ Ｐゴシック" charset="0"/>
                <a:cs typeface="ＭＳ Ｐゴシック" charset="0"/>
              </a:rPr>
              <a:t> </a:t>
            </a:r>
            <a:r>
              <a:rPr lang="en-US" sz="3200" dirty="0">
                <a:latin typeface="Arial" charset="0"/>
                <a:ea typeface="ＭＳ Ｐゴシック" charset="0"/>
                <a:cs typeface="ＭＳ Ｐゴシック" charset="0"/>
              </a:rPr>
              <a:t>vs. </a:t>
            </a:r>
            <a:r>
              <a:rPr lang="en-US" sz="3200" dirty="0" err="1">
                <a:latin typeface="Arial" charset="0"/>
                <a:ea typeface="ＭＳ Ｐゴシック" charset="0"/>
                <a:cs typeface="ＭＳ Ｐゴシック" charset="0"/>
              </a:rPr>
              <a:t>dlnLWP</a:t>
            </a:r>
            <a:r>
              <a:rPr lang="en-US" sz="3200" dirty="0">
                <a:latin typeface="Arial" charset="0"/>
                <a:ea typeface="ＭＳ Ｐゴシック" charset="0"/>
                <a:cs typeface="ＭＳ Ｐゴシック" charset="0"/>
              </a:rPr>
              <a:t>/</a:t>
            </a:r>
            <a:r>
              <a:rPr lang="en-US" sz="3200" dirty="0" err="1">
                <a:latin typeface="Arial" charset="0"/>
                <a:ea typeface="ＭＳ Ｐゴシック" charset="0"/>
                <a:cs typeface="ＭＳ Ｐゴシック" charset="0"/>
              </a:rPr>
              <a:t>dlnCCN</a:t>
            </a:r>
            <a:r>
              <a:rPr lang="en-US" sz="3200" dirty="0">
                <a:latin typeface="Arial" charset="0"/>
                <a:ea typeface="ＭＳ Ｐゴシック" charset="0"/>
                <a:cs typeface="ＭＳ Ｐゴシック" charset="0"/>
              </a:rPr>
              <a:t> (PD-PI) </a:t>
            </a:r>
          </a:p>
        </p:txBody>
      </p:sp>
      <p:pic>
        <p:nvPicPr>
          <p:cNvPr id="983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1712913"/>
            <a:ext cx="358616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9"/>
          <p:cNvSpPr txBox="1">
            <a:spLocks noChangeArrowheads="1"/>
          </p:cNvSpPr>
          <p:nvPr/>
        </p:nvSpPr>
        <p:spPr bwMode="auto">
          <a:xfrm>
            <a:off x="6146800" y="4787900"/>
            <a:ext cx="265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Spop=-dlnPOP/dlnAI</a:t>
            </a:r>
          </a:p>
        </p:txBody>
      </p:sp>
      <p:sp>
        <p:nvSpPr>
          <p:cNvPr id="98308" name="TextBox 10"/>
          <p:cNvSpPr txBox="1">
            <a:spLocks noChangeArrowheads="1"/>
          </p:cNvSpPr>
          <p:nvPr/>
        </p:nvSpPr>
        <p:spPr bwMode="auto">
          <a:xfrm>
            <a:off x="5926138" y="1066800"/>
            <a:ext cx="2669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Over ocean </a:t>
            </a:r>
          </a:p>
          <a:p>
            <a:pPr eaLnBrk="1" hangingPunct="1"/>
            <a:r>
              <a:rPr lang="en-US" sz="1800" dirty="0" smtClean="0"/>
              <a:t>Wang </a:t>
            </a:r>
            <a:r>
              <a:rPr lang="en-US" sz="1800" dirty="0"/>
              <a:t>et al</a:t>
            </a:r>
            <a:r>
              <a:rPr lang="en-US" sz="1800" dirty="0" smtClean="0"/>
              <a:t>., GRL (2012) </a:t>
            </a:r>
            <a:endParaRPr lang="en-US" sz="1800" dirty="0"/>
          </a:p>
        </p:txBody>
      </p:sp>
      <p:grpSp>
        <p:nvGrpSpPr>
          <p:cNvPr id="98309" name="Group 1"/>
          <p:cNvGrpSpPr>
            <a:grpSpLocks/>
          </p:cNvGrpSpPr>
          <p:nvPr/>
        </p:nvGrpSpPr>
        <p:grpSpPr bwMode="auto">
          <a:xfrm>
            <a:off x="0" y="1127125"/>
            <a:ext cx="6211888" cy="5164138"/>
            <a:chOff x="0" y="1127125"/>
            <a:chExt cx="6211888" cy="5164138"/>
          </a:xfrm>
        </p:grpSpPr>
        <p:pic>
          <p:nvPicPr>
            <p:cNvPr id="98312" name="Picture 1" descr="scatterplots_spop_dlnlwpdlnccn_8multimodel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27125"/>
              <a:ext cx="53244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descr="8models_legends.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8" y="5834063"/>
              <a:ext cx="596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Connector 2"/>
          <p:cNvCxnSpPr/>
          <p:nvPr/>
        </p:nvCxnSpPr>
        <p:spPr>
          <a:xfrm flipH="1" flipV="1">
            <a:off x="1439863" y="2443163"/>
            <a:ext cx="11112" cy="2540000"/>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98311" name="TextBox 3"/>
          <p:cNvSpPr txBox="1">
            <a:spLocks noChangeArrowheads="1"/>
          </p:cNvSpPr>
          <p:nvPr/>
        </p:nvSpPr>
        <p:spPr bwMode="auto">
          <a:xfrm rot="-5400000">
            <a:off x="-302419" y="1802606"/>
            <a:ext cx="869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t>(PD-PI)</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36238</TotalTime>
  <Words>1083</Words>
  <Application>Microsoft Macintosh PowerPoint</Application>
  <PresentationFormat>On-screen Show (4:3)</PresentationFormat>
  <Paragraphs>111</Paragraphs>
  <Slides>12</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Equation</vt:lpstr>
      <vt:lpstr>On Constraining Effective Radiative Forcing by Cloud-Aerosol Interactions in Climate Models Steven Ghan, Pacific Northwest National Laboratory Minghuai Wang, Nanjing University</vt:lpstr>
      <vt:lpstr>Key Questions</vt:lpstr>
      <vt:lpstr>Sums and Factors </vt:lpstr>
      <vt:lpstr>PowerPoint Presentation</vt:lpstr>
      <vt:lpstr>What drives model diversity? </vt:lpstr>
      <vt:lpstr>Constraints from present day variability might not apply to pre-industrial to present day changes</vt:lpstr>
      <vt:lpstr>Present day variability vs. anthropogenic change</vt:lpstr>
      <vt:lpstr>What can be done to make progress moving forward? </vt:lpstr>
      <vt:lpstr>Relating anthropogenic change to present day observables Spop vs. dlnLWP/dlnCCN (PD-PI) </vt:lpstr>
      <vt:lpstr>Opportunities from Recent Regional Changes in Emissions</vt:lpstr>
      <vt:lpstr>Constraining Forcing with Recent Changes</vt:lpstr>
      <vt:lpstr>Conclusions</vt:lpstr>
    </vt:vector>
  </TitlesOfParts>
  <Company>Pacific Northwest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Aerosols and Clouds in Regional Climate Models Steven Ghan</dc:title>
  <dc:creator>Steven J Ghan</dc:creator>
  <cp:lastModifiedBy>Ghan , Steven J</cp:lastModifiedBy>
  <cp:revision>81</cp:revision>
  <cp:lastPrinted>2015-09-25T16:28:26Z</cp:lastPrinted>
  <dcterms:created xsi:type="dcterms:W3CDTF">2014-06-14T14:24:22Z</dcterms:created>
  <dcterms:modified xsi:type="dcterms:W3CDTF">2015-12-08T19:58:25Z</dcterms:modified>
</cp:coreProperties>
</file>