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446" r:id="rId2"/>
    <p:sldId id="504" r:id="rId3"/>
    <p:sldId id="507" r:id="rId4"/>
    <p:sldId id="518" r:id="rId5"/>
    <p:sldId id="519" r:id="rId6"/>
    <p:sldId id="517" r:id="rId7"/>
    <p:sldId id="520" r:id="rId8"/>
    <p:sldId id="521" r:id="rId9"/>
    <p:sldId id="524" r:id="rId10"/>
    <p:sldId id="525" r:id="rId11"/>
    <p:sldId id="527" r:id="rId12"/>
    <p:sldId id="528" r:id="rId13"/>
    <p:sldId id="531" r:id="rId14"/>
    <p:sldId id="529" r:id="rId15"/>
    <p:sldId id="530" r:id="rId16"/>
    <p:sldId id="526" r:id="rId17"/>
    <p:sldId id="454" r:id="rId18"/>
    <p:sldId id="523" r:id="rId19"/>
    <p:sldId id="522" r:id="rId20"/>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9933FF"/>
    <a:srgbClr val="9900CC"/>
    <a:srgbClr val="FF00FF"/>
    <a:srgbClr val="FF66FF"/>
    <a:srgbClr val="FF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17" autoAdjust="0"/>
    <p:restoredTop sz="85714" autoAdjust="0"/>
  </p:normalViewPr>
  <p:slideViewPr>
    <p:cSldViewPr>
      <p:cViewPr varScale="1">
        <p:scale>
          <a:sx n="61" d="100"/>
          <a:sy n="61" d="100"/>
        </p:scale>
        <p:origin x="1298"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1" d="100"/>
          <a:sy n="71" d="100"/>
        </p:scale>
        <p:origin x="-2702"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292920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1957684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8679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 here is for both actual ET and potential ET.  1</a:t>
            </a:r>
            <a:r>
              <a:rPr lang="en-US" baseline="0" dirty="0" smtClean="0"/>
              <a:t> and 4 are related.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a:t>
            </a:fld>
            <a:endParaRPr lang="en-US"/>
          </a:p>
        </p:txBody>
      </p:sp>
    </p:spTree>
    <p:extLst>
      <p:ext uri="{BB962C8B-B14F-4D97-AF65-F5344CB8AC3E}">
        <p14:creationId xmlns:p14="http://schemas.microsoft.com/office/powerpoint/2010/main" val="412790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Figure S3</a:t>
            </a:r>
            <a:r>
              <a:rPr lang="en-US" sz="1200" kern="1200" dirty="0" smtClean="0">
                <a:solidFill>
                  <a:schemeClr val="tx1"/>
                </a:solidFill>
                <a:latin typeface="Times New Roman" pitchFamily="18" charset="0"/>
                <a:ea typeface="+mn-ea"/>
                <a:cs typeface="+mn-cs"/>
              </a:rPr>
              <a:t>. Globally (60</a:t>
            </a:r>
            <a:r>
              <a:rPr lang="en-US" sz="1200" kern="1200" baseline="30000" dirty="0" smtClean="0">
                <a:solidFill>
                  <a:schemeClr val="tx1"/>
                </a:solidFill>
                <a:latin typeface="Times New Roman" pitchFamily="18" charset="0"/>
                <a:ea typeface="+mn-ea"/>
                <a:cs typeface="+mn-cs"/>
              </a:rPr>
              <a:t>o</a:t>
            </a:r>
            <a:r>
              <a:rPr lang="en-US" sz="1200" kern="1200" dirty="0" smtClean="0">
                <a:solidFill>
                  <a:schemeClr val="tx1"/>
                </a:solidFill>
                <a:latin typeface="Times New Roman" pitchFamily="18" charset="0"/>
                <a:ea typeface="+mn-ea"/>
                <a:cs typeface="+mn-cs"/>
              </a:rPr>
              <a:t>S-75</a:t>
            </a:r>
            <a:r>
              <a:rPr lang="en-US" sz="1200" kern="1200" baseline="30000" dirty="0" smtClean="0">
                <a:solidFill>
                  <a:schemeClr val="tx1"/>
                </a:solidFill>
                <a:latin typeface="Times New Roman" pitchFamily="18" charset="0"/>
                <a:ea typeface="+mn-ea"/>
                <a:cs typeface="+mn-cs"/>
              </a:rPr>
              <a:t>o</a:t>
            </a:r>
            <a:r>
              <a:rPr lang="en-US" sz="1200" kern="1200" dirty="0" smtClean="0">
                <a:solidFill>
                  <a:schemeClr val="tx1"/>
                </a:solidFill>
                <a:latin typeface="Times New Roman" pitchFamily="18" charset="0"/>
                <a:ea typeface="+mn-ea"/>
                <a:cs typeface="+mn-cs"/>
              </a:rPr>
              <a:t>N) averaged annual time series of the meteorological forcing data over land used in this study: (a) surface air temperature (three lines overlap each other: black=CRUTEM4, red=CRU TS3.21, green=Univ. of Delaware T), (b) precipitation (black=GPCC V6, red=CRU TS3.21, green=</a:t>
            </a:r>
            <a:r>
              <a:rPr lang="en-US" sz="1200" kern="1200" dirty="0" err="1" smtClean="0">
                <a:solidFill>
                  <a:schemeClr val="tx1"/>
                </a:solidFill>
                <a:latin typeface="Times New Roman" pitchFamily="18" charset="0"/>
                <a:ea typeface="+mn-ea"/>
                <a:cs typeface="+mn-cs"/>
              </a:rPr>
              <a:t>WilP</a:t>
            </a:r>
            <a:r>
              <a:rPr lang="en-US" sz="1200" kern="1200" dirty="0" smtClean="0">
                <a:solidFill>
                  <a:schemeClr val="tx1"/>
                </a:solidFill>
                <a:latin typeface="Times New Roman" pitchFamily="18" charset="0"/>
                <a:ea typeface="+mn-ea"/>
                <a:cs typeface="+mn-cs"/>
              </a:rPr>
              <a:t>, blue=</a:t>
            </a:r>
            <a:r>
              <a:rPr lang="en-US" sz="1200" kern="1200" dirty="0" err="1" smtClean="0">
                <a:solidFill>
                  <a:schemeClr val="tx1"/>
                </a:solidFill>
                <a:latin typeface="Times New Roman" pitchFamily="18" charset="0"/>
                <a:ea typeface="+mn-ea"/>
                <a:cs typeface="+mn-cs"/>
              </a:rPr>
              <a:t>DaiP</a:t>
            </a:r>
            <a:r>
              <a:rPr lang="en-US" sz="1200" kern="1200" dirty="0" smtClean="0">
                <a:solidFill>
                  <a:schemeClr val="tx1"/>
                </a:solidFill>
                <a:latin typeface="Times New Roman" pitchFamily="18" charset="0"/>
                <a:ea typeface="+mn-ea"/>
                <a:cs typeface="+mn-cs"/>
              </a:rPr>
              <a:t>), (c) surface net radiation (solid) and surface net solar radiation (dashed, based on CRU</a:t>
            </a:r>
            <a:r>
              <a:rPr lang="en-US" sz="1200" kern="1200" baseline="0" dirty="0" smtClean="0">
                <a:solidFill>
                  <a:schemeClr val="tx1"/>
                </a:solidFill>
                <a:latin typeface="Times New Roman" pitchFamily="18" charset="0"/>
                <a:ea typeface="+mn-ea"/>
                <a:cs typeface="+mn-cs"/>
              </a:rPr>
              <a:t> cloudiness and CLM albedo</a:t>
            </a:r>
            <a:r>
              <a:rPr lang="en-US" sz="1200" kern="1200" dirty="0" smtClean="0">
                <a:solidFill>
                  <a:schemeClr val="tx1"/>
                </a:solidFill>
                <a:latin typeface="Times New Roman" pitchFamily="18" charset="0"/>
                <a:ea typeface="+mn-ea"/>
                <a:cs typeface="+mn-cs"/>
              </a:rPr>
              <a:t>), both positive downward, (d) cloud cover (black solid, from CRU TS3.21), surface air pressure (black dashed, from 20CR) and wind speed (red, from 20CR), (e) surface air vapor pressure (solid, from CRU TS3.31) and vapor pressure deficit (dashed), and (f) calculated </a:t>
            </a:r>
            <a:r>
              <a:rPr lang="en-US" sz="1200" kern="1200" dirty="0" err="1" smtClean="0">
                <a:solidFill>
                  <a:schemeClr val="tx1"/>
                </a:solidFill>
                <a:latin typeface="Times New Roman" pitchFamily="18" charset="0"/>
                <a:ea typeface="+mn-ea"/>
                <a:cs typeface="+mn-cs"/>
              </a:rPr>
              <a:t>PET_pm</a:t>
            </a:r>
            <a:r>
              <a:rPr lang="en-US" sz="1200" kern="1200" dirty="0" smtClean="0">
                <a:solidFill>
                  <a:schemeClr val="tx1"/>
                </a:solidFill>
                <a:latin typeface="Times New Roman" pitchFamily="18" charset="0"/>
                <a:ea typeface="+mn-ea"/>
                <a:cs typeface="+mn-cs"/>
              </a:rPr>
              <a:t> (black solid), </a:t>
            </a:r>
            <a:r>
              <a:rPr lang="en-US" sz="1200" kern="1200" dirty="0" err="1" smtClean="0">
                <a:solidFill>
                  <a:schemeClr val="tx1"/>
                </a:solidFill>
                <a:latin typeface="Times New Roman" pitchFamily="18" charset="0"/>
                <a:ea typeface="+mn-ea"/>
                <a:cs typeface="+mn-cs"/>
              </a:rPr>
              <a:t>PET_th</a:t>
            </a:r>
            <a:r>
              <a:rPr lang="en-US" sz="1200" kern="1200" dirty="0" smtClean="0">
                <a:solidFill>
                  <a:schemeClr val="tx1"/>
                </a:solidFill>
                <a:latin typeface="Times New Roman" pitchFamily="18" charset="0"/>
                <a:ea typeface="+mn-ea"/>
                <a:cs typeface="+mn-cs"/>
              </a:rPr>
              <a:t> (black dashed, i.e., PET from the Thornthwaite eq. see Dai 2011a), and the </a:t>
            </a:r>
            <a:r>
              <a:rPr lang="en-US" sz="1200" kern="1200" dirty="0" err="1" smtClean="0">
                <a:solidFill>
                  <a:schemeClr val="tx1"/>
                </a:solidFill>
                <a:latin typeface="Times New Roman" pitchFamily="18" charset="0"/>
                <a:ea typeface="+mn-ea"/>
                <a:cs typeface="+mn-cs"/>
              </a:rPr>
              <a:t>PET_pm</a:t>
            </a:r>
            <a:r>
              <a:rPr lang="en-US" sz="1200" kern="1200" dirty="0" smtClean="0">
                <a:solidFill>
                  <a:schemeClr val="tx1"/>
                </a:solidFill>
                <a:latin typeface="Times New Roman" pitchFamily="18" charset="0"/>
                <a:ea typeface="+mn-ea"/>
                <a:cs typeface="+mn-cs"/>
              </a:rPr>
              <a:t> with constant T and vapor pressure.</a:t>
            </a:r>
          </a:p>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10</a:t>
            </a:fld>
            <a:endParaRPr lang="en-US"/>
          </a:p>
        </p:txBody>
      </p:sp>
    </p:spTree>
    <p:extLst>
      <p:ext uri="{BB962C8B-B14F-4D97-AF65-F5344CB8AC3E}">
        <p14:creationId xmlns:p14="http://schemas.microsoft.com/office/powerpoint/2010/main" val="125809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Figure S3</a:t>
            </a:r>
            <a:r>
              <a:rPr lang="en-US" sz="1200" kern="1200" dirty="0" smtClean="0">
                <a:solidFill>
                  <a:schemeClr val="tx1"/>
                </a:solidFill>
                <a:latin typeface="Times New Roman" pitchFamily="18" charset="0"/>
                <a:ea typeface="+mn-ea"/>
                <a:cs typeface="+mn-cs"/>
              </a:rPr>
              <a:t>. Globally (60</a:t>
            </a:r>
            <a:r>
              <a:rPr lang="en-US" sz="1200" kern="1200" baseline="30000" dirty="0" smtClean="0">
                <a:solidFill>
                  <a:schemeClr val="tx1"/>
                </a:solidFill>
                <a:latin typeface="Times New Roman" pitchFamily="18" charset="0"/>
                <a:ea typeface="+mn-ea"/>
                <a:cs typeface="+mn-cs"/>
              </a:rPr>
              <a:t>o</a:t>
            </a:r>
            <a:r>
              <a:rPr lang="en-US" sz="1200" kern="1200" dirty="0" smtClean="0">
                <a:solidFill>
                  <a:schemeClr val="tx1"/>
                </a:solidFill>
                <a:latin typeface="Times New Roman" pitchFamily="18" charset="0"/>
                <a:ea typeface="+mn-ea"/>
                <a:cs typeface="+mn-cs"/>
              </a:rPr>
              <a:t>S-75</a:t>
            </a:r>
            <a:r>
              <a:rPr lang="en-US" sz="1200" kern="1200" baseline="30000" dirty="0" smtClean="0">
                <a:solidFill>
                  <a:schemeClr val="tx1"/>
                </a:solidFill>
                <a:latin typeface="Times New Roman" pitchFamily="18" charset="0"/>
                <a:ea typeface="+mn-ea"/>
                <a:cs typeface="+mn-cs"/>
              </a:rPr>
              <a:t>o</a:t>
            </a:r>
            <a:r>
              <a:rPr lang="en-US" sz="1200" kern="1200" dirty="0" smtClean="0">
                <a:solidFill>
                  <a:schemeClr val="tx1"/>
                </a:solidFill>
                <a:latin typeface="Times New Roman" pitchFamily="18" charset="0"/>
                <a:ea typeface="+mn-ea"/>
                <a:cs typeface="+mn-cs"/>
              </a:rPr>
              <a:t>N) averaged annual time series of the meteorological forcing data over land used in this study: (a) surface air temperature (three lines overlap each other: black=CRUTEM4, red=CRU TS3.21, green=Univ. of Delaware T), (b) precipitation (black=GPCC V6, red=CRU TS3.21, green=</a:t>
            </a:r>
            <a:r>
              <a:rPr lang="en-US" sz="1200" kern="1200" dirty="0" err="1" smtClean="0">
                <a:solidFill>
                  <a:schemeClr val="tx1"/>
                </a:solidFill>
                <a:latin typeface="Times New Roman" pitchFamily="18" charset="0"/>
                <a:ea typeface="+mn-ea"/>
                <a:cs typeface="+mn-cs"/>
              </a:rPr>
              <a:t>WilP</a:t>
            </a:r>
            <a:r>
              <a:rPr lang="en-US" sz="1200" kern="1200" dirty="0" smtClean="0">
                <a:solidFill>
                  <a:schemeClr val="tx1"/>
                </a:solidFill>
                <a:latin typeface="Times New Roman" pitchFamily="18" charset="0"/>
                <a:ea typeface="+mn-ea"/>
                <a:cs typeface="+mn-cs"/>
              </a:rPr>
              <a:t>, blue=</a:t>
            </a:r>
            <a:r>
              <a:rPr lang="en-US" sz="1200" kern="1200" dirty="0" err="1" smtClean="0">
                <a:solidFill>
                  <a:schemeClr val="tx1"/>
                </a:solidFill>
                <a:latin typeface="Times New Roman" pitchFamily="18" charset="0"/>
                <a:ea typeface="+mn-ea"/>
                <a:cs typeface="+mn-cs"/>
              </a:rPr>
              <a:t>DaiP</a:t>
            </a:r>
            <a:r>
              <a:rPr lang="en-US" sz="1200" kern="1200" dirty="0" smtClean="0">
                <a:solidFill>
                  <a:schemeClr val="tx1"/>
                </a:solidFill>
                <a:latin typeface="Times New Roman" pitchFamily="18" charset="0"/>
                <a:ea typeface="+mn-ea"/>
                <a:cs typeface="+mn-cs"/>
              </a:rPr>
              <a:t>), (c) surface net radiation (solid) and surface net solar radiation (dashed, based on CRU</a:t>
            </a:r>
            <a:r>
              <a:rPr lang="en-US" sz="1200" kern="1200" baseline="0" dirty="0" smtClean="0">
                <a:solidFill>
                  <a:schemeClr val="tx1"/>
                </a:solidFill>
                <a:latin typeface="Times New Roman" pitchFamily="18" charset="0"/>
                <a:ea typeface="+mn-ea"/>
                <a:cs typeface="+mn-cs"/>
              </a:rPr>
              <a:t> cloudiness and CLM albedo</a:t>
            </a:r>
            <a:r>
              <a:rPr lang="en-US" sz="1200" kern="1200" dirty="0" smtClean="0">
                <a:solidFill>
                  <a:schemeClr val="tx1"/>
                </a:solidFill>
                <a:latin typeface="Times New Roman" pitchFamily="18" charset="0"/>
                <a:ea typeface="+mn-ea"/>
                <a:cs typeface="+mn-cs"/>
              </a:rPr>
              <a:t>), both positive downward, (d) cloud cover (black solid, from CRU TS3.21), surface air pressure (black dashed, from 20CR) and wind speed (red, from 20CR), (e) surface air vapor pressure (solid, from CRU TS3.31) and vapor pressure deficit (dashed), and (f) calculated </a:t>
            </a:r>
            <a:r>
              <a:rPr lang="en-US" sz="1200" kern="1200" dirty="0" err="1" smtClean="0">
                <a:solidFill>
                  <a:schemeClr val="tx1"/>
                </a:solidFill>
                <a:latin typeface="Times New Roman" pitchFamily="18" charset="0"/>
                <a:ea typeface="+mn-ea"/>
                <a:cs typeface="+mn-cs"/>
              </a:rPr>
              <a:t>PET_pm</a:t>
            </a:r>
            <a:r>
              <a:rPr lang="en-US" sz="1200" kern="1200" dirty="0" smtClean="0">
                <a:solidFill>
                  <a:schemeClr val="tx1"/>
                </a:solidFill>
                <a:latin typeface="Times New Roman" pitchFamily="18" charset="0"/>
                <a:ea typeface="+mn-ea"/>
                <a:cs typeface="+mn-cs"/>
              </a:rPr>
              <a:t> (black solid), </a:t>
            </a:r>
            <a:r>
              <a:rPr lang="en-US" sz="1200" kern="1200" dirty="0" err="1" smtClean="0">
                <a:solidFill>
                  <a:schemeClr val="tx1"/>
                </a:solidFill>
                <a:latin typeface="Times New Roman" pitchFamily="18" charset="0"/>
                <a:ea typeface="+mn-ea"/>
                <a:cs typeface="+mn-cs"/>
              </a:rPr>
              <a:t>PET_th</a:t>
            </a:r>
            <a:r>
              <a:rPr lang="en-US" sz="1200" kern="1200" dirty="0" smtClean="0">
                <a:solidFill>
                  <a:schemeClr val="tx1"/>
                </a:solidFill>
                <a:latin typeface="Times New Roman" pitchFamily="18" charset="0"/>
                <a:ea typeface="+mn-ea"/>
                <a:cs typeface="+mn-cs"/>
              </a:rPr>
              <a:t> (black dashed, i.e., PET from the Thornthwaite eq. see Dai 2011a), and the </a:t>
            </a:r>
            <a:r>
              <a:rPr lang="en-US" sz="1200" kern="1200" dirty="0" err="1" smtClean="0">
                <a:solidFill>
                  <a:schemeClr val="tx1"/>
                </a:solidFill>
                <a:latin typeface="Times New Roman" pitchFamily="18" charset="0"/>
                <a:ea typeface="+mn-ea"/>
                <a:cs typeface="+mn-cs"/>
              </a:rPr>
              <a:t>PET_pm</a:t>
            </a:r>
            <a:r>
              <a:rPr lang="en-US" sz="1200" kern="1200" dirty="0" smtClean="0">
                <a:solidFill>
                  <a:schemeClr val="tx1"/>
                </a:solidFill>
                <a:latin typeface="Times New Roman" pitchFamily="18" charset="0"/>
                <a:ea typeface="+mn-ea"/>
                <a:cs typeface="+mn-cs"/>
              </a:rPr>
              <a:t> with constant T and vapor pressure.</a:t>
            </a:r>
          </a:p>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11</a:t>
            </a:fld>
            <a:endParaRPr lang="en-US"/>
          </a:p>
        </p:txBody>
      </p:sp>
    </p:spTree>
    <p:extLst>
      <p:ext uri="{BB962C8B-B14F-4D97-AF65-F5344CB8AC3E}">
        <p14:creationId xmlns:p14="http://schemas.microsoft.com/office/powerpoint/2010/main" val="286709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New Roman" pitchFamily="18" charset="0"/>
                <a:ea typeface="+mn-ea"/>
                <a:cs typeface="+mn-cs"/>
              </a:rPr>
              <a:t>Figure 4</a:t>
            </a:r>
            <a:r>
              <a:rPr lang="en-US" sz="1200" kern="1200" dirty="0" smtClean="0">
                <a:solidFill>
                  <a:schemeClr val="tx1"/>
                </a:solidFill>
                <a:latin typeface="Times New Roman" pitchFamily="18" charset="0"/>
                <a:ea typeface="+mn-ea"/>
                <a:cs typeface="+mn-cs"/>
              </a:rPr>
              <a:t>. Temporal (</a:t>
            </a:r>
            <a:r>
              <a:rPr lang="en-US" sz="1200" b="1" kern="1200" dirty="0" smtClean="0">
                <a:solidFill>
                  <a:schemeClr val="tx1"/>
                </a:solidFill>
                <a:latin typeface="Times New Roman" pitchFamily="18" charset="0"/>
                <a:ea typeface="+mn-ea"/>
                <a:cs typeface="+mn-cs"/>
              </a:rPr>
              <a:t>a-b, </a:t>
            </a:r>
            <a:r>
              <a:rPr lang="en-US" sz="1200" kern="1200" dirty="0" smtClean="0">
                <a:solidFill>
                  <a:schemeClr val="tx1"/>
                </a:solidFill>
                <a:latin typeface="Times New Roman" pitchFamily="18" charset="0"/>
                <a:ea typeface="+mn-ea"/>
                <a:cs typeface="+mn-cs"/>
              </a:rPr>
              <a:t>black for SST, red for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and spatial (</a:t>
            </a:r>
            <a:r>
              <a:rPr lang="en-US" sz="1200" b="1" kern="1200" dirty="0" smtClean="0">
                <a:solidFill>
                  <a:schemeClr val="tx1"/>
                </a:solidFill>
                <a:latin typeface="Times New Roman" pitchFamily="18" charset="0"/>
                <a:ea typeface="+mn-ea"/>
                <a:cs typeface="+mn-cs"/>
              </a:rPr>
              <a:t>c-f</a:t>
            </a:r>
            <a:r>
              <a:rPr lang="en-US" sz="1200" kern="1200" dirty="0" smtClean="0">
                <a:solidFill>
                  <a:schemeClr val="tx1"/>
                </a:solidFill>
                <a:latin typeface="Times New Roman" pitchFamily="18" charset="0"/>
                <a:ea typeface="+mn-ea"/>
                <a:cs typeface="+mn-cs"/>
              </a:rPr>
              <a:t>) patterns of the two leading modes from a maximum covariance analysis (MCA, </a:t>
            </a:r>
            <a:r>
              <a:rPr lang="en-US" sz="1200" kern="1200" dirty="0" err="1" smtClean="0">
                <a:solidFill>
                  <a:schemeClr val="tx1"/>
                </a:solidFill>
                <a:latin typeface="Times New Roman" pitchFamily="18" charset="0"/>
                <a:ea typeface="+mn-ea"/>
                <a:cs typeface="+mn-cs"/>
              </a:rPr>
              <a:t>Bretherton</a:t>
            </a:r>
            <a:r>
              <a:rPr lang="en-US" sz="1200" kern="1200" dirty="0" smtClean="0">
                <a:solidFill>
                  <a:schemeClr val="tx1"/>
                </a:solidFill>
                <a:latin typeface="Times New Roman" pitchFamily="18" charset="0"/>
                <a:ea typeface="+mn-ea"/>
                <a:cs typeface="+mn-cs"/>
              </a:rPr>
              <a:t> et al. 1992) of the observed SST (from HadSST3, </a:t>
            </a:r>
            <a:r>
              <a:rPr lang="en-US" sz="1200" kern="1200" dirty="0" err="1" smtClean="0">
                <a:solidFill>
                  <a:schemeClr val="tx1"/>
                </a:solidFill>
                <a:latin typeface="Times New Roman" pitchFamily="18" charset="0"/>
                <a:ea typeface="+mn-ea"/>
                <a:cs typeface="+mn-cs"/>
              </a:rPr>
              <a:t>Rayner</a:t>
            </a:r>
            <a:r>
              <a:rPr lang="en-US" sz="1200" kern="1200" dirty="0" smtClean="0">
                <a:solidFill>
                  <a:schemeClr val="tx1"/>
                </a:solidFill>
                <a:latin typeface="Times New Roman" pitchFamily="18" charset="0"/>
                <a:ea typeface="+mn-ea"/>
                <a:cs typeface="+mn-cs"/>
              </a:rPr>
              <a:t> et al. 2006) and the </a:t>
            </a:r>
            <a:r>
              <a:rPr lang="en-US" sz="1200" kern="1200" dirty="0" err="1" smtClean="0">
                <a:solidFill>
                  <a:schemeClr val="tx1"/>
                </a:solidFill>
                <a:latin typeface="Times New Roman" pitchFamily="18" charset="0"/>
                <a:ea typeface="+mn-ea"/>
                <a:cs typeface="+mn-cs"/>
              </a:rPr>
              <a:t>DaiP</a:t>
            </a:r>
            <a:r>
              <a:rPr lang="en-US" sz="1200" kern="1200" dirty="0" smtClean="0">
                <a:solidFill>
                  <a:schemeClr val="tx1"/>
                </a:solidFill>
                <a:latin typeface="Times New Roman" pitchFamily="18" charset="0"/>
                <a:ea typeface="+mn-ea"/>
                <a:cs typeface="+mn-cs"/>
              </a:rPr>
              <a:t>-based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Panels (</a:t>
            </a:r>
            <a:r>
              <a:rPr lang="en-US" sz="1200" b="1" kern="1200" dirty="0" smtClean="0">
                <a:solidFill>
                  <a:schemeClr val="tx1"/>
                </a:solidFill>
                <a:latin typeface="Times New Roman" pitchFamily="18" charset="0"/>
                <a:ea typeface="+mn-ea"/>
                <a:cs typeface="+mn-cs"/>
              </a:rPr>
              <a:t>a</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c</a:t>
            </a:r>
            <a:r>
              <a:rPr lang="en-US" sz="1200" kern="1200" dirty="0" smtClean="0">
                <a:solidFill>
                  <a:schemeClr val="tx1"/>
                </a:solidFill>
                <a:latin typeface="Times New Roman" pitchFamily="18" charset="0"/>
                <a:ea typeface="+mn-ea"/>
                <a:cs typeface="+mn-cs"/>
              </a:rPr>
              <a:t>)</a:t>
            </a:r>
            <a:r>
              <a:rPr lang="en-US" sz="1200" b="1"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and</a:t>
            </a:r>
            <a:r>
              <a:rPr lang="en-US" sz="1200" b="1"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t>
            </a:r>
            <a:r>
              <a:rPr lang="en-US" sz="1200" b="1" kern="1200" dirty="0" smtClean="0">
                <a:solidFill>
                  <a:schemeClr val="tx1"/>
                </a:solidFill>
                <a:latin typeface="Times New Roman" pitchFamily="18" charset="0"/>
                <a:ea typeface="+mn-ea"/>
                <a:cs typeface="+mn-cs"/>
              </a:rPr>
              <a:t>d</a:t>
            </a:r>
            <a:r>
              <a:rPr lang="en-US" sz="1200" kern="1200" dirty="0" smtClean="0">
                <a:solidFill>
                  <a:schemeClr val="tx1"/>
                </a:solidFill>
                <a:latin typeface="Times New Roman" pitchFamily="18" charset="0"/>
                <a:ea typeface="+mn-ea"/>
                <a:cs typeface="+mn-cs"/>
              </a:rPr>
              <a:t>) are for the first MCA mode (MCA1); and panels (</a:t>
            </a:r>
            <a:r>
              <a:rPr lang="en-US" sz="1200" b="1" kern="1200" dirty="0" smtClean="0">
                <a:solidFill>
                  <a:schemeClr val="tx1"/>
                </a:solidFill>
                <a:latin typeface="Times New Roman" pitchFamily="18" charset="0"/>
                <a:ea typeface="+mn-ea"/>
                <a:cs typeface="+mn-cs"/>
              </a:rPr>
              <a:t>b</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e</a:t>
            </a:r>
            <a:r>
              <a:rPr lang="en-US" sz="1200" kern="1200" dirty="0" smtClean="0">
                <a:solidFill>
                  <a:schemeClr val="tx1"/>
                </a:solidFill>
                <a:latin typeface="Times New Roman" pitchFamily="18" charset="0"/>
                <a:ea typeface="+mn-ea"/>
                <a:cs typeface="+mn-cs"/>
              </a:rPr>
              <a:t>) and (</a:t>
            </a:r>
            <a:r>
              <a:rPr lang="en-US" sz="1200" b="1" kern="1200" dirty="0" smtClean="0">
                <a:solidFill>
                  <a:schemeClr val="tx1"/>
                </a:solidFill>
                <a:latin typeface="Times New Roman" pitchFamily="18" charset="0"/>
                <a:ea typeface="+mn-ea"/>
                <a:cs typeface="+mn-cs"/>
              </a:rPr>
              <a:t>f</a:t>
            </a:r>
            <a:r>
              <a:rPr lang="en-US" sz="1200" kern="1200" dirty="0" smtClean="0">
                <a:solidFill>
                  <a:schemeClr val="tx1"/>
                </a:solidFill>
                <a:latin typeface="Times New Roman" pitchFamily="18" charset="0"/>
                <a:ea typeface="+mn-ea"/>
                <a:cs typeface="+mn-cs"/>
              </a:rPr>
              <a:t>) are for the second MCA mode (MCA2). Thirteen-point moving-averaged monthly data were used in the analysis. The blue line in (</a:t>
            </a:r>
            <a:r>
              <a:rPr lang="en-US" sz="1200" b="1" kern="1200" dirty="0" smtClean="0">
                <a:solidFill>
                  <a:schemeClr val="tx1"/>
                </a:solidFill>
                <a:latin typeface="Times New Roman" pitchFamily="18" charset="0"/>
                <a:ea typeface="+mn-ea"/>
                <a:cs typeface="+mn-cs"/>
              </a:rPr>
              <a:t>a</a:t>
            </a:r>
            <a:r>
              <a:rPr lang="en-US" sz="1200" kern="1200" dirty="0" smtClean="0">
                <a:solidFill>
                  <a:schemeClr val="tx1"/>
                </a:solidFill>
                <a:latin typeface="Times New Roman" pitchFamily="18" charset="0"/>
                <a:ea typeface="+mn-ea"/>
                <a:cs typeface="+mn-cs"/>
              </a:rPr>
              <a:t>) is the global-mean surface temperature obtained from the Climate Research Unit (CRU, http://www.cru.uea.ac.uk/cru/data/temperature/HadCRUT4-gl.dat), and the blue line in (</a:t>
            </a:r>
            <a:r>
              <a:rPr lang="en-US" sz="1200" b="1" kern="1200" dirty="0" smtClean="0">
                <a:solidFill>
                  <a:schemeClr val="tx1"/>
                </a:solidFill>
                <a:latin typeface="Times New Roman" pitchFamily="18" charset="0"/>
                <a:ea typeface="+mn-ea"/>
                <a:cs typeface="+mn-cs"/>
              </a:rPr>
              <a:t>b</a:t>
            </a:r>
            <a:r>
              <a:rPr lang="en-US" sz="1200" kern="1200" dirty="0" smtClean="0">
                <a:solidFill>
                  <a:schemeClr val="tx1"/>
                </a:solidFill>
                <a:latin typeface="Times New Roman" pitchFamily="18" charset="0"/>
                <a:ea typeface="+mn-ea"/>
                <a:cs typeface="+mn-cs"/>
              </a:rPr>
              <a:t>) is the observed Niño3.4 SST index (right-side ordinate) obtained from http://www.esrl.noaa.gov/psd/forecasts/sstlim/Globalsst.html (for 1950–2010) and from http://www.cgd.ucar.edu/ </a:t>
            </a:r>
            <a:r>
              <a:rPr lang="en-US" sz="1200" kern="1200" dirty="0" err="1" smtClean="0">
                <a:solidFill>
                  <a:schemeClr val="tx1"/>
                </a:solidFill>
                <a:latin typeface="Times New Roman" pitchFamily="18" charset="0"/>
                <a:ea typeface="+mn-ea"/>
                <a:cs typeface="+mn-cs"/>
              </a:rPr>
              <a:t>cas</a:t>
            </a:r>
            <a:r>
              <a:rPr lang="en-US" sz="1200" kern="1200" dirty="0" smtClean="0">
                <a:solidFill>
                  <a:schemeClr val="tx1"/>
                </a:solidFill>
                <a:latin typeface="Times New Roman" pitchFamily="18" charset="0"/>
                <a:ea typeface="+mn-ea"/>
                <a:cs typeface="+mn-cs"/>
              </a:rPr>
              <a:t>/catalog/</a:t>
            </a:r>
            <a:r>
              <a:rPr lang="en-US" sz="1200" kern="1200" dirty="0" err="1" smtClean="0">
                <a:solidFill>
                  <a:schemeClr val="tx1"/>
                </a:solidFill>
                <a:latin typeface="Times New Roman" pitchFamily="18" charset="0"/>
                <a:ea typeface="+mn-ea"/>
                <a:cs typeface="+mn-cs"/>
              </a:rPr>
              <a:t>climind</a:t>
            </a:r>
            <a:r>
              <a:rPr lang="en-US" sz="1200" kern="1200" dirty="0" smtClean="0">
                <a:solidFill>
                  <a:schemeClr val="tx1"/>
                </a:solidFill>
                <a:latin typeface="Times New Roman" pitchFamily="18" charset="0"/>
                <a:ea typeface="+mn-ea"/>
                <a:cs typeface="+mn-cs"/>
              </a:rPr>
              <a:t>/TNI_N34/index.html#Sec5 (for pre-1950 years, rescaled to match the NOAA index over the 1950–2007 period). In (</a:t>
            </a:r>
            <a:r>
              <a:rPr lang="en-US" sz="1200" b="1" kern="1200" dirty="0" smtClean="0">
                <a:solidFill>
                  <a:schemeClr val="tx1"/>
                </a:solidFill>
                <a:latin typeface="Times New Roman" pitchFamily="18" charset="0"/>
                <a:ea typeface="+mn-ea"/>
                <a:cs typeface="+mn-cs"/>
              </a:rPr>
              <a:t>a-b</a:t>
            </a:r>
            <a:r>
              <a:rPr lang="en-US" sz="1200" kern="1200" dirty="0" smtClean="0">
                <a:solidFill>
                  <a:schemeClr val="tx1"/>
                </a:solidFill>
                <a:latin typeface="Times New Roman" pitchFamily="18" charset="0"/>
                <a:ea typeface="+mn-ea"/>
                <a:cs typeface="+mn-cs"/>
              </a:rPr>
              <a:t>), SFC is the squared fractional covariance explained by the MCA mode and the </a:t>
            </a:r>
            <a:r>
              <a:rPr lang="en-US" sz="1200" i="1" kern="1200" dirty="0" smtClean="0">
                <a:solidFill>
                  <a:schemeClr val="tx1"/>
                </a:solidFill>
                <a:latin typeface="Times New Roman" pitchFamily="18" charset="0"/>
                <a:ea typeface="+mn-ea"/>
                <a:cs typeface="+mn-cs"/>
              </a:rPr>
              <a:t>r</a:t>
            </a:r>
            <a:r>
              <a:rPr lang="en-US" sz="1200" kern="1200" dirty="0" smtClean="0">
                <a:solidFill>
                  <a:schemeClr val="tx1"/>
                </a:solidFill>
                <a:latin typeface="Times New Roman" pitchFamily="18" charset="0"/>
                <a:ea typeface="+mn-ea"/>
                <a:cs typeface="+mn-cs"/>
              </a:rPr>
              <a:t>1, </a:t>
            </a:r>
            <a:r>
              <a:rPr lang="en-US" sz="1200" i="1" kern="1200" dirty="0" smtClean="0">
                <a:solidFill>
                  <a:schemeClr val="tx1"/>
                </a:solidFill>
                <a:latin typeface="Times New Roman" pitchFamily="18" charset="0"/>
                <a:ea typeface="+mn-ea"/>
                <a:cs typeface="+mn-cs"/>
              </a:rPr>
              <a:t>r</a:t>
            </a:r>
            <a:r>
              <a:rPr lang="en-US" sz="1200" kern="1200" dirty="0" smtClean="0">
                <a:solidFill>
                  <a:schemeClr val="tx1"/>
                </a:solidFill>
                <a:latin typeface="Times New Roman" pitchFamily="18" charset="0"/>
                <a:ea typeface="+mn-ea"/>
                <a:cs typeface="+mn-cs"/>
              </a:rPr>
              <a:t>2, and </a:t>
            </a:r>
            <a:r>
              <a:rPr lang="en-US" sz="1200" i="1" kern="1200" dirty="0" smtClean="0">
                <a:solidFill>
                  <a:schemeClr val="tx1"/>
                </a:solidFill>
                <a:latin typeface="Times New Roman" pitchFamily="18" charset="0"/>
                <a:ea typeface="+mn-ea"/>
                <a:cs typeface="+mn-cs"/>
              </a:rPr>
              <a:t>r</a:t>
            </a:r>
            <a:r>
              <a:rPr lang="en-US" sz="1200" kern="1200" dirty="0" smtClean="0">
                <a:solidFill>
                  <a:schemeClr val="tx1"/>
                </a:solidFill>
                <a:latin typeface="Times New Roman" pitchFamily="18" charset="0"/>
                <a:ea typeface="+mn-ea"/>
                <a:cs typeface="+mn-cs"/>
              </a:rPr>
              <a:t>3 are the correlation coefficients between, respectively, the black and red, black and blue, red and blue lines. </a:t>
            </a:r>
            <a:r>
              <a:rPr lang="en-US" sz="1200" i="1" kern="1200" dirty="0" err="1" smtClean="0">
                <a:solidFill>
                  <a:schemeClr val="tx1"/>
                </a:solidFill>
                <a:latin typeface="Times New Roman" pitchFamily="18" charset="0"/>
                <a:ea typeface="+mn-ea"/>
                <a:cs typeface="+mn-cs"/>
              </a:rPr>
              <a:t>pVar</a:t>
            </a:r>
            <a:r>
              <a:rPr lang="en-US" sz="1200" kern="1200" dirty="0" smtClean="0">
                <a:solidFill>
                  <a:schemeClr val="tx1"/>
                </a:solidFill>
                <a:latin typeface="Times New Roman" pitchFamily="18" charset="0"/>
                <a:ea typeface="+mn-ea"/>
                <a:cs typeface="+mn-cs"/>
              </a:rPr>
              <a:t> is the percentage variance explained by the MCA mode in (</a:t>
            </a:r>
            <a:r>
              <a:rPr lang="en-US" sz="1200" b="1" kern="1200" dirty="0" smtClean="0">
                <a:solidFill>
                  <a:schemeClr val="tx1"/>
                </a:solidFill>
                <a:latin typeface="Times New Roman" pitchFamily="18" charset="0"/>
                <a:ea typeface="+mn-ea"/>
                <a:cs typeface="+mn-cs"/>
              </a:rPr>
              <a:t>c</a:t>
            </a:r>
            <a:r>
              <a:rPr lang="en-US" sz="1200" kern="1200" dirty="0" smtClean="0">
                <a:solidFill>
                  <a:schemeClr val="tx1"/>
                </a:solidFill>
                <a:latin typeface="Times New Roman" pitchFamily="18" charset="0"/>
                <a:ea typeface="+mn-ea"/>
                <a:cs typeface="+mn-cs"/>
              </a:rPr>
              <a:t>–</a:t>
            </a:r>
            <a:r>
              <a:rPr lang="en-US" sz="1200" b="1" kern="1200" dirty="0" smtClean="0">
                <a:solidFill>
                  <a:schemeClr val="tx1"/>
                </a:solidFill>
                <a:latin typeface="Times New Roman" pitchFamily="18" charset="0"/>
                <a:ea typeface="+mn-ea"/>
                <a:cs typeface="+mn-cs"/>
              </a:rPr>
              <a:t>f</a:t>
            </a:r>
            <a:r>
              <a:rPr lang="en-US" sz="1200" kern="1200" dirty="0" smtClean="0">
                <a:solidFill>
                  <a:schemeClr val="tx1"/>
                </a:solidFill>
                <a:latin typeface="Times New Roman" pitchFamily="18" charset="0"/>
                <a:ea typeface="+mn-ea"/>
                <a:cs typeface="+mn-cs"/>
              </a:rPr>
              <a:t>). The corresponding MCA modes depict the statistically associated temporal and spatial patterns in the SST and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fields. The product of the temporal and spatial coefficients at a given location is the SST or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anomaly represented by the MCA mode.</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12</a:t>
            </a:fld>
            <a:endParaRPr lang="en-US"/>
          </a:p>
        </p:txBody>
      </p:sp>
    </p:spTree>
    <p:extLst>
      <p:ext uri="{BB962C8B-B14F-4D97-AF65-F5344CB8AC3E}">
        <p14:creationId xmlns:p14="http://schemas.microsoft.com/office/powerpoint/2010/main" val="267109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New Roman" pitchFamily="18" charset="0"/>
                <a:ea typeface="+mn-ea"/>
                <a:cs typeface="+mn-cs"/>
              </a:rPr>
              <a:t>Figure 4</a:t>
            </a:r>
            <a:r>
              <a:rPr lang="en-US" sz="1200" kern="1200" dirty="0" smtClean="0">
                <a:solidFill>
                  <a:schemeClr val="tx1"/>
                </a:solidFill>
                <a:latin typeface="Times New Roman" pitchFamily="18" charset="0"/>
                <a:ea typeface="+mn-ea"/>
                <a:cs typeface="+mn-cs"/>
              </a:rPr>
              <a:t>. Temporal (</a:t>
            </a:r>
            <a:r>
              <a:rPr lang="en-US" sz="1200" b="1" kern="1200" dirty="0" smtClean="0">
                <a:solidFill>
                  <a:schemeClr val="tx1"/>
                </a:solidFill>
                <a:latin typeface="Times New Roman" pitchFamily="18" charset="0"/>
                <a:ea typeface="+mn-ea"/>
                <a:cs typeface="+mn-cs"/>
              </a:rPr>
              <a:t>a-b, </a:t>
            </a:r>
            <a:r>
              <a:rPr lang="en-US" sz="1200" kern="1200" dirty="0" smtClean="0">
                <a:solidFill>
                  <a:schemeClr val="tx1"/>
                </a:solidFill>
                <a:latin typeface="Times New Roman" pitchFamily="18" charset="0"/>
                <a:ea typeface="+mn-ea"/>
                <a:cs typeface="+mn-cs"/>
              </a:rPr>
              <a:t>black for SST, red for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and spatial (</a:t>
            </a:r>
            <a:r>
              <a:rPr lang="en-US" sz="1200" b="1" kern="1200" dirty="0" smtClean="0">
                <a:solidFill>
                  <a:schemeClr val="tx1"/>
                </a:solidFill>
                <a:latin typeface="Times New Roman" pitchFamily="18" charset="0"/>
                <a:ea typeface="+mn-ea"/>
                <a:cs typeface="+mn-cs"/>
              </a:rPr>
              <a:t>c-f</a:t>
            </a:r>
            <a:r>
              <a:rPr lang="en-US" sz="1200" kern="1200" dirty="0" smtClean="0">
                <a:solidFill>
                  <a:schemeClr val="tx1"/>
                </a:solidFill>
                <a:latin typeface="Times New Roman" pitchFamily="18" charset="0"/>
                <a:ea typeface="+mn-ea"/>
                <a:cs typeface="+mn-cs"/>
              </a:rPr>
              <a:t>) patterns of the two leading modes from a maximum covariance analysis (MCA, </a:t>
            </a:r>
            <a:r>
              <a:rPr lang="en-US" sz="1200" kern="1200" dirty="0" err="1" smtClean="0">
                <a:solidFill>
                  <a:schemeClr val="tx1"/>
                </a:solidFill>
                <a:latin typeface="Times New Roman" pitchFamily="18" charset="0"/>
                <a:ea typeface="+mn-ea"/>
                <a:cs typeface="+mn-cs"/>
              </a:rPr>
              <a:t>Bretherton</a:t>
            </a:r>
            <a:r>
              <a:rPr lang="en-US" sz="1200" kern="1200" dirty="0" smtClean="0">
                <a:solidFill>
                  <a:schemeClr val="tx1"/>
                </a:solidFill>
                <a:latin typeface="Times New Roman" pitchFamily="18" charset="0"/>
                <a:ea typeface="+mn-ea"/>
                <a:cs typeface="+mn-cs"/>
              </a:rPr>
              <a:t> et al. 1992) of the observed SST (from HadSST3, </a:t>
            </a:r>
            <a:r>
              <a:rPr lang="en-US" sz="1200" kern="1200" dirty="0" err="1" smtClean="0">
                <a:solidFill>
                  <a:schemeClr val="tx1"/>
                </a:solidFill>
                <a:latin typeface="Times New Roman" pitchFamily="18" charset="0"/>
                <a:ea typeface="+mn-ea"/>
                <a:cs typeface="+mn-cs"/>
              </a:rPr>
              <a:t>Rayner</a:t>
            </a:r>
            <a:r>
              <a:rPr lang="en-US" sz="1200" kern="1200" dirty="0" smtClean="0">
                <a:solidFill>
                  <a:schemeClr val="tx1"/>
                </a:solidFill>
                <a:latin typeface="Times New Roman" pitchFamily="18" charset="0"/>
                <a:ea typeface="+mn-ea"/>
                <a:cs typeface="+mn-cs"/>
              </a:rPr>
              <a:t> et al. 2006) and the </a:t>
            </a:r>
            <a:r>
              <a:rPr lang="en-US" sz="1200" kern="1200" dirty="0" err="1" smtClean="0">
                <a:solidFill>
                  <a:schemeClr val="tx1"/>
                </a:solidFill>
                <a:latin typeface="Times New Roman" pitchFamily="18" charset="0"/>
                <a:ea typeface="+mn-ea"/>
                <a:cs typeface="+mn-cs"/>
              </a:rPr>
              <a:t>DaiP</a:t>
            </a:r>
            <a:r>
              <a:rPr lang="en-US" sz="1200" kern="1200" dirty="0" smtClean="0">
                <a:solidFill>
                  <a:schemeClr val="tx1"/>
                </a:solidFill>
                <a:latin typeface="Times New Roman" pitchFamily="18" charset="0"/>
                <a:ea typeface="+mn-ea"/>
                <a:cs typeface="+mn-cs"/>
              </a:rPr>
              <a:t>-based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Panels (</a:t>
            </a:r>
            <a:r>
              <a:rPr lang="en-US" sz="1200" b="1" kern="1200" dirty="0" smtClean="0">
                <a:solidFill>
                  <a:schemeClr val="tx1"/>
                </a:solidFill>
                <a:latin typeface="Times New Roman" pitchFamily="18" charset="0"/>
                <a:ea typeface="+mn-ea"/>
                <a:cs typeface="+mn-cs"/>
              </a:rPr>
              <a:t>a</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c</a:t>
            </a:r>
            <a:r>
              <a:rPr lang="en-US" sz="1200" kern="1200" dirty="0" smtClean="0">
                <a:solidFill>
                  <a:schemeClr val="tx1"/>
                </a:solidFill>
                <a:latin typeface="Times New Roman" pitchFamily="18" charset="0"/>
                <a:ea typeface="+mn-ea"/>
                <a:cs typeface="+mn-cs"/>
              </a:rPr>
              <a:t>)</a:t>
            </a:r>
            <a:r>
              <a:rPr lang="en-US" sz="1200" b="1"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and</a:t>
            </a:r>
            <a:r>
              <a:rPr lang="en-US" sz="1200" b="1"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t>
            </a:r>
            <a:r>
              <a:rPr lang="en-US" sz="1200" b="1" kern="1200" dirty="0" smtClean="0">
                <a:solidFill>
                  <a:schemeClr val="tx1"/>
                </a:solidFill>
                <a:latin typeface="Times New Roman" pitchFamily="18" charset="0"/>
                <a:ea typeface="+mn-ea"/>
                <a:cs typeface="+mn-cs"/>
              </a:rPr>
              <a:t>d</a:t>
            </a:r>
            <a:r>
              <a:rPr lang="en-US" sz="1200" kern="1200" dirty="0" smtClean="0">
                <a:solidFill>
                  <a:schemeClr val="tx1"/>
                </a:solidFill>
                <a:latin typeface="Times New Roman" pitchFamily="18" charset="0"/>
                <a:ea typeface="+mn-ea"/>
                <a:cs typeface="+mn-cs"/>
              </a:rPr>
              <a:t>) are for the first MCA mode (MCA1); and panels (</a:t>
            </a:r>
            <a:r>
              <a:rPr lang="en-US" sz="1200" b="1" kern="1200" dirty="0" smtClean="0">
                <a:solidFill>
                  <a:schemeClr val="tx1"/>
                </a:solidFill>
                <a:latin typeface="Times New Roman" pitchFamily="18" charset="0"/>
                <a:ea typeface="+mn-ea"/>
                <a:cs typeface="+mn-cs"/>
              </a:rPr>
              <a:t>b</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e</a:t>
            </a:r>
            <a:r>
              <a:rPr lang="en-US" sz="1200" kern="1200" dirty="0" smtClean="0">
                <a:solidFill>
                  <a:schemeClr val="tx1"/>
                </a:solidFill>
                <a:latin typeface="Times New Roman" pitchFamily="18" charset="0"/>
                <a:ea typeface="+mn-ea"/>
                <a:cs typeface="+mn-cs"/>
              </a:rPr>
              <a:t>) and (</a:t>
            </a:r>
            <a:r>
              <a:rPr lang="en-US" sz="1200" b="1" kern="1200" dirty="0" smtClean="0">
                <a:solidFill>
                  <a:schemeClr val="tx1"/>
                </a:solidFill>
                <a:latin typeface="Times New Roman" pitchFamily="18" charset="0"/>
                <a:ea typeface="+mn-ea"/>
                <a:cs typeface="+mn-cs"/>
              </a:rPr>
              <a:t>f</a:t>
            </a:r>
            <a:r>
              <a:rPr lang="en-US" sz="1200" kern="1200" dirty="0" smtClean="0">
                <a:solidFill>
                  <a:schemeClr val="tx1"/>
                </a:solidFill>
                <a:latin typeface="Times New Roman" pitchFamily="18" charset="0"/>
                <a:ea typeface="+mn-ea"/>
                <a:cs typeface="+mn-cs"/>
              </a:rPr>
              <a:t>) are for the second MCA mode (MCA2). Thirteen-point moving-averaged monthly data were used in the analysis. The blue line in (</a:t>
            </a:r>
            <a:r>
              <a:rPr lang="en-US" sz="1200" b="1" kern="1200" dirty="0" smtClean="0">
                <a:solidFill>
                  <a:schemeClr val="tx1"/>
                </a:solidFill>
                <a:latin typeface="Times New Roman" pitchFamily="18" charset="0"/>
                <a:ea typeface="+mn-ea"/>
                <a:cs typeface="+mn-cs"/>
              </a:rPr>
              <a:t>a</a:t>
            </a:r>
            <a:r>
              <a:rPr lang="en-US" sz="1200" kern="1200" dirty="0" smtClean="0">
                <a:solidFill>
                  <a:schemeClr val="tx1"/>
                </a:solidFill>
                <a:latin typeface="Times New Roman" pitchFamily="18" charset="0"/>
                <a:ea typeface="+mn-ea"/>
                <a:cs typeface="+mn-cs"/>
              </a:rPr>
              <a:t>) is the global-mean surface temperature obtained from the Climate Research Unit (CRU, http://www.cru.uea.ac.uk/cru/data/temperature/HadCRUT4-gl.dat), and the blue line in (</a:t>
            </a:r>
            <a:r>
              <a:rPr lang="en-US" sz="1200" b="1" kern="1200" dirty="0" smtClean="0">
                <a:solidFill>
                  <a:schemeClr val="tx1"/>
                </a:solidFill>
                <a:latin typeface="Times New Roman" pitchFamily="18" charset="0"/>
                <a:ea typeface="+mn-ea"/>
                <a:cs typeface="+mn-cs"/>
              </a:rPr>
              <a:t>b</a:t>
            </a:r>
            <a:r>
              <a:rPr lang="en-US" sz="1200" kern="1200" dirty="0" smtClean="0">
                <a:solidFill>
                  <a:schemeClr val="tx1"/>
                </a:solidFill>
                <a:latin typeface="Times New Roman" pitchFamily="18" charset="0"/>
                <a:ea typeface="+mn-ea"/>
                <a:cs typeface="+mn-cs"/>
              </a:rPr>
              <a:t>) is the observed Niño3.4 SST index (right-side ordinate) obtained from http://www.esrl.noaa.gov/psd/forecasts/sstlim/Globalsst.html (for 1950–2010) and from http://www.cgd.ucar.edu/ </a:t>
            </a:r>
            <a:r>
              <a:rPr lang="en-US" sz="1200" kern="1200" dirty="0" err="1" smtClean="0">
                <a:solidFill>
                  <a:schemeClr val="tx1"/>
                </a:solidFill>
                <a:latin typeface="Times New Roman" pitchFamily="18" charset="0"/>
                <a:ea typeface="+mn-ea"/>
                <a:cs typeface="+mn-cs"/>
              </a:rPr>
              <a:t>cas</a:t>
            </a:r>
            <a:r>
              <a:rPr lang="en-US" sz="1200" kern="1200" dirty="0" smtClean="0">
                <a:solidFill>
                  <a:schemeClr val="tx1"/>
                </a:solidFill>
                <a:latin typeface="Times New Roman" pitchFamily="18" charset="0"/>
                <a:ea typeface="+mn-ea"/>
                <a:cs typeface="+mn-cs"/>
              </a:rPr>
              <a:t>/catalog/</a:t>
            </a:r>
            <a:r>
              <a:rPr lang="en-US" sz="1200" kern="1200" dirty="0" err="1" smtClean="0">
                <a:solidFill>
                  <a:schemeClr val="tx1"/>
                </a:solidFill>
                <a:latin typeface="Times New Roman" pitchFamily="18" charset="0"/>
                <a:ea typeface="+mn-ea"/>
                <a:cs typeface="+mn-cs"/>
              </a:rPr>
              <a:t>climind</a:t>
            </a:r>
            <a:r>
              <a:rPr lang="en-US" sz="1200" kern="1200" dirty="0" smtClean="0">
                <a:solidFill>
                  <a:schemeClr val="tx1"/>
                </a:solidFill>
                <a:latin typeface="Times New Roman" pitchFamily="18" charset="0"/>
                <a:ea typeface="+mn-ea"/>
                <a:cs typeface="+mn-cs"/>
              </a:rPr>
              <a:t>/TNI_N34/index.html#Sec5 (for pre-1950 years, rescaled to match the NOAA index over the 1950–2007 period). In (</a:t>
            </a:r>
            <a:r>
              <a:rPr lang="en-US" sz="1200" b="1" kern="1200" dirty="0" smtClean="0">
                <a:solidFill>
                  <a:schemeClr val="tx1"/>
                </a:solidFill>
                <a:latin typeface="Times New Roman" pitchFamily="18" charset="0"/>
                <a:ea typeface="+mn-ea"/>
                <a:cs typeface="+mn-cs"/>
              </a:rPr>
              <a:t>a-b</a:t>
            </a:r>
            <a:r>
              <a:rPr lang="en-US" sz="1200" kern="1200" dirty="0" smtClean="0">
                <a:solidFill>
                  <a:schemeClr val="tx1"/>
                </a:solidFill>
                <a:latin typeface="Times New Roman" pitchFamily="18" charset="0"/>
                <a:ea typeface="+mn-ea"/>
                <a:cs typeface="+mn-cs"/>
              </a:rPr>
              <a:t>), SFC is the squared fractional covariance explained by the MCA mode and the </a:t>
            </a:r>
            <a:r>
              <a:rPr lang="en-US" sz="1200" i="1" kern="1200" dirty="0" smtClean="0">
                <a:solidFill>
                  <a:schemeClr val="tx1"/>
                </a:solidFill>
                <a:latin typeface="Times New Roman" pitchFamily="18" charset="0"/>
                <a:ea typeface="+mn-ea"/>
                <a:cs typeface="+mn-cs"/>
              </a:rPr>
              <a:t>r</a:t>
            </a:r>
            <a:r>
              <a:rPr lang="en-US" sz="1200" kern="1200" dirty="0" smtClean="0">
                <a:solidFill>
                  <a:schemeClr val="tx1"/>
                </a:solidFill>
                <a:latin typeface="Times New Roman" pitchFamily="18" charset="0"/>
                <a:ea typeface="+mn-ea"/>
                <a:cs typeface="+mn-cs"/>
              </a:rPr>
              <a:t>1, </a:t>
            </a:r>
            <a:r>
              <a:rPr lang="en-US" sz="1200" i="1" kern="1200" dirty="0" smtClean="0">
                <a:solidFill>
                  <a:schemeClr val="tx1"/>
                </a:solidFill>
                <a:latin typeface="Times New Roman" pitchFamily="18" charset="0"/>
                <a:ea typeface="+mn-ea"/>
                <a:cs typeface="+mn-cs"/>
              </a:rPr>
              <a:t>r</a:t>
            </a:r>
            <a:r>
              <a:rPr lang="en-US" sz="1200" kern="1200" dirty="0" smtClean="0">
                <a:solidFill>
                  <a:schemeClr val="tx1"/>
                </a:solidFill>
                <a:latin typeface="Times New Roman" pitchFamily="18" charset="0"/>
                <a:ea typeface="+mn-ea"/>
                <a:cs typeface="+mn-cs"/>
              </a:rPr>
              <a:t>2, and </a:t>
            </a:r>
            <a:r>
              <a:rPr lang="en-US" sz="1200" i="1" kern="1200" dirty="0" smtClean="0">
                <a:solidFill>
                  <a:schemeClr val="tx1"/>
                </a:solidFill>
                <a:latin typeface="Times New Roman" pitchFamily="18" charset="0"/>
                <a:ea typeface="+mn-ea"/>
                <a:cs typeface="+mn-cs"/>
              </a:rPr>
              <a:t>r</a:t>
            </a:r>
            <a:r>
              <a:rPr lang="en-US" sz="1200" kern="1200" dirty="0" smtClean="0">
                <a:solidFill>
                  <a:schemeClr val="tx1"/>
                </a:solidFill>
                <a:latin typeface="Times New Roman" pitchFamily="18" charset="0"/>
                <a:ea typeface="+mn-ea"/>
                <a:cs typeface="+mn-cs"/>
              </a:rPr>
              <a:t>3 are the correlation coefficients between, respectively, the black and red, black and blue, red and blue lines. </a:t>
            </a:r>
            <a:r>
              <a:rPr lang="en-US" sz="1200" i="1" kern="1200" dirty="0" err="1" smtClean="0">
                <a:solidFill>
                  <a:schemeClr val="tx1"/>
                </a:solidFill>
                <a:latin typeface="Times New Roman" pitchFamily="18" charset="0"/>
                <a:ea typeface="+mn-ea"/>
                <a:cs typeface="+mn-cs"/>
              </a:rPr>
              <a:t>pVar</a:t>
            </a:r>
            <a:r>
              <a:rPr lang="en-US" sz="1200" kern="1200" dirty="0" smtClean="0">
                <a:solidFill>
                  <a:schemeClr val="tx1"/>
                </a:solidFill>
                <a:latin typeface="Times New Roman" pitchFamily="18" charset="0"/>
                <a:ea typeface="+mn-ea"/>
                <a:cs typeface="+mn-cs"/>
              </a:rPr>
              <a:t> is the percentage variance explained by the MCA mode in (</a:t>
            </a:r>
            <a:r>
              <a:rPr lang="en-US" sz="1200" b="1" kern="1200" dirty="0" smtClean="0">
                <a:solidFill>
                  <a:schemeClr val="tx1"/>
                </a:solidFill>
                <a:latin typeface="Times New Roman" pitchFamily="18" charset="0"/>
                <a:ea typeface="+mn-ea"/>
                <a:cs typeface="+mn-cs"/>
              </a:rPr>
              <a:t>c</a:t>
            </a:r>
            <a:r>
              <a:rPr lang="en-US" sz="1200" kern="1200" dirty="0" smtClean="0">
                <a:solidFill>
                  <a:schemeClr val="tx1"/>
                </a:solidFill>
                <a:latin typeface="Times New Roman" pitchFamily="18" charset="0"/>
                <a:ea typeface="+mn-ea"/>
                <a:cs typeface="+mn-cs"/>
              </a:rPr>
              <a:t>–</a:t>
            </a:r>
            <a:r>
              <a:rPr lang="en-US" sz="1200" b="1" kern="1200" dirty="0" smtClean="0">
                <a:solidFill>
                  <a:schemeClr val="tx1"/>
                </a:solidFill>
                <a:latin typeface="Times New Roman" pitchFamily="18" charset="0"/>
                <a:ea typeface="+mn-ea"/>
                <a:cs typeface="+mn-cs"/>
              </a:rPr>
              <a:t>f</a:t>
            </a:r>
            <a:r>
              <a:rPr lang="en-US" sz="1200" kern="1200" dirty="0" smtClean="0">
                <a:solidFill>
                  <a:schemeClr val="tx1"/>
                </a:solidFill>
                <a:latin typeface="Times New Roman" pitchFamily="18" charset="0"/>
                <a:ea typeface="+mn-ea"/>
                <a:cs typeface="+mn-cs"/>
              </a:rPr>
              <a:t>). The corresponding MCA modes depict the statistically associated temporal and spatial patterns in the SST and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fields. The product of the temporal and spatial coefficients at a given location is the SST or </a:t>
            </a:r>
            <a:r>
              <a:rPr lang="en-US" sz="1200" kern="1200" dirty="0" err="1" smtClean="0">
                <a:solidFill>
                  <a:schemeClr val="tx1"/>
                </a:solidFill>
                <a:latin typeface="Times New Roman" pitchFamily="18" charset="0"/>
                <a:ea typeface="+mn-ea"/>
                <a:cs typeface="+mn-cs"/>
              </a:rPr>
              <a:t>sc_PDSI_pm</a:t>
            </a:r>
            <a:r>
              <a:rPr lang="en-US" sz="1200" kern="1200" dirty="0" smtClean="0">
                <a:solidFill>
                  <a:schemeClr val="tx1"/>
                </a:solidFill>
                <a:latin typeface="Times New Roman" pitchFamily="18" charset="0"/>
                <a:ea typeface="+mn-ea"/>
                <a:cs typeface="+mn-cs"/>
              </a:rPr>
              <a:t> anomaly represented by the MCA mode.</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14</a:t>
            </a:fld>
            <a:endParaRPr lang="en-US"/>
          </a:p>
        </p:txBody>
      </p:sp>
    </p:spTree>
    <p:extLst>
      <p:ext uri="{BB962C8B-B14F-4D97-AF65-F5344CB8AC3E}">
        <p14:creationId xmlns:p14="http://schemas.microsoft.com/office/powerpoint/2010/main" val="1099089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vertical blue dashed and solid lines are, respectively, the 10</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and 20</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percentiles of the blue solid curve (i.e., for current all months), while the vertical red dashed and solid lines are the 10</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and 20</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percentiles of the blue dashed curve (i.e., for current warm season).</a:t>
            </a:r>
          </a:p>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15</a:t>
            </a:fld>
            <a:endParaRPr lang="en-US"/>
          </a:p>
        </p:txBody>
      </p:sp>
    </p:spTree>
    <p:extLst>
      <p:ext uri="{BB962C8B-B14F-4D97-AF65-F5344CB8AC3E}">
        <p14:creationId xmlns:p14="http://schemas.microsoft.com/office/powerpoint/2010/main" val="158607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BED9348E-23E2-4CF1-B9E1-78B4AABFB9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246062"/>
            <a:ext cx="9144000" cy="1354138"/>
          </a:xfrm>
          <a:prstGeom prst="rect">
            <a:avLst/>
          </a:prstGeom>
          <a:effectLst>
            <a:outerShdw blurRad="50800" dist="38100" dir="2700000" algn="tl" rotWithShape="0">
              <a:prstClr val="black"/>
            </a:outerShdw>
          </a:effectLst>
        </p:spPr>
        <p:txBody>
          <a:bodyPr/>
          <a:lstStyle/>
          <a:p>
            <a:pPr>
              <a:defRPr/>
            </a:pPr>
            <a:r>
              <a:rPr lang="en-US" sz="3200" b="1" dirty="0" smtClean="0">
                <a:latin typeface="Arial" charset="0"/>
                <a:cs typeface="Times New Roman" pitchFamily="18" charset="0"/>
              </a:rPr>
              <a:t>Evapotranspiration and Drought Changes: Some Key Issues</a:t>
            </a:r>
            <a:endParaRPr lang="en-US" sz="3200" b="1" dirty="0" smtClean="0">
              <a:latin typeface="Arial" charset="0"/>
              <a:ea typeface="SimSun" pitchFamily="2" charset="-122"/>
            </a:endParaRPr>
          </a:p>
        </p:txBody>
      </p:sp>
      <p:sp>
        <p:nvSpPr>
          <p:cNvPr id="3075" name="Rectangle 3"/>
          <p:cNvSpPr>
            <a:spLocks noGrp="1" noChangeArrowheads="1"/>
          </p:cNvSpPr>
          <p:nvPr>
            <p:ph type="subTitle" idx="4294967295"/>
          </p:nvPr>
        </p:nvSpPr>
        <p:spPr bwMode="auto">
          <a:xfrm>
            <a:off x="228600" y="1219200"/>
            <a:ext cx="8686800" cy="5638800"/>
          </a:xfrm>
          <a:prstGeom prst="rect">
            <a:avLst/>
          </a:prstGeom>
          <a:noFill/>
          <a:ln>
            <a:miter lim="800000"/>
            <a:headEnd/>
            <a:tailEnd/>
          </a:ln>
        </p:spPr>
        <p:txBody>
          <a:bodyPr/>
          <a:lstStyle/>
          <a:p>
            <a:pPr algn="ctr">
              <a:lnSpc>
                <a:spcPct val="80000"/>
              </a:lnSpc>
              <a:spcBef>
                <a:spcPct val="0"/>
              </a:spcBef>
              <a:buFontTx/>
              <a:buNone/>
            </a:pPr>
            <a:endParaRPr lang="en-US" sz="1800" b="1" dirty="0" smtClean="0">
              <a:solidFill>
                <a:schemeClr val="tx2"/>
              </a:solidFill>
              <a:latin typeface="Arial" charset="0"/>
            </a:endParaRPr>
          </a:p>
          <a:p>
            <a:pPr algn="ctr">
              <a:lnSpc>
                <a:spcPct val="80000"/>
              </a:lnSpc>
              <a:spcBef>
                <a:spcPct val="0"/>
              </a:spcBef>
              <a:buFontTx/>
              <a:buNone/>
            </a:pPr>
            <a:r>
              <a:rPr lang="en-US" sz="2000" b="1" dirty="0" smtClean="0">
                <a:solidFill>
                  <a:schemeClr val="tx2"/>
                </a:solidFill>
                <a:latin typeface="Arial" charset="0"/>
              </a:rPr>
              <a:t>Aiguo Dai</a:t>
            </a:r>
            <a:r>
              <a:rPr lang="en-US" b="1" dirty="0" smtClean="0">
                <a:solidFill>
                  <a:schemeClr val="bg2"/>
                </a:solidFill>
                <a:latin typeface="Arial" charset="0"/>
              </a:rPr>
              <a:t> </a:t>
            </a:r>
          </a:p>
          <a:p>
            <a:pPr algn="ctr">
              <a:lnSpc>
                <a:spcPct val="80000"/>
              </a:lnSpc>
              <a:spcBef>
                <a:spcPct val="0"/>
              </a:spcBef>
              <a:buFontTx/>
              <a:buNone/>
            </a:pPr>
            <a:endParaRPr lang="en-US" sz="1200" b="1" dirty="0" smtClean="0">
              <a:solidFill>
                <a:schemeClr val="bg2"/>
              </a:solidFill>
              <a:latin typeface="Arial" charset="0"/>
            </a:endParaRPr>
          </a:p>
          <a:p>
            <a:pPr algn="ctr">
              <a:lnSpc>
                <a:spcPct val="80000"/>
              </a:lnSpc>
              <a:spcBef>
                <a:spcPct val="0"/>
              </a:spcBef>
              <a:buFontTx/>
              <a:buNone/>
            </a:pPr>
            <a:r>
              <a:rPr lang="en-US" sz="1400" b="1" dirty="0" smtClean="0">
                <a:solidFill>
                  <a:schemeClr val="bg2"/>
                </a:solidFill>
                <a:latin typeface="Arial" charset="0"/>
              </a:rPr>
              <a:t>Dept. of Atmospheric &amp; Environ. Sci., SUNY, Albany, NY, USA</a:t>
            </a:r>
            <a:endParaRPr lang="en-US" sz="1400" b="1" dirty="0" smtClean="0">
              <a:solidFill>
                <a:schemeClr val="bg2"/>
              </a:solidFill>
              <a:latin typeface="Arial" pitchFamily="34" charset="0"/>
              <a:cs typeface="Arial" pitchFamily="34" charset="0"/>
            </a:endParaRPr>
          </a:p>
          <a:p>
            <a:pPr algn="ctr">
              <a:buNone/>
            </a:pPr>
            <a:endParaRPr lang="en-US" sz="1050" b="1" dirty="0" smtClean="0">
              <a:solidFill>
                <a:schemeClr val="bg2"/>
              </a:solidFill>
              <a:latin typeface="Arial" pitchFamily="34" charset="0"/>
              <a:cs typeface="Arial" pitchFamily="34" charset="0"/>
            </a:endParaRPr>
          </a:p>
          <a:p>
            <a:pPr algn="ctr">
              <a:buNone/>
            </a:pPr>
            <a:r>
              <a:rPr lang="en-US" sz="1400" b="1" dirty="0" smtClean="0">
                <a:solidFill>
                  <a:schemeClr val="bg2"/>
                </a:solidFill>
                <a:latin typeface="Arial" pitchFamily="34" charset="0"/>
                <a:cs typeface="Arial" pitchFamily="34" charset="0"/>
              </a:rPr>
              <a:t>AGU Fall Meeting, Session H34D: </a:t>
            </a:r>
            <a:r>
              <a:rPr lang="en-US" sz="1400" b="1" dirty="0" smtClean="0">
                <a:solidFill>
                  <a:srgbClr val="C00000"/>
                </a:solidFill>
                <a:latin typeface="Arial" pitchFamily="34" charset="0"/>
                <a:cs typeface="Arial" pitchFamily="34" charset="0"/>
              </a:rPr>
              <a:t>Evapotranspiration, Evaporative Demand and Droughts</a:t>
            </a:r>
            <a:r>
              <a:rPr lang="en-US" sz="1600" b="1" dirty="0" smtClean="0">
                <a:solidFill>
                  <a:srgbClr val="C00000"/>
                </a:solidFill>
                <a:latin typeface="Arial" pitchFamily="34" charset="0"/>
                <a:cs typeface="Arial" pitchFamily="34" charset="0"/>
              </a:rPr>
              <a:t> </a:t>
            </a:r>
            <a:endParaRPr lang="en-US" sz="1400" b="1" dirty="0" smtClean="0">
              <a:solidFill>
                <a:srgbClr val="C00000"/>
              </a:solidFill>
              <a:latin typeface="Arial" pitchFamily="34" charset="0"/>
              <a:cs typeface="Arial" pitchFamily="34" charset="0"/>
            </a:endParaRPr>
          </a:p>
          <a:p>
            <a:pPr algn="ctr">
              <a:buNone/>
            </a:pPr>
            <a:r>
              <a:rPr lang="en-US" sz="1400" b="1" dirty="0" smtClean="0">
                <a:solidFill>
                  <a:schemeClr val="bg2"/>
                </a:solidFill>
                <a:latin typeface="Arial" pitchFamily="34" charset="0"/>
                <a:cs typeface="Arial" pitchFamily="34" charset="0"/>
              </a:rPr>
              <a:t>San Francisco, 12/16, 2015</a:t>
            </a:r>
            <a:endParaRPr lang="en-US" sz="1400" dirty="0" smtClean="0">
              <a:solidFill>
                <a:schemeClr val="bg2"/>
              </a:solidFill>
              <a:latin typeface="Arial" pitchFamily="34" charset="0"/>
              <a:cs typeface="Arial" pitchFamily="34" charset="0"/>
            </a:endParaRPr>
          </a:p>
          <a:p>
            <a:pPr algn="ctr">
              <a:lnSpc>
                <a:spcPct val="80000"/>
              </a:lnSpc>
              <a:spcBef>
                <a:spcPct val="0"/>
              </a:spcBef>
              <a:buFontTx/>
              <a:buNone/>
            </a:pPr>
            <a:endParaRPr lang="en-US" sz="1100" b="1" dirty="0" smtClean="0">
              <a:solidFill>
                <a:schemeClr val="bg2"/>
              </a:solidFill>
              <a:latin typeface="Arial" charset="0"/>
            </a:endParaRPr>
          </a:p>
          <a:p>
            <a:pPr>
              <a:lnSpc>
                <a:spcPct val="80000"/>
              </a:lnSpc>
              <a:spcBef>
                <a:spcPct val="0"/>
              </a:spcBef>
              <a:buFontTx/>
              <a:buNone/>
            </a:pPr>
            <a:endParaRPr lang="en-US" sz="1800" b="1" dirty="0" smtClean="0">
              <a:solidFill>
                <a:schemeClr val="bg2"/>
              </a:solidFill>
              <a:latin typeface="Arial" charset="0"/>
            </a:endParaRPr>
          </a:p>
          <a:p>
            <a:pPr>
              <a:lnSpc>
                <a:spcPct val="80000"/>
              </a:lnSpc>
              <a:spcBef>
                <a:spcPct val="0"/>
              </a:spcBef>
              <a:buFontTx/>
              <a:buNone/>
            </a:pPr>
            <a:endParaRPr lang="en-US" sz="1800" b="1" dirty="0">
              <a:solidFill>
                <a:schemeClr val="bg2"/>
              </a:solidFill>
              <a:latin typeface="Arial" charset="0"/>
            </a:endParaRPr>
          </a:p>
          <a:p>
            <a:pPr>
              <a:lnSpc>
                <a:spcPct val="80000"/>
              </a:lnSpc>
              <a:spcBef>
                <a:spcPct val="0"/>
              </a:spcBef>
              <a:buFontTx/>
              <a:buNone/>
            </a:pPr>
            <a:endParaRPr lang="en-US" sz="1800" b="1" dirty="0" smtClean="0">
              <a:solidFill>
                <a:schemeClr val="bg2"/>
              </a:solidFill>
              <a:latin typeface="Arial" charset="0"/>
            </a:endParaRPr>
          </a:p>
          <a:p>
            <a:pPr>
              <a:lnSpc>
                <a:spcPct val="80000"/>
              </a:lnSpc>
              <a:spcBef>
                <a:spcPct val="0"/>
              </a:spcBef>
              <a:buFontTx/>
              <a:buNone/>
            </a:pPr>
            <a:r>
              <a:rPr lang="en-US" sz="1800" b="1" dirty="0" smtClean="0">
                <a:solidFill>
                  <a:schemeClr val="bg2"/>
                </a:solidFill>
                <a:latin typeface="Arial" charset="0"/>
              </a:rPr>
              <a:t>Acknowledgements</a:t>
            </a:r>
            <a:r>
              <a:rPr lang="en-US" sz="1800" b="1" dirty="0" smtClean="0">
                <a:solidFill>
                  <a:schemeClr val="bg2"/>
                </a:solidFill>
                <a:latin typeface="Arial" charset="0"/>
              </a:rPr>
              <a:t>:   </a:t>
            </a:r>
          </a:p>
          <a:p>
            <a:pPr>
              <a:lnSpc>
                <a:spcPct val="80000"/>
              </a:lnSpc>
              <a:spcBef>
                <a:spcPct val="0"/>
              </a:spcBef>
              <a:buFontTx/>
              <a:buNone/>
            </a:pPr>
            <a:endParaRPr lang="en-US" sz="1600" b="1" dirty="0">
              <a:solidFill>
                <a:srgbClr val="FF0000"/>
              </a:solidFill>
              <a:latin typeface="Arial" charset="0"/>
            </a:endParaRPr>
          </a:p>
          <a:p>
            <a:pPr>
              <a:lnSpc>
                <a:spcPct val="80000"/>
              </a:lnSpc>
              <a:spcBef>
                <a:spcPct val="0"/>
              </a:spcBef>
              <a:buFontTx/>
              <a:buNone/>
            </a:pPr>
            <a:r>
              <a:rPr lang="en-US" sz="1600" b="1" dirty="0" smtClean="0">
                <a:solidFill>
                  <a:schemeClr val="bg2"/>
                </a:solidFill>
                <a:latin typeface="Arial" charset="0"/>
              </a:rPr>
              <a:t>	Collaborator: T. </a:t>
            </a:r>
            <a:r>
              <a:rPr lang="en-US" sz="1600" b="1" dirty="0" err="1" smtClean="0">
                <a:solidFill>
                  <a:schemeClr val="bg2"/>
                </a:solidFill>
                <a:latin typeface="Arial" charset="0"/>
              </a:rPr>
              <a:t>Zaho</a:t>
            </a:r>
            <a:r>
              <a:rPr lang="en-US" sz="1600" b="1" dirty="0" smtClean="0">
                <a:solidFill>
                  <a:schemeClr val="bg2"/>
                </a:solidFill>
                <a:latin typeface="Arial" charset="0"/>
              </a:rPr>
              <a:t> of Institute of Atmospheric Physics, Chinese Academy of Sciences</a:t>
            </a:r>
          </a:p>
          <a:p>
            <a:pPr>
              <a:lnSpc>
                <a:spcPct val="80000"/>
              </a:lnSpc>
              <a:spcBef>
                <a:spcPct val="0"/>
              </a:spcBef>
              <a:buFontTx/>
              <a:buNone/>
            </a:pPr>
            <a:endParaRPr lang="en-US" sz="1600" b="1" dirty="0" smtClean="0">
              <a:solidFill>
                <a:srgbClr val="FF0000"/>
              </a:solidFill>
              <a:latin typeface="Arial" charset="0"/>
            </a:endParaRPr>
          </a:p>
          <a:p>
            <a:pPr>
              <a:buNone/>
            </a:pPr>
            <a:r>
              <a:rPr lang="en-US" sz="1600" dirty="0" smtClean="0">
                <a:solidFill>
                  <a:schemeClr val="tx2"/>
                </a:solidFill>
                <a:latin typeface="Arial Rounded MT Bold" pitchFamily="34" charset="0"/>
              </a:rPr>
              <a:t>Zhao</a:t>
            </a:r>
            <a:r>
              <a:rPr lang="en-US" sz="1600" dirty="0" smtClean="0">
                <a:solidFill>
                  <a:schemeClr val="tx2"/>
                </a:solidFill>
                <a:latin typeface="Arial Rounded MT Bold" pitchFamily="34" charset="0"/>
              </a:rPr>
              <a:t>, T., and A. Dai, 2015: The magnitude and causes of global drought changes in the 21</a:t>
            </a:r>
            <a:r>
              <a:rPr lang="en-US" sz="1600" baseline="30000" dirty="0" smtClean="0">
                <a:solidFill>
                  <a:schemeClr val="tx2"/>
                </a:solidFill>
                <a:latin typeface="Arial Rounded MT Bold" pitchFamily="34" charset="0"/>
              </a:rPr>
              <a:t>st</a:t>
            </a:r>
            <a:r>
              <a:rPr lang="en-US" sz="1600" dirty="0" smtClean="0">
                <a:solidFill>
                  <a:schemeClr val="tx2"/>
                </a:solidFill>
                <a:latin typeface="Arial Rounded MT Bold" pitchFamily="34" charset="0"/>
              </a:rPr>
              <a:t> century under a low-moderate emissions scenario. </a:t>
            </a:r>
            <a:r>
              <a:rPr lang="en-US" sz="1600" i="1" dirty="0" smtClean="0">
                <a:solidFill>
                  <a:schemeClr val="tx2"/>
                </a:solidFill>
                <a:latin typeface="Arial Rounded MT Bold" pitchFamily="34" charset="0"/>
              </a:rPr>
              <a:t>J. Climate</a:t>
            </a:r>
            <a:r>
              <a:rPr lang="en-US" sz="1600" dirty="0" smtClean="0">
                <a:solidFill>
                  <a:schemeClr val="tx2"/>
                </a:solidFill>
                <a:latin typeface="Arial Rounded MT Bold" pitchFamily="34" charset="0"/>
              </a:rPr>
              <a:t>, </a:t>
            </a:r>
            <a:r>
              <a:rPr lang="en-US" sz="1600" b="1" dirty="0" smtClean="0">
                <a:solidFill>
                  <a:schemeClr val="tx2"/>
                </a:solidFill>
                <a:latin typeface="Arial Rounded MT Bold" pitchFamily="34" charset="0"/>
              </a:rPr>
              <a:t>28:</a:t>
            </a:r>
            <a:r>
              <a:rPr lang="en-US" sz="1600" dirty="0" smtClean="0">
                <a:solidFill>
                  <a:schemeClr val="tx2"/>
                </a:solidFill>
                <a:latin typeface="Arial Rounded MT Bold" pitchFamily="34" charset="0"/>
              </a:rPr>
              <a:t> 4490–4512. </a:t>
            </a:r>
          </a:p>
          <a:p>
            <a:pPr>
              <a:buNone/>
            </a:pPr>
            <a:endParaRPr lang="en-US" sz="1400" dirty="0" smtClean="0">
              <a:solidFill>
                <a:sysClr val="windowText" lastClr="000000"/>
              </a:solidFill>
              <a:latin typeface="+mj-lt"/>
            </a:endParaRPr>
          </a:p>
          <a:p>
            <a:pPr>
              <a:buNone/>
            </a:pPr>
            <a:endParaRPr lang="en-US" sz="1600" dirty="0">
              <a:solidFill>
                <a:sysClr val="windowText" lastClr="000000"/>
              </a:solidFill>
              <a:latin typeface="+mj-lt"/>
            </a:endParaRPr>
          </a:p>
          <a:p>
            <a:pPr>
              <a:buNone/>
            </a:pPr>
            <a:r>
              <a:rPr lang="en-US" sz="1600" dirty="0" smtClean="0">
                <a:solidFill>
                  <a:sysClr val="windowText" lastClr="000000"/>
                </a:solidFill>
                <a:latin typeface="+mj-lt"/>
              </a:rPr>
              <a:t>  </a:t>
            </a:r>
            <a:r>
              <a:rPr lang="en-US" sz="2000" b="1" dirty="0" smtClean="0">
                <a:solidFill>
                  <a:sysClr val="windowText" lastClr="000000"/>
                </a:solidFill>
                <a:latin typeface="+mj-lt"/>
              </a:rPr>
              <a:t>The author acknowledges the funding support from  NSF, DOE  and NOAA.</a:t>
            </a:r>
            <a:endParaRPr lang="en-US" sz="1800" b="1" dirty="0" smtClean="0">
              <a:solidFill>
                <a:sysClr val="windowText" lastClr="000000"/>
              </a:solidFill>
              <a:latin typeface="+mj-lt"/>
            </a:endParaRPr>
          </a:p>
          <a:p>
            <a:pPr algn="ctr">
              <a:lnSpc>
                <a:spcPct val="80000"/>
              </a:lnSpc>
              <a:spcBef>
                <a:spcPct val="0"/>
              </a:spcBef>
              <a:buFontTx/>
              <a:buNone/>
            </a:pPr>
            <a:endParaRPr lang="en-US" sz="1200" b="1" dirty="0" smtClean="0">
              <a:solidFill>
                <a:schemeClr val="tx2"/>
              </a:solidFill>
              <a:latin typeface="Adobe Garamond Pro Bold" pitchFamily="18" charset="0"/>
            </a:endParaRPr>
          </a:p>
          <a:p>
            <a:pPr algn="ctr">
              <a:lnSpc>
                <a:spcPct val="80000"/>
              </a:lnSpc>
              <a:spcBef>
                <a:spcPct val="0"/>
              </a:spcBef>
              <a:buFontTx/>
              <a:buNone/>
            </a:pPr>
            <a:endParaRPr lang="en-US" sz="1200" b="1" dirty="0" smtClean="0">
              <a:solidFill>
                <a:schemeClr val="tx2"/>
              </a:solidFill>
              <a:latin typeface="Arial" charset="0"/>
            </a:endParaRPr>
          </a:p>
          <a:p>
            <a:pPr algn="ctr">
              <a:lnSpc>
                <a:spcPct val="80000"/>
              </a:lnSpc>
              <a:buFontTx/>
              <a:buNone/>
            </a:pPr>
            <a:endParaRPr lang="en-US" sz="1600" dirty="0" smtClean="0">
              <a:solidFill>
                <a:schemeClr val="tx2"/>
              </a:solidFill>
              <a:latin typeface="Arial" charset="0"/>
              <a:cs typeface="Times New Roman" pitchFamily="18" charset="0"/>
            </a:endParaRPr>
          </a:p>
          <a:p>
            <a:pPr algn="ctr">
              <a:lnSpc>
                <a:spcPct val="80000"/>
              </a:lnSpc>
              <a:buFontTx/>
              <a:buNone/>
            </a:pPr>
            <a:endParaRPr lang="en-US" sz="1800" dirty="0" smtClean="0">
              <a:solidFill>
                <a:schemeClr val="bg2"/>
              </a:solidFill>
              <a:latin typeface="Arial" charset="0"/>
              <a:cs typeface="Times New Roman" pitchFamily="18" charset="0"/>
            </a:endParaRPr>
          </a:p>
          <a:p>
            <a:pPr algn="ctr">
              <a:lnSpc>
                <a:spcPct val="80000"/>
              </a:lnSpc>
              <a:buFontTx/>
              <a:buNone/>
            </a:pPr>
            <a:endParaRPr lang="en-US" sz="1800" dirty="0" smtClean="0">
              <a:solidFill>
                <a:schemeClr val="tx2"/>
              </a:solidFill>
              <a:latin typeface="Arial" charset="0"/>
              <a:cs typeface="Times New Roman" pitchFamily="18" charset="0"/>
            </a:endParaRPr>
          </a:p>
          <a:p>
            <a:pPr algn="ctr">
              <a:lnSpc>
                <a:spcPct val="80000"/>
              </a:lnSpc>
              <a:buFontTx/>
              <a:buNone/>
            </a:pPr>
            <a:endParaRPr lang="en-US" sz="2000" dirty="0" smtClean="0">
              <a:latin typeface="Arial Narrow" pitchFamily="34"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1400" y="6324600"/>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Dai &amp; Zhao (2015)</a:t>
            </a:r>
            <a:endParaRPr lang="en-US" sz="1400" dirty="0">
              <a:latin typeface="Microsoft Sans Serif" pitchFamily="34" charset="0"/>
              <a:cs typeface="Microsoft Sans Serif" pitchFamily="34" charset="0"/>
            </a:endParaRPr>
          </a:p>
        </p:txBody>
      </p:sp>
      <p:sp>
        <p:nvSpPr>
          <p:cNvPr id="4" name="Rectangle 3"/>
          <p:cNvSpPr txBox="1">
            <a:spLocks noChangeArrowheads="1"/>
          </p:cNvSpPr>
          <p:nvPr/>
        </p:nvSpPr>
        <p:spPr bwMode="auto">
          <a:xfrm>
            <a:off x="76200" y="152400"/>
            <a:ext cx="91440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defRPr/>
            </a:pPr>
            <a:r>
              <a:rPr lang="en-US" b="1" kern="0" dirty="0" smtClean="0">
                <a:solidFill>
                  <a:schemeClr val="tx2"/>
                </a:solidFill>
                <a:latin typeface="Microsoft Sans Serif" pitchFamily="34" charset="0"/>
              </a:rPr>
              <a:t>   PET </a:t>
            </a:r>
            <a:r>
              <a:rPr lang="en-US" b="1" kern="0" dirty="0" smtClean="0">
                <a:latin typeface="Microsoft Sans Serif" pitchFamily="34" charset="0"/>
              </a:rPr>
              <a:t>increases because of rising </a:t>
            </a:r>
            <a:r>
              <a:rPr lang="en-US" b="1" kern="0" dirty="0" smtClean="0">
                <a:solidFill>
                  <a:schemeClr val="tx2"/>
                </a:solidFill>
                <a:latin typeface="Microsoft Sans Serif" pitchFamily="34" charset="0"/>
              </a:rPr>
              <a:t>vapor deficit:   </a:t>
            </a:r>
            <a:endParaRPr lang="en-US" sz="3200" b="1" kern="0" dirty="0" smtClean="0">
              <a:latin typeface="Microsoft Sans Serif" pitchFamily="34" charset="0"/>
            </a:endParaRPr>
          </a:p>
        </p:txBody>
      </p:sp>
      <p:sp>
        <p:nvSpPr>
          <p:cNvPr id="5"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1143000" y="0"/>
            <a:ext cx="8458200" cy="4572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2. Historical Changes</a:t>
            </a:r>
            <a:endParaRPr lang="en-US" sz="4800" b="1" kern="0" dirty="0">
              <a:solidFill>
                <a:schemeClr val="tx2"/>
              </a:solidFill>
              <a:latin typeface="Arial" charset="0"/>
              <a:ea typeface="+mj-ea"/>
              <a:cs typeface="+mj-cs"/>
            </a:endParaRPr>
          </a:p>
        </p:txBody>
      </p:sp>
      <p:grpSp>
        <p:nvGrpSpPr>
          <p:cNvPr id="33" name="Group 32"/>
          <p:cNvGrpSpPr/>
          <p:nvPr/>
        </p:nvGrpSpPr>
        <p:grpSpPr>
          <a:xfrm>
            <a:off x="152400" y="1060076"/>
            <a:ext cx="8915400" cy="5334000"/>
            <a:chOff x="152400" y="1060076"/>
            <a:chExt cx="8915400" cy="5334000"/>
          </a:xfrm>
        </p:grpSpPr>
        <p:pic>
          <p:nvPicPr>
            <p:cNvPr id="2" name="图片 3"/>
            <p:cNvPicPr/>
            <p:nvPr/>
          </p:nvPicPr>
          <p:blipFill>
            <a:blip r:embed="rId3" cstate="print">
              <a:extLst>
                <a:ext uri="{28A0092B-C50C-407E-A947-70E740481C1C}">
                  <a14:useLocalDpi xmlns:a14="http://schemas.microsoft.com/office/drawing/2010/main" val="0"/>
                </a:ext>
              </a:extLst>
            </a:blip>
            <a:srcRect t="64773"/>
            <a:stretch>
              <a:fillRect/>
            </a:stretch>
          </p:blipFill>
          <p:spPr bwMode="auto">
            <a:xfrm>
              <a:off x="152400" y="1060076"/>
              <a:ext cx="8915400" cy="5334000"/>
            </a:xfrm>
            <a:prstGeom prst="rect">
              <a:avLst/>
            </a:prstGeom>
            <a:noFill/>
            <a:ln>
              <a:noFill/>
            </a:ln>
          </p:spPr>
        </p:pic>
        <p:cxnSp>
          <p:nvCxnSpPr>
            <p:cNvPr id="9" name="Straight Arrow Connector 8"/>
            <p:cNvCxnSpPr/>
            <p:nvPr/>
          </p:nvCxnSpPr>
          <p:spPr bwMode="auto">
            <a:xfrm>
              <a:off x="5484164" y="1620372"/>
              <a:ext cx="0" cy="304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0" name="Rectangle 9"/>
            <p:cNvSpPr/>
            <p:nvPr/>
          </p:nvSpPr>
          <p:spPr>
            <a:xfrm>
              <a:off x="5132218" y="2740223"/>
              <a:ext cx="1954382" cy="307777"/>
            </a:xfrm>
            <a:prstGeom prst="rect">
              <a:avLst/>
            </a:prstGeom>
          </p:spPr>
          <p:txBody>
            <a:bodyPr wrap="none">
              <a:spAutoFit/>
            </a:bodyPr>
            <a:lstStyle/>
            <a:p>
              <a:r>
                <a:rPr lang="en-US" sz="1400" b="1" dirty="0" smtClean="0">
                  <a:latin typeface="Arial" pitchFamily="34" charset="0"/>
                  <a:cs typeface="Arial" pitchFamily="34" charset="0"/>
                </a:rPr>
                <a:t>Surface vapor deficit</a:t>
              </a:r>
            </a:p>
          </p:txBody>
        </p:sp>
        <p:cxnSp>
          <p:nvCxnSpPr>
            <p:cNvPr id="11" name="Straight Arrow Connector 10"/>
            <p:cNvCxnSpPr/>
            <p:nvPr/>
          </p:nvCxnSpPr>
          <p:spPr bwMode="auto">
            <a:xfrm flipV="1">
              <a:off x="6048932" y="2619932"/>
              <a:ext cx="0" cy="2286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6" name="Rectangle 15"/>
            <p:cNvSpPr/>
            <p:nvPr/>
          </p:nvSpPr>
          <p:spPr>
            <a:xfrm>
              <a:off x="4132606" y="5105400"/>
              <a:ext cx="1003801" cy="338554"/>
            </a:xfrm>
            <a:prstGeom prst="rect">
              <a:avLst/>
            </a:prstGeom>
          </p:spPr>
          <p:txBody>
            <a:bodyPr wrap="none">
              <a:spAutoFit/>
            </a:bodyPr>
            <a:lstStyle/>
            <a:p>
              <a:r>
                <a:rPr lang="en-US" sz="1600" b="1" dirty="0" err="1" smtClean="0">
                  <a:latin typeface="Arial" pitchFamily="34" charset="0"/>
                  <a:cs typeface="Arial" pitchFamily="34" charset="0"/>
                </a:rPr>
                <a:t>PET_pm</a:t>
              </a:r>
              <a:endParaRPr lang="en-US" sz="1600" b="1" dirty="0">
                <a:latin typeface="Arial" pitchFamily="34" charset="0"/>
                <a:cs typeface="Arial" pitchFamily="34" charset="0"/>
              </a:endParaRPr>
            </a:p>
          </p:txBody>
        </p:sp>
        <p:cxnSp>
          <p:nvCxnSpPr>
            <p:cNvPr id="17" name="Straight Arrow Connector 16"/>
            <p:cNvCxnSpPr/>
            <p:nvPr/>
          </p:nvCxnSpPr>
          <p:spPr bwMode="auto">
            <a:xfrm flipH="1" flipV="1">
              <a:off x="4787152" y="4903696"/>
              <a:ext cx="1" cy="291962"/>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23" name="Rectangle 22"/>
            <p:cNvSpPr/>
            <p:nvPr/>
          </p:nvSpPr>
          <p:spPr>
            <a:xfrm>
              <a:off x="6096000" y="4825425"/>
              <a:ext cx="1693092" cy="584775"/>
            </a:xfrm>
            <a:prstGeom prst="rect">
              <a:avLst/>
            </a:prstGeom>
          </p:spPr>
          <p:txBody>
            <a:bodyPr wrap="none">
              <a:spAutoFit/>
            </a:bodyPr>
            <a:lstStyle/>
            <a:p>
              <a:r>
                <a:rPr lang="en-US" sz="1600" b="1" dirty="0" err="1" smtClean="0">
                  <a:latin typeface="Arial" pitchFamily="34" charset="0"/>
                  <a:cs typeface="Arial" pitchFamily="34" charset="0"/>
                </a:rPr>
                <a:t>PET_pm</a:t>
              </a:r>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with fixed T &amp; e</a:t>
              </a:r>
              <a:endParaRPr lang="en-US" sz="1600" b="1" dirty="0">
                <a:latin typeface="Arial" pitchFamily="34" charset="0"/>
                <a:cs typeface="Arial" pitchFamily="34" charset="0"/>
              </a:endParaRPr>
            </a:p>
          </p:txBody>
        </p:sp>
        <p:cxnSp>
          <p:nvCxnSpPr>
            <p:cNvPr id="24" name="Straight Arrow Connector 23"/>
            <p:cNvCxnSpPr/>
            <p:nvPr/>
          </p:nvCxnSpPr>
          <p:spPr bwMode="auto">
            <a:xfrm flipH="1" flipV="1">
              <a:off x="7086600" y="4558552"/>
              <a:ext cx="8591" cy="372815"/>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26" name="Rectangle 25"/>
            <p:cNvSpPr/>
            <p:nvPr/>
          </p:nvSpPr>
          <p:spPr>
            <a:xfrm>
              <a:off x="5375223" y="3886200"/>
              <a:ext cx="889988" cy="338554"/>
            </a:xfrm>
            <a:prstGeom prst="rect">
              <a:avLst/>
            </a:prstGeom>
          </p:spPr>
          <p:txBody>
            <a:bodyPr wrap="none">
              <a:spAutoFit/>
            </a:bodyPr>
            <a:lstStyle/>
            <a:p>
              <a:r>
                <a:rPr lang="en-US" sz="1600" b="1" dirty="0" err="1" smtClean="0">
                  <a:latin typeface="Arial" pitchFamily="34" charset="0"/>
                  <a:cs typeface="Arial" pitchFamily="34" charset="0"/>
                </a:rPr>
                <a:t>PET_th</a:t>
              </a:r>
              <a:endParaRPr lang="en-US" sz="1600" b="1" dirty="0">
                <a:latin typeface="Arial" pitchFamily="34" charset="0"/>
                <a:cs typeface="Arial" pitchFamily="34" charset="0"/>
              </a:endParaRPr>
            </a:p>
          </p:txBody>
        </p:sp>
        <p:cxnSp>
          <p:nvCxnSpPr>
            <p:cNvPr id="27" name="Straight Arrow Connector 26"/>
            <p:cNvCxnSpPr/>
            <p:nvPr/>
          </p:nvCxnSpPr>
          <p:spPr bwMode="auto">
            <a:xfrm>
              <a:off x="6185648" y="4075066"/>
              <a:ext cx="457200" cy="12838"/>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30" name="Rectangle 29"/>
            <p:cNvSpPr/>
            <p:nvPr/>
          </p:nvSpPr>
          <p:spPr>
            <a:xfrm>
              <a:off x="990959" y="1383268"/>
              <a:ext cx="2448106" cy="369332"/>
            </a:xfrm>
            <a:prstGeom prst="rect">
              <a:avLst/>
            </a:prstGeom>
          </p:spPr>
          <p:txBody>
            <a:bodyPr wrap="none">
              <a:spAutoFit/>
            </a:bodyPr>
            <a:lstStyle/>
            <a:p>
              <a:pPr algn="l"/>
              <a:r>
                <a:rPr lang="en-US" sz="1800" b="1" dirty="0" smtClean="0">
                  <a:latin typeface="Arial" pitchFamily="34" charset="0"/>
                  <a:cs typeface="Arial" pitchFamily="34" charset="0"/>
                </a:rPr>
                <a:t>Based on </a:t>
              </a:r>
              <a:r>
                <a:rPr lang="en-US" sz="1600" b="1" dirty="0" smtClean="0">
                  <a:latin typeface="Arial" pitchFamily="34" charset="0"/>
                  <a:cs typeface="Arial" pitchFamily="34" charset="0"/>
                </a:rPr>
                <a:t>CRU TS3.21</a:t>
              </a:r>
            </a:p>
          </p:txBody>
        </p:sp>
        <p:sp>
          <p:nvSpPr>
            <p:cNvPr id="31" name="Rectangle 30"/>
            <p:cNvSpPr/>
            <p:nvPr/>
          </p:nvSpPr>
          <p:spPr bwMode="auto">
            <a:xfrm>
              <a:off x="7828428" y="2709580"/>
              <a:ext cx="381000" cy="3810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2"/>
                </a:solidFill>
                <a:effectLst/>
                <a:latin typeface="Arial Narrow" pitchFamily="34" charset="0"/>
              </a:endParaRPr>
            </a:p>
          </p:txBody>
        </p:sp>
        <p:sp>
          <p:nvSpPr>
            <p:cNvPr id="32" name="Rectangle 31"/>
            <p:cNvSpPr/>
            <p:nvPr/>
          </p:nvSpPr>
          <p:spPr bwMode="auto">
            <a:xfrm>
              <a:off x="7924800" y="5091952"/>
              <a:ext cx="381000" cy="381000"/>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2"/>
                </a:solidFill>
                <a:effectLst/>
                <a:latin typeface="Arial Narrow" pitchFamily="34" charset="0"/>
              </a:endParaRPr>
            </a:p>
          </p:txBody>
        </p:sp>
      </p:grpSp>
      <p:sp>
        <p:nvSpPr>
          <p:cNvPr id="35" name="Rectangle 34"/>
          <p:cNvSpPr/>
          <p:nvPr/>
        </p:nvSpPr>
        <p:spPr>
          <a:xfrm>
            <a:off x="4300221" y="1371600"/>
            <a:ext cx="2185215" cy="307777"/>
          </a:xfrm>
          <a:prstGeom prst="rect">
            <a:avLst/>
          </a:prstGeom>
        </p:spPr>
        <p:txBody>
          <a:bodyPr wrap="none">
            <a:spAutoFit/>
          </a:bodyPr>
          <a:lstStyle/>
          <a:p>
            <a:r>
              <a:rPr lang="en-US" sz="1400" b="1" dirty="0" smtClean="0">
                <a:latin typeface="Arial" pitchFamily="34" charset="0"/>
                <a:cs typeface="Arial" pitchFamily="34" charset="0"/>
              </a:rPr>
              <a:t>Surface vapor pressure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0981" y="6324600"/>
            <a:ext cx="1664238"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Dong &amp; Dai (2015)</a:t>
            </a:r>
            <a:endParaRPr lang="en-US" sz="1400" dirty="0">
              <a:latin typeface="Microsoft Sans Serif" pitchFamily="34" charset="0"/>
              <a:cs typeface="Microsoft Sans Serif" pitchFamily="34" charset="0"/>
            </a:endParaRPr>
          </a:p>
        </p:txBody>
      </p:sp>
      <p:sp>
        <p:nvSpPr>
          <p:cNvPr id="4" name="Rectangle 3"/>
          <p:cNvSpPr txBox="1">
            <a:spLocks noChangeArrowheads="1"/>
          </p:cNvSpPr>
          <p:nvPr/>
        </p:nvSpPr>
        <p:spPr bwMode="auto">
          <a:xfrm>
            <a:off x="76200" y="152400"/>
            <a:ext cx="91440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defRPr/>
            </a:pPr>
            <a:r>
              <a:rPr lang="en-US" b="1" kern="0" dirty="0" smtClean="0">
                <a:solidFill>
                  <a:schemeClr val="tx2"/>
                </a:solidFill>
                <a:latin typeface="Microsoft Sans Serif" pitchFamily="34" charset="0"/>
              </a:rPr>
              <a:t>	Actual ET trends are uncertain </a:t>
            </a:r>
            <a:r>
              <a:rPr lang="en-US" sz="2400" b="1" kern="0" dirty="0" smtClean="0">
                <a:latin typeface="Microsoft Sans Serif" pitchFamily="34" charset="0"/>
              </a:rPr>
              <a:t>during 1982-2010:</a:t>
            </a:r>
            <a:r>
              <a:rPr lang="en-US" sz="2000" b="1" kern="0" dirty="0" smtClean="0">
                <a:latin typeface="Microsoft Sans Serif" pitchFamily="34" charset="0"/>
              </a:rPr>
              <a:t>  </a:t>
            </a:r>
            <a:endParaRPr lang="en-US" b="1" kern="0" dirty="0" smtClean="0">
              <a:latin typeface="Microsoft Sans Serif" pitchFamily="34" charset="0"/>
            </a:endParaRPr>
          </a:p>
        </p:txBody>
      </p:sp>
      <p:sp>
        <p:nvSpPr>
          <p:cNvPr id="5"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11430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2. Historical Changes</a:t>
            </a:r>
            <a:endParaRPr lang="en-US" sz="4400" b="1" kern="0" dirty="0">
              <a:solidFill>
                <a:schemeClr val="tx2"/>
              </a:solidFill>
              <a:latin typeface="Arial" charset="0"/>
              <a:ea typeface="+mj-ea"/>
              <a:cs typeface="+mj-cs"/>
            </a:endParaRPr>
          </a:p>
        </p:txBody>
      </p:sp>
      <p:grpSp>
        <p:nvGrpSpPr>
          <p:cNvPr id="25" name="Group 24"/>
          <p:cNvGrpSpPr/>
          <p:nvPr/>
        </p:nvGrpSpPr>
        <p:grpSpPr>
          <a:xfrm>
            <a:off x="1981200" y="907676"/>
            <a:ext cx="4800600" cy="5874124"/>
            <a:chOff x="1981200" y="907676"/>
            <a:chExt cx="4800600" cy="5874124"/>
          </a:xfrm>
        </p:grpSpPr>
        <p:pic>
          <p:nvPicPr>
            <p:cNvPr id="21" name="Picture"/>
            <p:cNvPicPr/>
            <p:nvPr/>
          </p:nvPicPr>
          <p:blipFill>
            <a:blip r:embed="rId3" cstate="print">
              <a:extLst>
                <a:ext uri="{28A0092B-C50C-407E-A947-70E740481C1C}">
                  <a14:useLocalDpi xmlns:a14="http://schemas.microsoft.com/office/drawing/2010/main" val="0"/>
                </a:ext>
              </a:extLst>
            </a:blip>
            <a:stretch>
              <a:fillRect/>
            </a:stretch>
          </p:blipFill>
          <p:spPr bwMode="auto">
            <a:xfrm>
              <a:off x="1981200" y="990600"/>
              <a:ext cx="4800600" cy="5791200"/>
            </a:xfrm>
            <a:prstGeom prst="rect">
              <a:avLst/>
            </a:prstGeom>
            <a:noFill/>
            <a:ln w="9525">
              <a:noFill/>
              <a:miter lim="800000"/>
              <a:headEnd/>
              <a:tailEnd/>
            </a:ln>
          </p:spPr>
        </p:pic>
        <p:sp>
          <p:nvSpPr>
            <p:cNvPr id="22" name="Rectangle 21"/>
            <p:cNvSpPr/>
            <p:nvPr/>
          </p:nvSpPr>
          <p:spPr>
            <a:xfrm>
              <a:off x="3853576" y="907676"/>
              <a:ext cx="1039067" cy="307777"/>
            </a:xfrm>
            <a:prstGeom prst="rect">
              <a:avLst/>
            </a:prstGeom>
          </p:spPr>
          <p:txBody>
            <a:bodyPr wrap="none">
              <a:spAutoFit/>
            </a:bodyPr>
            <a:lstStyle/>
            <a:p>
              <a:r>
                <a:rPr lang="en-US" sz="1400" dirty="0" smtClean="0">
                  <a:latin typeface="Microsoft Sans Serif" pitchFamily="34" charset="0"/>
                  <a:cs typeface="Microsoft Sans Serif" pitchFamily="34" charset="0"/>
                </a:rPr>
                <a:t>1982-2010</a:t>
              </a:r>
              <a:endParaRPr lang="en-US" sz="14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a.png"/>
          <p:cNvPicPr/>
          <p:nvPr/>
        </p:nvPicPr>
        <p:blipFill>
          <a:blip r:embed="rId3" cstate="print"/>
          <a:srcRect/>
          <a:stretch>
            <a:fillRect/>
          </a:stretch>
        </p:blipFill>
        <p:spPr>
          <a:xfrm>
            <a:off x="62752" y="569256"/>
            <a:ext cx="5562600" cy="6248400"/>
          </a:xfrm>
          <a:prstGeom prst="rect">
            <a:avLst/>
          </a:prstGeom>
        </p:spPr>
      </p:pic>
      <p:sp>
        <p:nvSpPr>
          <p:cNvPr id="3" name="TextBox 2"/>
          <p:cNvSpPr txBox="1"/>
          <p:nvPr/>
        </p:nvSpPr>
        <p:spPr>
          <a:xfrm>
            <a:off x="7391400" y="6324600"/>
            <a:ext cx="1643399"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Dai &amp; Zhao (2015)</a:t>
            </a:r>
            <a:endParaRPr lang="en-US" sz="1400" dirty="0">
              <a:latin typeface="Microsoft Sans Serif" pitchFamily="34" charset="0"/>
              <a:cs typeface="Microsoft Sans Serif" pitchFamily="34" charset="0"/>
            </a:endParaRPr>
          </a:p>
        </p:txBody>
      </p:sp>
      <p:sp>
        <p:nvSpPr>
          <p:cNvPr id="4" name="Rectangle 3"/>
          <p:cNvSpPr txBox="1">
            <a:spLocks noChangeArrowheads="1"/>
          </p:cNvSpPr>
          <p:nvPr/>
        </p:nvSpPr>
        <p:spPr bwMode="auto">
          <a:xfrm>
            <a:off x="5257800" y="1371600"/>
            <a:ext cx="3733800" cy="685800"/>
          </a:xfrm>
          <a:prstGeom prst="rect">
            <a:avLst/>
          </a:prstGeom>
          <a:noFill/>
          <a:ln w="9525">
            <a:noFill/>
            <a:miter lim="800000"/>
            <a:headEnd/>
            <a:tailEnd/>
          </a:ln>
        </p:spPr>
        <p:txBody>
          <a:bodyPr/>
          <a:lstStyle/>
          <a:p>
            <a:pPr marL="342900" indent="-342900" algn="l">
              <a:spcBef>
                <a:spcPct val="20000"/>
              </a:spcBef>
              <a:defRPr/>
            </a:pPr>
            <a:r>
              <a:rPr lang="en-US" sz="2000" b="1" kern="0" dirty="0" smtClean="0">
                <a:solidFill>
                  <a:schemeClr val="tx2"/>
                </a:solidFill>
                <a:latin typeface="Microsoft Sans Serif" pitchFamily="34" charset="0"/>
              </a:rPr>
              <a:t>     Global warming signal is evident  in global PDSI </a:t>
            </a:r>
            <a:r>
              <a:rPr lang="en-US" sz="1800" b="1" kern="0" dirty="0" smtClean="0">
                <a:solidFill>
                  <a:schemeClr val="tx2"/>
                </a:solidFill>
                <a:latin typeface="Microsoft Sans Serif" pitchFamily="34" charset="0"/>
              </a:rPr>
              <a:t>  </a:t>
            </a:r>
            <a:endParaRPr lang="en-US" sz="2000" b="1" kern="0" dirty="0" smtClean="0">
              <a:latin typeface="Microsoft Sans Serif" pitchFamily="34" charset="0"/>
            </a:endParaRPr>
          </a:p>
        </p:txBody>
      </p:sp>
      <p:sp>
        <p:nvSpPr>
          <p:cNvPr id="5"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9144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3. Causes of Historical Changes</a:t>
            </a:r>
            <a:endParaRPr lang="en-US" sz="4400" b="1" kern="0" dirty="0">
              <a:solidFill>
                <a:schemeClr val="tx2"/>
              </a:solidFill>
              <a:latin typeface="Arial" charset="0"/>
              <a:ea typeface="+mj-ea"/>
              <a:cs typeface="+mj-cs"/>
            </a:endParaRPr>
          </a:p>
        </p:txBody>
      </p:sp>
      <p:sp>
        <p:nvSpPr>
          <p:cNvPr id="8" name="Rectangle 3"/>
          <p:cNvSpPr txBox="1">
            <a:spLocks noChangeArrowheads="1"/>
          </p:cNvSpPr>
          <p:nvPr/>
        </p:nvSpPr>
        <p:spPr bwMode="auto">
          <a:xfrm>
            <a:off x="5334000" y="2971800"/>
            <a:ext cx="3733800" cy="685800"/>
          </a:xfrm>
          <a:prstGeom prst="rect">
            <a:avLst/>
          </a:prstGeom>
          <a:noFill/>
          <a:ln w="9525">
            <a:noFill/>
            <a:miter lim="800000"/>
            <a:headEnd/>
            <a:tailEnd/>
          </a:ln>
        </p:spPr>
        <p:txBody>
          <a:bodyPr/>
          <a:lstStyle/>
          <a:p>
            <a:pPr marL="342900" indent="-342900" algn="l">
              <a:spcBef>
                <a:spcPct val="20000"/>
              </a:spcBef>
              <a:defRPr/>
            </a:pPr>
            <a:r>
              <a:rPr lang="en-US" sz="2000" b="1" kern="0" dirty="0" smtClean="0">
                <a:solidFill>
                  <a:schemeClr val="tx2"/>
                </a:solidFill>
                <a:latin typeface="Microsoft Sans Serif" pitchFamily="34" charset="0"/>
              </a:rPr>
              <a:t>    But ENSO and PDO/IPO </a:t>
            </a:r>
          </a:p>
          <a:p>
            <a:pPr marL="342900" indent="-342900" algn="l">
              <a:spcBef>
                <a:spcPct val="20000"/>
              </a:spcBef>
              <a:defRPr/>
            </a:pPr>
            <a:r>
              <a:rPr lang="en-US" sz="2000" b="1" kern="0" dirty="0" smtClean="0">
                <a:solidFill>
                  <a:schemeClr val="tx2"/>
                </a:solidFill>
                <a:latin typeface="Microsoft Sans Serif" pitchFamily="34" charset="0"/>
              </a:rPr>
              <a:t>    are also a major factor</a:t>
            </a:r>
            <a:endParaRPr lang="en-US" sz="2000" b="1" kern="0" dirty="0" smtClean="0">
              <a:latin typeface="Microsoft Sans Serif" pitchFamily="34" charset="0"/>
            </a:endParaRPr>
          </a:p>
        </p:txBody>
      </p:sp>
      <p:cxnSp>
        <p:nvCxnSpPr>
          <p:cNvPr id="10" name="Straight Arrow Connector 9"/>
          <p:cNvCxnSpPr/>
          <p:nvPr/>
        </p:nvCxnSpPr>
        <p:spPr bwMode="auto">
          <a:xfrm flipV="1">
            <a:off x="4002744" y="1503828"/>
            <a:ext cx="0" cy="2286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1" name="TextBox 10"/>
          <p:cNvSpPr txBox="1"/>
          <p:nvPr/>
        </p:nvSpPr>
        <p:spPr>
          <a:xfrm>
            <a:off x="3545618" y="1676400"/>
            <a:ext cx="777777" cy="276999"/>
          </a:xfrm>
          <a:prstGeom prst="rect">
            <a:avLst/>
          </a:prstGeom>
          <a:noFill/>
        </p:spPr>
        <p:txBody>
          <a:bodyPr wrap="none" rtlCol="0">
            <a:spAutoFit/>
          </a:bodyPr>
          <a:lstStyle/>
          <a:p>
            <a:r>
              <a:rPr lang="en-US" sz="1200" b="1" dirty="0" smtClean="0">
                <a:solidFill>
                  <a:schemeClr val="accent6">
                    <a:lumMod val="75000"/>
                  </a:schemeClr>
                </a:solidFill>
                <a:latin typeface="Arial" pitchFamily="34" charset="0"/>
                <a:cs typeface="Arial" pitchFamily="34" charset="0"/>
              </a:rPr>
              <a:t>global T</a:t>
            </a:r>
            <a:endParaRPr lang="en-US" b="1" dirty="0">
              <a:solidFill>
                <a:schemeClr val="accent6">
                  <a:lumMod val="75000"/>
                </a:schemeClr>
              </a:solidFill>
              <a:latin typeface="Arial" pitchFamily="34" charset="0"/>
              <a:cs typeface="Arial" pitchFamily="34" charset="0"/>
            </a:endParaRPr>
          </a:p>
        </p:txBody>
      </p:sp>
      <p:cxnSp>
        <p:nvCxnSpPr>
          <p:cNvPr id="13" name="Straight Arrow Connector 12"/>
          <p:cNvCxnSpPr/>
          <p:nvPr/>
        </p:nvCxnSpPr>
        <p:spPr bwMode="auto">
          <a:xfrm>
            <a:off x="3090580" y="1149724"/>
            <a:ext cx="0" cy="304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4" name="TextBox 13"/>
          <p:cNvSpPr txBox="1"/>
          <p:nvPr/>
        </p:nvSpPr>
        <p:spPr>
          <a:xfrm>
            <a:off x="2634462" y="941296"/>
            <a:ext cx="829073" cy="261610"/>
          </a:xfrm>
          <a:prstGeom prst="rect">
            <a:avLst/>
          </a:prstGeom>
          <a:noFill/>
        </p:spPr>
        <p:txBody>
          <a:bodyPr wrap="none" rtlCol="0">
            <a:spAutoFit/>
          </a:bodyPr>
          <a:lstStyle/>
          <a:p>
            <a:r>
              <a:rPr lang="en-US" sz="1100" b="1" dirty="0" smtClean="0">
                <a:solidFill>
                  <a:schemeClr val="tx2"/>
                </a:solidFill>
                <a:latin typeface="Arial" pitchFamily="34" charset="0"/>
                <a:cs typeface="Arial" pitchFamily="34" charset="0"/>
              </a:rPr>
              <a:t>PDSI PC1</a:t>
            </a:r>
            <a:endParaRPr lang="en-US" sz="2000" b="1" dirty="0">
              <a:solidFill>
                <a:schemeClr val="tx2"/>
              </a:solidFill>
              <a:latin typeface="Arial" pitchFamily="34" charset="0"/>
              <a:cs typeface="Arial" pitchFamily="34" charset="0"/>
            </a:endParaRPr>
          </a:p>
        </p:txBody>
      </p:sp>
      <p:sp>
        <p:nvSpPr>
          <p:cNvPr id="16" name="TextBox 15"/>
          <p:cNvSpPr txBox="1"/>
          <p:nvPr/>
        </p:nvSpPr>
        <p:spPr>
          <a:xfrm>
            <a:off x="1143000" y="921734"/>
            <a:ext cx="774571" cy="261610"/>
          </a:xfrm>
          <a:prstGeom prst="rect">
            <a:avLst/>
          </a:prstGeom>
          <a:noFill/>
        </p:spPr>
        <p:txBody>
          <a:bodyPr wrap="none" rtlCol="0">
            <a:spAutoFit/>
          </a:bodyPr>
          <a:lstStyle/>
          <a:p>
            <a:r>
              <a:rPr lang="en-US" sz="1100" b="1" dirty="0" smtClean="0">
                <a:latin typeface="Arial" pitchFamily="34" charset="0"/>
                <a:cs typeface="Arial" pitchFamily="34" charset="0"/>
              </a:rPr>
              <a:t>SST PC1</a:t>
            </a:r>
            <a:endParaRPr lang="en-US" sz="2000" b="1" dirty="0">
              <a:latin typeface="Arial" pitchFamily="34" charset="0"/>
              <a:cs typeface="Arial" pitchFamily="34" charset="0"/>
            </a:endParaRPr>
          </a:p>
        </p:txBody>
      </p:sp>
      <p:cxnSp>
        <p:nvCxnSpPr>
          <p:cNvPr id="20" name="Straight Arrow Connector 19"/>
          <p:cNvCxnSpPr/>
          <p:nvPr/>
        </p:nvCxnSpPr>
        <p:spPr bwMode="auto">
          <a:xfrm>
            <a:off x="1586752" y="1116104"/>
            <a:ext cx="0" cy="2286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22" name="TextBox 21"/>
          <p:cNvSpPr txBox="1"/>
          <p:nvPr/>
        </p:nvSpPr>
        <p:spPr>
          <a:xfrm>
            <a:off x="5673283" y="496669"/>
            <a:ext cx="3013517" cy="646331"/>
          </a:xfrm>
          <a:prstGeom prst="rect">
            <a:avLst/>
          </a:prstGeom>
          <a:noFill/>
        </p:spPr>
        <p:txBody>
          <a:bodyPr wrap="none" rtlCol="0">
            <a:spAutoFit/>
          </a:bodyPr>
          <a:lstStyle/>
          <a:p>
            <a:r>
              <a:rPr lang="en-US" sz="1800" b="1" dirty="0" smtClean="0">
                <a:cs typeface="Arial" pitchFamily="34" charset="0"/>
              </a:rPr>
              <a:t>Maximum Covariance Analysis </a:t>
            </a:r>
          </a:p>
          <a:p>
            <a:pPr algn="l"/>
            <a:r>
              <a:rPr lang="en-US" sz="1800" b="1" dirty="0" smtClean="0">
                <a:cs typeface="Arial" pitchFamily="34" charset="0"/>
              </a:rPr>
              <a:t>of SST and PDSI:</a:t>
            </a:r>
            <a:endParaRPr lang="en-US" sz="1800" b="1" dirty="0">
              <a:cs typeface="Arial" pitchFamily="34" charset="0"/>
            </a:endParaRPr>
          </a:p>
        </p:txBody>
      </p:sp>
      <p:cxnSp>
        <p:nvCxnSpPr>
          <p:cNvPr id="23" name="Straight Arrow Connector 22"/>
          <p:cNvCxnSpPr/>
          <p:nvPr/>
        </p:nvCxnSpPr>
        <p:spPr bwMode="auto">
          <a:xfrm flipV="1">
            <a:off x="2389626" y="3650725"/>
            <a:ext cx="0" cy="2286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24" name="TextBox 23"/>
          <p:cNvSpPr txBox="1"/>
          <p:nvPr/>
        </p:nvSpPr>
        <p:spPr>
          <a:xfrm>
            <a:off x="1950932" y="3823297"/>
            <a:ext cx="740908" cy="276999"/>
          </a:xfrm>
          <a:prstGeom prst="rect">
            <a:avLst/>
          </a:prstGeom>
          <a:noFill/>
        </p:spPr>
        <p:txBody>
          <a:bodyPr wrap="none" rtlCol="0">
            <a:spAutoFit/>
          </a:bodyPr>
          <a:lstStyle/>
          <a:p>
            <a:r>
              <a:rPr lang="en-US" sz="1200" b="1" dirty="0" smtClean="0">
                <a:solidFill>
                  <a:schemeClr val="accent6">
                    <a:lumMod val="75000"/>
                  </a:schemeClr>
                </a:solidFill>
                <a:latin typeface="Arial" pitchFamily="34" charset="0"/>
                <a:cs typeface="Arial" pitchFamily="34" charset="0"/>
              </a:rPr>
              <a:t>Nino3.4</a:t>
            </a:r>
            <a:endParaRPr lang="en-US" sz="1200" b="1" dirty="0">
              <a:solidFill>
                <a:schemeClr val="accent6">
                  <a:lumMod val="75000"/>
                </a:schemeClr>
              </a:solidFill>
              <a:latin typeface="Arial" pitchFamily="34" charset="0"/>
              <a:cs typeface="Arial" pitchFamily="34" charset="0"/>
            </a:endParaRPr>
          </a:p>
        </p:txBody>
      </p:sp>
      <p:sp>
        <p:nvSpPr>
          <p:cNvPr id="25" name="Rectangle 3"/>
          <p:cNvSpPr txBox="1">
            <a:spLocks noChangeArrowheads="1"/>
          </p:cNvSpPr>
          <p:nvPr/>
        </p:nvSpPr>
        <p:spPr bwMode="auto">
          <a:xfrm>
            <a:off x="5334000" y="4267200"/>
            <a:ext cx="3733800" cy="457200"/>
          </a:xfrm>
          <a:prstGeom prst="rect">
            <a:avLst/>
          </a:prstGeom>
          <a:noFill/>
          <a:ln w="9525">
            <a:noFill/>
            <a:miter lim="800000"/>
            <a:headEnd/>
            <a:tailEnd/>
          </a:ln>
        </p:spPr>
        <p:txBody>
          <a:bodyPr/>
          <a:lstStyle/>
          <a:p>
            <a:pPr marL="342900" indent="-342900" algn="l">
              <a:spcBef>
                <a:spcPct val="20000"/>
              </a:spcBef>
              <a:defRPr/>
            </a:pPr>
            <a:r>
              <a:rPr lang="en-US" sz="2000" b="1" kern="0" dirty="0" smtClean="0">
                <a:solidFill>
                  <a:schemeClr val="tx2"/>
                </a:solidFill>
                <a:latin typeface="Microsoft Sans Serif" pitchFamily="34" charset="0"/>
              </a:rPr>
              <a:t>    </a:t>
            </a:r>
            <a:r>
              <a:rPr lang="en-US" sz="2000" b="1" kern="0" dirty="0" smtClean="0">
                <a:solidFill>
                  <a:schemeClr val="bg1"/>
                </a:solidFill>
                <a:latin typeface="Microsoft Sans Serif" pitchFamily="34" charset="0"/>
              </a:rPr>
              <a:t>This also applies to ET</a:t>
            </a:r>
          </a:p>
        </p:txBody>
      </p:sp>
      <p:sp>
        <p:nvSpPr>
          <p:cNvPr id="26" name="Rectangle 3"/>
          <p:cNvSpPr txBox="1">
            <a:spLocks noChangeArrowheads="1"/>
          </p:cNvSpPr>
          <p:nvPr/>
        </p:nvSpPr>
        <p:spPr bwMode="auto">
          <a:xfrm>
            <a:off x="5105400" y="5181600"/>
            <a:ext cx="3733800" cy="685800"/>
          </a:xfrm>
          <a:prstGeom prst="rect">
            <a:avLst/>
          </a:prstGeom>
          <a:noFill/>
          <a:ln w="9525">
            <a:noFill/>
            <a:miter lim="800000"/>
            <a:headEnd/>
            <a:tailEnd/>
          </a:ln>
        </p:spPr>
        <p:txBody>
          <a:bodyPr/>
          <a:lstStyle/>
          <a:p>
            <a:pPr marL="342900" indent="-342900" algn="l">
              <a:spcBef>
                <a:spcPct val="20000"/>
              </a:spcBef>
              <a:defRPr/>
            </a:pPr>
            <a:r>
              <a:rPr lang="en-US" sz="1600" b="1" kern="0" dirty="0" smtClean="0">
                <a:latin typeface="Microsoft Sans Serif" pitchFamily="34" charset="0"/>
              </a:rPr>
              <a:t>     Spatial patterns of</a:t>
            </a:r>
          </a:p>
          <a:p>
            <a:pPr marL="342900" indent="-342900" algn="l">
              <a:spcBef>
                <a:spcPct val="20000"/>
              </a:spcBef>
              <a:defRPr/>
            </a:pPr>
            <a:r>
              <a:rPr lang="en-US" sz="1600" b="1" kern="0" dirty="0" smtClean="0">
                <a:latin typeface="Microsoft Sans Serif" pitchFamily="34" charset="0"/>
              </a:rPr>
              <a:t>     Leading modes</a:t>
            </a:r>
          </a:p>
        </p:txBody>
      </p:sp>
      <p:sp>
        <p:nvSpPr>
          <p:cNvPr id="21" name="TextBox 20"/>
          <p:cNvSpPr txBox="1"/>
          <p:nvPr/>
        </p:nvSpPr>
        <p:spPr>
          <a:xfrm>
            <a:off x="2590800" y="2714768"/>
            <a:ext cx="829073" cy="261610"/>
          </a:xfrm>
          <a:prstGeom prst="rect">
            <a:avLst/>
          </a:prstGeom>
          <a:noFill/>
        </p:spPr>
        <p:txBody>
          <a:bodyPr wrap="none" rtlCol="0">
            <a:spAutoFit/>
          </a:bodyPr>
          <a:lstStyle/>
          <a:p>
            <a:r>
              <a:rPr lang="en-US" sz="1100" b="1" dirty="0" smtClean="0">
                <a:solidFill>
                  <a:schemeClr val="tx2"/>
                </a:solidFill>
                <a:latin typeface="Arial" pitchFamily="34" charset="0"/>
                <a:cs typeface="Arial" pitchFamily="34" charset="0"/>
              </a:rPr>
              <a:t>PDSI PC2</a:t>
            </a:r>
            <a:endParaRPr lang="en-US" sz="2000" b="1" dirty="0">
              <a:solidFill>
                <a:schemeClr val="tx2"/>
              </a:solidFill>
              <a:latin typeface="Arial" pitchFamily="34" charset="0"/>
              <a:cs typeface="Arial" pitchFamily="34" charset="0"/>
            </a:endParaRPr>
          </a:p>
        </p:txBody>
      </p:sp>
      <p:sp>
        <p:nvSpPr>
          <p:cNvPr id="27" name="TextBox 26"/>
          <p:cNvSpPr txBox="1"/>
          <p:nvPr/>
        </p:nvSpPr>
        <p:spPr>
          <a:xfrm>
            <a:off x="4330829" y="2667000"/>
            <a:ext cx="774571" cy="261610"/>
          </a:xfrm>
          <a:prstGeom prst="rect">
            <a:avLst/>
          </a:prstGeom>
          <a:noFill/>
        </p:spPr>
        <p:txBody>
          <a:bodyPr wrap="none" rtlCol="0">
            <a:spAutoFit/>
          </a:bodyPr>
          <a:lstStyle/>
          <a:p>
            <a:r>
              <a:rPr lang="en-US" sz="1100" b="1" dirty="0" smtClean="0">
                <a:latin typeface="Arial" pitchFamily="34" charset="0"/>
                <a:cs typeface="Arial" pitchFamily="34" charset="0"/>
              </a:rPr>
              <a:t>SST PC2</a:t>
            </a:r>
            <a:endParaRPr lang="en-US" sz="2000" b="1" dirty="0">
              <a:latin typeface="Arial" pitchFamily="34" charset="0"/>
              <a:cs typeface="Arial" pitchFamily="34" charset="0"/>
            </a:endParaRPr>
          </a:p>
        </p:txBody>
      </p:sp>
      <p:cxnSp>
        <p:nvCxnSpPr>
          <p:cNvPr id="28" name="Straight Arrow Connector 27"/>
          <p:cNvCxnSpPr/>
          <p:nvPr/>
        </p:nvCxnSpPr>
        <p:spPr bwMode="auto">
          <a:xfrm flipH="1">
            <a:off x="4267200" y="2819400"/>
            <a:ext cx="152400" cy="0"/>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33" name="Straight Arrow Connector 32"/>
          <p:cNvCxnSpPr/>
          <p:nvPr/>
        </p:nvCxnSpPr>
        <p:spPr bwMode="auto">
          <a:xfrm flipH="1">
            <a:off x="3084975" y="2895600"/>
            <a:ext cx="39225" cy="635760"/>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a:blip r:embed="rId2" cstate="print"/>
          <a:srcRect b="49898"/>
          <a:stretch>
            <a:fillRect/>
          </a:stretch>
        </p:blipFill>
        <p:spPr>
          <a:xfrm>
            <a:off x="685800" y="1143000"/>
            <a:ext cx="7924800" cy="5638800"/>
          </a:xfrm>
          <a:prstGeom prst="rect">
            <a:avLst/>
          </a:prstGeom>
          <a:noFill/>
        </p:spPr>
      </p:pic>
      <p:sp>
        <p:nvSpPr>
          <p:cNvPr id="3"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4" name="Rectangle 2"/>
          <p:cNvSpPr txBox="1">
            <a:spLocks noChangeArrowheads="1"/>
          </p:cNvSpPr>
          <p:nvPr/>
        </p:nvSpPr>
        <p:spPr>
          <a:xfrm>
            <a:off x="-9144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3. Causes of Historical Changes</a:t>
            </a:r>
            <a:endParaRPr lang="en-US" sz="4400" b="1" kern="0" dirty="0">
              <a:solidFill>
                <a:schemeClr val="tx2"/>
              </a:solidFill>
              <a:latin typeface="Arial" charset="0"/>
              <a:ea typeface="+mj-ea"/>
              <a:cs typeface="+mj-cs"/>
            </a:endParaRPr>
          </a:p>
        </p:txBody>
      </p:sp>
      <p:sp>
        <p:nvSpPr>
          <p:cNvPr id="5" name="Rectangle 3"/>
          <p:cNvSpPr txBox="1">
            <a:spLocks noChangeArrowheads="1"/>
          </p:cNvSpPr>
          <p:nvPr/>
        </p:nvSpPr>
        <p:spPr bwMode="auto">
          <a:xfrm>
            <a:off x="533400" y="533400"/>
            <a:ext cx="7772400" cy="685800"/>
          </a:xfrm>
          <a:prstGeom prst="rect">
            <a:avLst/>
          </a:prstGeom>
          <a:noFill/>
          <a:ln w="9525">
            <a:noFill/>
            <a:miter lim="800000"/>
            <a:headEnd/>
            <a:tailEnd/>
          </a:ln>
        </p:spPr>
        <p:txBody>
          <a:bodyPr/>
          <a:lstStyle/>
          <a:p>
            <a:pPr marL="342900" indent="-342900" algn="l">
              <a:spcBef>
                <a:spcPct val="20000"/>
              </a:spcBef>
              <a:defRPr/>
            </a:pPr>
            <a:r>
              <a:rPr lang="en-US" b="1" kern="0" dirty="0" smtClean="0">
                <a:solidFill>
                  <a:schemeClr val="tx2"/>
                </a:solidFill>
                <a:latin typeface="Microsoft Sans Serif" pitchFamily="34" charset="0"/>
              </a:rPr>
              <a:t>  Recent warming has enhanced the drying</a:t>
            </a:r>
            <a:endParaRPr lang="en-US" b="1" kern="0" dirty="0" smtClean="0">
              <a:latin typeface="Microsoft Sans Serif" pitchFamily="34" charset="0"/>
            </a:endParaRPr>
          </a:p>
        </p:txBody>
      </p:sp>
      <p:sp>
        <p:nvSpPr>
          <p:cNvPr id="6" name="TextBox 5"/>
          <p:cNvSpPr txBox="1"/>
          <p:nvPr/>
        </p:nvSpPr>
        <p:spPr>
          <a:xfrm>
            <a:off x="6310599" y="1447800"/>
            <a:ext cx="2076209" cy="307777"/>
          </a:xfrm>
          <a:prstGeom prst="rect">
            <a:avLst/>
          </a:prstGeom>
          <a:noFill/>
        </p:spPr>
        <p:txBody>
          <a:bodyPr wrap="none" rtlCol="0">
            <a:spAutoFit/>
          </a:bodyPr>
          <a:lstStyle/>
          <a:p>
            <a:r>
              <a:rPr lang="en-US" sz="1400" b="1" dirty="0" smtClean="0">
                <a:solidFill>
                  <a:schemeClr val="accent1">
                    <a:lumMod val="75000"/>
                  </a:schemeClr>
                </a:solidFill>
                <a:latin typeface="Arial" pitchFamily="34" charset="0"/>
                <a:cs typeface="Arial" pitchFamily="34" charset="0"/>
              </a:rPr>
              <a:t>PDSI without warming</a:t>
            </a:r>
            <a:endParaRPr lang="en-US" b="1" dirty="0">
              <a:solidFill>
                <a:schemeClr val="accent1">
                  <a:lumMod val="75000"/>
                </a:schemeClr>
              </a:solidFill>
              <a:latin typeface="Arial" pitchFamily="34" charset="0"/>
              <a:cs typeface="Arial" pitchFamily="34" charset="0"/>
            </a:endParaRPr>
          </a:p>
        </p:txBody>
      </p:sp>
      <p:sp>
        <p:nvSpPr>
          <p:cNvPr id="7" name="TextBox 6"/>
          <p:cNvSpPr txBox="1"/>
          <p:nvPr/>
        </p:nvSpPr>
        <p:spPr>
          <a:xfrm>
            <a:off x="4476017" y="5486400"/>
            <a:ext cx="1848583" cy="307777"/>
          </a:xfrm>
          <a:prstGeom prst="rect">
            <a:avLst/>
          </a:prstGeom>
          <a:noFill/>
        </p:spPr>
        <p:txBody>
          <a:bodyPr wrap="none" rtlCol="0">
            <a:spAutoFit/>
          </a:bodyPr>
          <a:lstStyle/>
          <a:p>
            <a:r>
              <a:rPr lang="en-US" sz="1400" b="1" dirty="0" smtClean="0">
                <a:solidFill>
                  <a:schemeClr val="tx2"/>
                </a:solidFill>
                <a:latin typeface="Arial" pitchFamily="34" charset="0"/>
                <a:cs typeface="Arial" pitchFamily="34" charset="0"/>
              </a:rPr>
              <a:t>PDSI with warming</a:t>
            </a:r>
            <a:endParaRPr lang="en-US" b="1" dirty="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1400" y="6324600"/>
            <a:ext cx="1643399"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4" name="Rectangle 3"/>
          <p:cNvSpPr txBox="1">
            <a:spLocks noChangeArrowheads="1"/>
          </p:cNvSpPr>
          <p:nvPr/>
        </p:nvSpPr>
        <p:spPr bwMode="auto">
          <a:xfrm>
            <a:off x="76200" y="533400"/>
            <a:ext cx="7772400" cy="685800"/>
          </a:xfrm>
          <a:prstGeom prst="rect">
            <a:avLst/>
          </a:prstGeom>
          <a:noFill/>
          <a:ln w="9525">
            <a:noFill/>
            <a:miter lim="800000"/>
            <a:headEnd/>
            <a:tailEnd/>
          </a:ln>
        </p:spPr>
        <p:txBody>
          <a:bodyPr/>
          <a:lstStyle/>
          <a:p>
            <a:pPr marL="342900" indent="-342900" algn="l">
              <a:spcBef>
                <a:spcPct val="20000"/>
              </a:spcBef>
              <a:defRPr/>
            </a:pPr>
            <a:r>
              <a:rPr lang="en-US" sz="2000" b="1" kern="0" dirty="0" smtClean="0">
                <a:solidFill>
                  <a:schemeClr val="tx2"/>
                </a:solidFill>
                <a:latin typeface="Microsoft Sans Serif" pitchFamily="34" charset="0"/>
              </a:rPr>
              <a:t>  Large drying in Americas, Europe, most Africa and Australia </a:t>
            </a:r>
            <a:r>
              <a:rPr lang="en-US" sz="1800" b="1" kern="0" dirty="0" smtClean="0">
                <a:solidFill>
                  <a:schemeClr val="tx2"/>
                </a:solidFill>
                <a:latin typeface="Microsoft Sans Serif" pitchFamily="34" charset="0"/>
              </a:rPr>
              <a:t>  </a:t>
            </a:r>
            <a:endParaRPr lang="en-US" sz="2000" b="1" kern="0" dirty="0" smtClean="0">
              <a:latin typeface="Microsoft Sans Serif" pitchFamily="34" charset="0"/>
            </a:endParaRPr>
          </a:p>
        </p:txBody>
      </p:sp>
      <p:sp>
        <p:nvSpPr>
          <p:cNvPr id="5"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14478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4. Future Projections</a:t>
            </a:r>
            <a:endParaRPr lang="en-US" sz="4400" b="1" kern="0" dirty="0">
              <a:solidFill>
                <a:schemeClr val="tx2"/>
              </a:solidFill>
              <a:latin typeface="Arial" charset="0"/>
              <a:ea typeface="+mj-ea"/>
              <a:cs typeface="+mj-cs"/>
            </a:endParaRPr>
          </a:p>
        </p:txBody>
      </p:sp>
      <p:pic>
        <p:nvPicPr>
          <p:cNvPr id="21" name="图片 24"/>
          <p:cNvPicPr/>
          <p:nvPr/>
        </p:nvPicPr>
        <p:blipFill>
          <a:blip r:embed="rId3" cstate="print">
            <a:extLst>
              <a:ext uri="{28A0092B-C50C-407E-A947-70E740481C1C}">
                <a14:useLocalDpi xmlns:a14="http://schemas.microsoft.com/office/drawing/2010/main" val="0"/>
              </a:ext>
            </a:extLst>
          </a:blip>
          <a:stretch>
            <a:fillRect/>
          </a:stretch>
        </p:blipFill>
        <p:spPr>
          <a:xfrm>
            <a:off x="304800" y="914400"/>
            <a:ext cx="8001000" cy="5257800"/>
          </a:xfrm>
          <a:prstGeom prst="rect">
            <a:avLst/>
          </a:prstGeom>
        </p:spPr>
      </p:pic>
      <p:sp>
        <p:nvSpPr>
          <p:cNvPr id="27" name="TextBox 26"/>
          <p:cNvSpPr txBox="1"/>
          <p:nvPr/>
        </p:nvSpPr>
        <p:spPr>
          <a:xfrm>
            <a:off x="1219200" y="6172200"/>
            <a:ext cx="6019800" cy="677108"/>
          </a:xfrm>
          <a:prstGeom prst="rect">
            <a:avLst/>
          </a:prstGeom>
          <a:noFill/>
        </p:spPr>
        <p:txBody>
          <a:bodyPr wrap="square" rtlCol="0">
            <a:spAutoFit/>
          </a:bodyPr>
          <a:lstStyle/>
          <a:p>
            <a:r>
              <a:rPr lang="en-US" sz="2000" b="1" dirty="0" smtClean="0">
                <a:solidFill>
                  <a:schemeClr val="tx2"/>
                </a:solidFill>
                <a:latin typeface="Arial" pitchFamily="34" charset="0"/>
                <a:cs typeface="Arial" pitchFamily="34" charset="0"/>
              </a:rPr>
              <a:t>2070-2099 minus 1970-1999</a:t>
            </a:r>
          </a:p>
          <a:p>
            <a:r>
              <a:rPr lang="en-US" sz="1800" b="1" dirty="0" smtClean="0">
                <a:latin typeface="Arial" pitchFamily="34" charset="0"/>
                <a:cs typeface="Arial" pitchFamily="34" charset="0"/>
              </a:rPr>
              <a:t>RCP4.5, 14 CMIP5 models</a:t>
            </a:r>
          </a:p>
        </p:txBody>
      </p:sp>
      <p:sp>
        <p:nvSpPr>
          <p:cNvPr id="28" name="Rectangle 27"/>
          <p:cNvSpPr/>
          <p:nvPr/>
        </p:nvSpPr>
        <p:spPr>
          <a:xfrm>
            <a:off x="615268" y="2450068"/>
            <a:ext cx="864339" cy="369332"/>
          </a:xfrm>
          <a:prstGeom prst="rect">
            <a:avLst/>
          </a:prstGeom>
        </p:spPr>
        <p:txBody>
          <a:bodyPr wrap="none">
            <a:spAutoFit/>
          </a:bodyPr>
          <a:lstStyle/>
          <a:p>
            <a:r>
              <a:rPr lang="en-US" sz="1800" b="1" dirty="0" smtClean="0">
                <a:latin typeface="Arial" pitchFamily="34" charset="0"/>
                <a:cs typeface="Arial" pitchFamily="34" charset="0"/>
                <a:sym typeface="Symbol"/>
              </a:rPr>
              <a:t></a:t>
            </a:r>
            <a:r>
              <a:rPr lang="en-US" sz="1800" b="1" dirty="0" smtClean="0">
                <a:latin typeface="Arial" pitchFamily="34" charset="0"/>
                <a:cs typeface="Arial" pitchFamily="34" charset="0"/>
              </a:rPr>
              <a:t>PDSI</a:t>
            </a:r>
            <a:endParaRPr lang="en-US" sz="1800" b="1" dirty="0">
              <a:latin typeface="Arial" pitchFamily="34" charset="0"/>
              <a:cs typeface="Arial" pitchFamily="34" charset="0"/>
            </a:endParaRPr>
          </a:p>
        </p:txBody>
      </p:sp>
      <p:sp>
        <p:nvSpPr>
          <p:cNvPr id="29" name="Rectangle 28"/>
          <p:cNvSpPr/>
          <p:nvPr/>
        </p:nvSpPr>
        <p:spPr>
          <a:xfrm>
            <a:off x="4666946" y="2450068"/>
            <a:ext cx="774571" cy="369332"/>
          </a:xfrm>
          <a:prstGeom prst="rect">
            <a:avLst/>
          </a:prstGeom>
        </p:spPr>
        <p:txBody>
          <a:bodyPr wrap="none">
            <a:spAutoFit/>
          </a:bodyPr>
          <a:lstStyle/>
          <a:p>
            <a:r>
              <a:rPr lang="en-US" sz="1800" b="1" dirty="0" smtClean="0">
                <a:latin typeface="Arial" pitchFamily="34" charset="0"/>
                <a:cs typeface="Arial" pitchFamily="34" charset="0"/>
                <a:sym typeface="Symbol"/>
              </a:rPr>
              <a:t>PET</a:t>
            </a:r>
            <a:endParaRPr lang="en-US" sz="1800" b="1" dirty="0">
              <a:latin typeface="Arial" pitchFamily="34" charset="0"/>
              <a:cs typeface="Arial" pitchFamily="34" charset="0"/>
            </a:endParaRPr>
          </a:p>
        </p:txBody>
      </p:sp>
      <p:sp>
        <p:nvSpPr>
          <p:cNvPr id="30" name="Rectangle 29"/>
          <p:cNvSpPr/>
          <p:nvPr/>
        </p:nvSpPr>
        <p:spPr>
          <a:xfrm>
            <a:off x="529931" y="5029200"/>
            <a:ext cx="1146469" cy="369332"/>
          </a:xfrm>
          <a:prstGeom prst="rect">
            <a:avLst/>
          </a:prstGeom>
        </p:spPr>
        <p:txBody>
          <a:bodyPr wrap="none">
            <a:spAutoFit/>
          </a:bodyPr>
          <a:lstStyle/>
          <a:p>
            <a:r>
              <a:rPr lang="en-US" sz="1800" b="1" dirty="0" smtClean="0">
                <a:latin typeface="Arial" pitchFamily="34" charset="0"/>
                <a:cs typeface="Arial" pitchFamily="34" charset="0"/>
                <a:sym typeface="Symbol"/>
              </a:rPr>
              <a:t>(</a:t>
            </a:r>
            <a:r>
              <a:rPr lang="en-US" sz="1800" b="1" dirty="0" smtClean="0">
                <a:latin typeface="Arial" pitchFamily="34" charset="0"/>
                <a:cs typeface="Arial" pitchFamily="34" charset="0"/>
              </a:rPr>
              <a:t>P/PET)</a:t>
            </a:r>
            <a:endParaRPr lang="en-US" sz="1800" b="1" dirty="0">
              <a:latin typeface="Arial" pitchFamily="34" charset="0"/>
              <a:cs typeface="Arial" pitchFamily="34" charset="0"/>
            </a:endParaRPr>
          </a:p>
        </p:txBody>
      </p:sp>
      <p:sp>
        <p:nvSpPr>
          <p:cNvPr id="31" name="Rectangle 30"/>
          <p:cNvSpPr/>
          <p:nvPr/>
        </p:nvSpPr>
        <p:spPr>
          <a:xfrm>
            <a:off x="4648200" y="5029200"/>
            <a:ext cx="864339" cy="369332"/>
          </a:xfrm>
          <a:prstGeom prst="rect">
            <a:avLst/>
          </a:prstGeom>
        </p:spPr>
        <p:txBody>
          <a:bodyPr wrap="none">
            <a:spAutoFit/>
          </a:bodyPr>
          <a:lstStyle/>
          <a:p>
            <a:r>
              <a:rPr lang="en-US" sz="1800" b="1" dirty="0" smtClean="0">
                <a:latin typeface="Arial" pitchFamily="34" charset="0"/>
                <a:cs typeface="Arial" pitchFamily="34" charset="0"/>
                <a:sym typeface="Symbol"/>
              </a:rPr>
              <a:t>(R/P)</a:t>
            </a:r>
            <a:endParaRPr lang="en-US" sz="1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1400" y="6324600"/>
            <a:ext cx="1643399"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4" name="Rectangle 3"/>
          <p:cNvSpPr txBox="1">
            <a:spLocks noChangeArrowheads="1"/>
          </p:cNvSpPr>
          <p:nvPr/>
        </p:nvSpPr>
        <p:spPr bwMode="auto">
          <a:xfrm>
            <a:off x="76200" y="533400"/>
            <a:ext cx="7772400" cy="685800"/>
          </a:xfrm>
          <a:prstGeom prst="rect">
            <a:avLst/>
          </a:prstGeom>
          <a:noFill/>
          <a:ln w="9525">
            <a:noFill/>
            <a:miter lim="800000"/>
            <a:headEnd/>
            <a:tailEnd/>
          </a:ln>
        </p:spPr>
        <p:txBody>
          <a:bodyPr/>
          <a:lstStyle/>
          <a:p>
            <a:pPr marL="342900" indent="-342900" algn="l">
              <a:spcBef>
                <a:spcPct val="20000"/>
              </a:spcBef>
              <a:defRPr/>
            </a:pPr>
            <a:r>
              <a:rPr lang="en-US" sz="2000" b="1" kern="0" dirty="0" smtClean="0">
                <a:solidFill>
                  <a:schemeClr val="tx2"/>
                </a:solidFill>
                <a:latin typeface="Microsoft Sans Serif" pitchFamily="34" charset="0"/>
              </a:rPr>
              <a:t>  The drying results from 1) shift in the mean and 2) PDF flattening </a:t>
            </a:r>
            <a:r>
              <a:rPr lang="en-US" sz="1800" b="1" kern="0" dirty="0" smtClean="0">
                <a:solidFill>
                  <a:schemeClr val="tx2"/>
                </a:solidFill>
                <a:latin typeface="Microsoft Sans Serif" pitchFamily="34" charset="0"/>
              </a:rPr>
              <a:t>  </a:t>
            </a:r>
            <a:endParaRPr lang="en-US" sz="2000" b="1" kern="0" dirty="0" smtClean="0">
              <a:latin typeface="Microsoft Sans Serif" pitchFamily="34" charset="0"/>
            </a:endParaRPr>
          </a:p>
        </p:txBody>
      </p:sp>
      <p:sp>
        <p:nvSpPr>
          <p:cNvPr id="5"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14478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4. Future Projections</a:t>
            </a:r>
            <a:endParaRPr lang="en-US" sz="4400" b="1" kern="0" dirty="0">
              <a:solidFill>
                <a:schemeClr val="tx2"/>
              </a:solidFill>
              <a:latin typeface="Arial" charset="0"/>
              <a:ea typeface="+mj-ea"/>
              <a:cs typeface="+mj-cs"/>
            </a:endParaRPr>
          </a:p>
        </p:txBody>
      </p:sp>
      <p:sp>
        <p:nvSpPr>
          <p:cNvPr id="27" name="TextBox 26"/>
          <p:cNvSpPr txBox="1"/>
          <p:nvPr/>
        </p:nvSpPr>
        <p:spPr>
          <a:xfrm>
            <a:off x="1295400" y="6019800"/>
            <a:ext cx="6019800" cy="677108"/>
          </a:xfrm>
          <a:prstGeom prst="rect">
            <a:avLst/>
          </a:prstGeom>
          <a:noFill/>
        </p:spPr>
        <p:txBody>
          <a:bodyPr wrap="square" rtlCol="0">
            <a:spAutoFit/>
          </a:bodyPr>
          <a:lstStyle/>
          <a:p>
            <a:r>
              <a:rPr lang="en-US" sz="2000" b="1" dirty="0" smtClean="0">
                <a:solidFill>
                  <a:schemeClr val="tx2"/>
                </a:solidFill>
                <a:latin typeface="Arial" pitchFamily="34" charset="0"/>
                <a:cs typeface="Arial" pitchFamily="34" charset="0"/>
              </a:rPr>
              <a:t>2070-2099 minus 1970-1999</a:t>
            </a:r>
          </a:p>
          <a:p>
            <a:r>
              <a:rPr lang="en-US" sz="1800" b="1" dirty="0" smtClean="0">
                <a:latin typeface="Arial" pitchFamily="34" charset="0"/>
                <a:cs typeface="Arial" pitchFamily="34" charset="0"/>
              </a:rPr>
              <a:t>RCP4.5, 14 CMIP5 models</a:t>
            </a:r>
          </a:p>
        </p:txBody>
      </p:sp>
      <p:pic>
        <p:nvPicPr>
          <p:cNvPr id="12" name="图片 6"/>
          <p:cNvPicPr/>
          <p:nvPr/>
        </p:nvPicPr>
        <p:blipFill>
          <a:blip r:embed="rId3" cstate="print">
            <a:extLst>
              <a:ext uri="{28A0092B-C50C-407E-A947-70E740481C1C}">
                <a14:useLocalDpi xmlns:a14="http://schemas.microsoft.com/office/drawing/2010/main" val="0"/>
              </a:ext>
            </a:extLst>
          </a:blip>
          <a:srcRect b="73891"/>
          <a:stretch>
            <a:fillRect/>
          </a:stretch>
        </p:blipFill>
        <p:spPr>
          <a:xfrm>
            <a:off x="76200" y="1295400"/>
            <a:ext cx="8991600" cy="2133600"/>
          </a:xfrm>
          <a:prstGeom prst="rect">
            <a:avLst/>
          </a:prstGeom>
        </p:spPr>
      </p:pic>
      <p:sp>
        <p:nvSpPr>
          <p:cNvPr id="13" name="Rectangle 12"/>
          <p:cNvSpPr/>
          <p:nvPr/>
        </p:nvSpPr>
        <p:spPr>
          <a:xfrm>
            <a:off x="2819400" y="895290"/>
            <a:ext cx="3733800" cy="400110"/>
          </a:xfrm>
          <a:prstGeom prst="rect">
            <a:avLst/>
          </a:prstGeom>
        </p:spPr>
        <p:txBody>
          <a:bodyPr wrap="square">
            <a:spAutoFit/>
          </a:bodyPr>
          <a:lstStyle/>
          <a:p>
            <a:r>
              <a:rPr lang="en-US" sz="2000" b="1" dirty="0" smtClean="0">
                <a:latin typeface="Arial" pitchFamily="34" charset="0"/>
                <a:cs typeface="Arial" pitchFamily="34" charset="0"/>
              </a:rPr>
              <a:t>PDFs for the West U.S.</a:t>
            </a:r>
            <a:endParaRPr lang="en-US" sz="2000" dirty="0"/>
          </a:p>
        </p:txBody>
      </p:sp>
      <p:grpSp>
        <p:nvGrpSpPr>
          <p:cNvPr id="19" name="Group 18"/>
          <p:cNvGrpSpPr/>
          <p:nvPr/>
        </p:nvGrpSpPr>
        <p:grpSpPr>
          <a:xfrm>
            <a:off x="76200" y="3429000"/>
            <a:ext cx="8991600" cy="2590800"/>
            <a:chOff x="76200" y="3429000"/>
            <a:chExt cx="8991600" cy="2590800"/>
          </a:xfrm>
        </p:grpSpPr>
        <p:pic>
          <p:nvPicPr>
            <p:cNvPr id="14" name="图片 7"/>
            <p:cNvPicPr/>
            <p:nvPr/>
          </p:nvPicPr>
          <p:blipFill>
            <a:blip r:embed="rId4" cstate="print">
              <a:extLst>
                <a:ext uri="{28A0092B-C50C-407E-A947-70E740481C1C}">
                  <a14:useLocalDpi xmlns:a14="http://schemas.microsoft.com/office/drawing/2010/main" val="0"/>
                </a:ext>
              </a:extLst>
            </a:blip>
            <a:srcRect t="33033" b="33033"/>
            <a:stretch>
              <a:fillRect/>
            </a:stretch>
          </p:blipFill>
          <p:spPr>
            <a:xfrm>
              <a:off x="76200" y="3429000"/>
              <a:ext cx="8991600" cy="2590800"/>
            </a:xfrm>
            <a:prstGeom prst="rect">
              <a:avLst/>
            </a:prstGeom>
          </p:spPr>
        </p:pic>
        <p:sp>
          <p:nvSpPr>
            <p:cNvPr id="15" name="Rectangle 14"/>
            <p:cNvSpPr/>
            <p:nvPr/>
          </p:nvSpPr>
          <p:spPr>
            <a:xfrm>
              <a:off x="821254" y="4876800"/>
              <a:ext cx="593432" cy="338554"/>
            </a:xfrm>
            <a:prstGeom prst="rect">
              <a:avLst/>
            </a:prstGeom>
          </p:spPr>
          <p:txBody>
            <a:bodyPr wrap="none">
              <a:spAutoFit/>
            </a:bodyPr>
            <a:lstStyle/>
            <a:p>
              <a:r>
                <a:rPr lang="en-US" sz="1600" b="1" dirty="0" smtClean="0">
                  <a:latin typeface="Arial" pitchFamily="34" charset="0"/>
                  <a:cs typeface="Arial" pitchFamily="34" charset="0"/>
                  <a:sym typeface="Symbol"/>
                </a:rPr>
                <a:t>SD</a:t>
              </a:r>
              <a:endParaRPr lang="en-US" sz="1600" b="1" dirty="0">
                <a:latin typeface="Arial" pitchFamily="34" charset="0"/>
                <a:cs typeface="Arial" pitchFamily="34" charset="0"/>
              </a:endParaRPr>
            </a:p>
          </p:txBody>
        </p:sp>
        <p:sp>
          <p:nvSpPr>
            <p:cNvPr id="16" name="Rectangle 15"/>
            <p:cNvSpPr/>
            <p:nvPr/>
          </p:nvSpPr>
          <p:spPr>
            <a:xfrm>
              <a:off x="5220073" y="4876800"/>
              <a:ext cx="787395" cy="338554"/>
            </a:xfrm>
            <a:prstGeom prst="rect">
              <a:avLst/>
            </a:prstGeom>
          </p:spPr>
          <p:txBody>
            <a:bodyPr wrap="none">
              <a:spAutoFit/>
            </a:bodyPr>
            <a:lstStyle/>
            <a:p>
              <a:r>
                <a:rPr lang="en-US" sz="1600" b="1" dirty="0" smtClean="0">
                  <a:latin typeface="Arial" pitchFamily="34" charset="0"/>
                  <a:cs typeface="Arial" pitchFamily="34" charset="0"/>
                  <a:sym typeface="Symbol"/>
                </a:rPr>
                <a:t>Peak</a:t>
              </a:r>
              <a:endParaRPr lang="en-US" sz="1600" b="1" dirty="0">
                <a:latin typeface="Arial" pitchFamily="34" charset="0"/>
                <a:cs typeface="Arial" pitchFamily="34" charset="0"/>
              </a:endParaRPr>
            </a:p>
          </p:txBody>
        </p:sp>
        <p:sp>
          <p:nvSpPr>
            <p:cNvPr id="17" name="Rectangle 16"/>
            <p:cNvSpPr/>
            <p:nvPr/>
          </p:nvSpPr>
          <p:spPr>
            <a:xfrm>
              <a:off x="2598932" y="5209401"/>
              <a:ext cx="1152880" cy="276999"/>
            </a:xfrm>
            <a:prstGeom prst="rect">
              <a:avLst/>
            </a:prstGeom>
          </p:spPr>
          <p:txBody>
            <a:bodyPr wrap="none">
              <a:spAutoFit/>
            </a:bodyPr>
            <a:lstStyle/>
            <a:p>
              <a:r>
                <a:rPr lang="en-US" sz="1200" b="1" dirty="0" smtClean="0">
                  <a:latin typeface="Arial" pitchFamily="34" charset="0"/>
                  <a:cs typeface="Arial" pitchFamily="34" charset="0"/>
                </a:rPr>
                <a:t>Soil Moisture</a:t>
              </a:r>
              <a:endParaRPr lang="en-US" sz="1200" b="1" dirty="0">
                <a:latin typeface="Arial" pitchFamily="34" charset="0"/>
                <a:cs typeface="Arial" pitchFamily="34" charset="0"/>
              </a:endParaRPr>
            </a:p>
          </p:txBody>
        </p:sp>
        <p:sp>
          <p:nvSpPr>
            <p:cNvPr id="18" name="Rectangle 17"/>
            <p:cNvSpPr/>
            <p:nvPr/>
          </p:nvSpPr>
          <p:spPr>
            <a:xfrm>
              <a:off x="6924320" y="5257800"/>
              <a:ext cx="1152880" cy="276999"/>
            </a:xfrm>
            <a:prstGeom prst="rect">
              <a:avLst/>
            </a:prstGeom>
          </p:spPr>
          <p:txBody>
            <a:bodyPr wrap="none">
              <a:spAutoFit/>
            </a:bodyPr>
            <a:lstStyle/>
            <a:p>
              <a:r>
                <a:rPr lang="en-US" sz="1200" b="1" dirty="0" smtClean="0">
                  <a:latin typeface="Arial" pitchFamily="34" charset="0"/>
                  <a:cs typeface="Arial" pitchFamily="34" charset="0"/>
                </a:rPr>
                <a:t>Soil Moisture</a:t>
              </a:r>
              <a:endParaRPr lang="en-US" sz="1200" b="1" dirty="0">
                <a:latin typeface="Arial" pitchFamily="34" charset="0"/>
                <a:cs typeface="Arial" pitchFamily="34" charset="0"/>
              </a:endParaRPr>
            </a:p>
          </p:txBody>
        </p:sp>
      </p:grpSp>
      <p:sp>
        <p:nvSpPr>
          <p:cNvPr id="20" name="Rectangle 19"/>
          <p:cNvSpPr/>
          <p:nvPr/>
        </p:nvSpPr>
        <p:spPr>
          <a:xfrm>
            <a:off x="527789" y="2438400"/>
            <a:ext cx="604653" cy="307777"/>
          </a:xfrm>
          <a:prstGeom prst="rect">
            <a:avLst/>
          </a:prstGeom>
        </p:spPr>
        <p:txBody>
          <a:bodyPr wrap="none">
            <a:spAutoFit/>
          </a:bodyPr>
          <a:lstStyle/>
          <a:p>
            <a:r>
              <a:rPr lang="en-US" sz="1400" b="1" dirty="0" smtClean="0">
                <a:latin typeface="Arial" pitchFamily="34" charset="0"/>
                <a:cs typeface="Arial" pitchFamily="34" charset="0"/>
                <a:sym typeface="Symbol"/>
              </a:rPr>
              <a:t>PDSI</a:t>
            </a:r>
            <a:endParaRPr lang="en-US" sz="1400" b="1" dirty="0">
              <a:latin typeface="Arial" pitchFamily="34" charset="0"/>
              <a:cs typeface="Arial" pitchFamily="34" charset="0"/>
            </a:endParaRPr>
          </a:p>
        </p:txBody>
      </p:sp>
      <p:sp>
        <p:nvSpPr>
          <p:cNvPr id="22" name="Rectangle 21"/>
          <p:cNvSpPr/>
          <p:nvPr/>
        </p:nvSpPr>
        <p:spPr>
          <a:xfrm>
            <a:off x="3365133" y="2057400"/>
            <a:ext cx="825867" cy="461665"/>
          </a:xfrm>
          <a:prstGeom prst="rect">
            <a:avLst/>
          </a:prstGeom>
        </p:spPr>
        <p:txBody>
          <a:bodyPr wrap="none">
            <a:spAutoFit/>
          </a:bodyPr>
          <a:lstStyle/>
          <a:p>
            <a:r>
              <a:rPr lang="en-US" sz="1200" b="1" dirty="0" smtClean="0">
                <a:latin typeface="Arial" pitchFamily="34" charset="0"/>
                <a:cs typeface="Arial" pitchFamily="34" charset="0"/>
                <a:sym typeface="Symbol"/>
              </a:rPr>
              <a:t>Soil </a:t>
            </a:r>
          </a:p>
          <a:p>
            <a:r>
              <a:rPr lang="en-US" sz="1200" b="1" dirty="0" smtClean="0">
                <a:latin typeface="Arial" pitchFamily="34" charset="0"/>
                <a:cs typeface="Arial" pitchFamily="34" charset="0"/>
                <a:sym typeface="Symbol"/>
              </a:rPr>
              <a:t>Moisture</a:t>
            </a:r>
            <a:endParaRPr lang="en-US" sz="1200" b="1" dirty="0">
              <a:latin typeface="Arial" pitchFamily="34" charset="0"/>
              <a:cs typeface="Arial" pitchFamily="34" charset="0"/>
            </a:endParaRPr>
          </a:p>
        </p:txBody>
      </p:sp>
      <p:sp>
        <p:nvSpPr>
          <p:cNvPr id="23" name="Rectangle 22"/>
          <p:cNvSpPr/>
          <p:nvPr/>
        </p:nvSpPr>
        <p:spPr>
          <a:xfrm>
            <a:off x="6268748" y="2313801"/>
            <a:ext cx="809837" cy="307777"/>
          </a:xfrm>
          <a:prstGeom prst="rect">
            <a:avLst/>
          </a:prstGeom>
        </p:spPr>
        <p:txBody>
          <a:bodyPr wrap="none">
            <a:spAutoFit/>
          </a:bodyPr>
          <a:lstStyle/>
          <a:p>
            <a:r>
              <a:rPr lang="en-US" sz="1400" b="1" dirty="0" smtClean="0">
                <a:latin typeface="Arial" pitchFamily="34" charset="0"/>
                <a:cs typeface="Arial" pitchFamily="34" charset="0"/>
                <a:sym typeface="Symbol"/>
              </a:rPr>
              <a:t>Runoff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4"/>
          <p:cNvPicPr/>
          <p:nvPr/>
        </p:nvPicPr>
        <p:blipFill>
          <a:blip r:embed="rId2" cstate="print">
            <a:extLst>
              <a:ext uri="{28A0092B-C50C-407E-A947-70E740481C1C}">
                <a14:useLocalDpi xmlns:a14="http://schemas.microsoft.com/office/drawing/2010/main" val="0"/>
              </a:ext>
            </a:extLst>
          </a:blip>
          <a:srcRect r="49724"/>
          <a:stretch>
            <a:fillRect/>
          </a:stretch>
        </p:blipFill>
        <p:spPr>
          <a:xfrm>
            <a:off x="1447800" y="914400"/>
            <a:ext cx="4572000" cy="5867400"/>
          </a:xfrm>
          <a:prstGeom prst="rect">
            <a:avLst/>
          </a:prstGeom>
        </p:spPr>
      </p:pic>
      <p:sp>
        <p:nvSpPr>
          <p:cNvPr id="3" name="Rectangle 3"/>
          <p:cNvSpPr txBox="1">
            <a:spLocks noChangeArrowheads="1"/>
          </p:cNvSpPr>
          <p:nvPr/>
        </p:nvSpPr>
        <p:spPr bwMode="auto">
          <a:xfrm>
            <a:off x="228600" y="533400"/>
            <a:ext cx="7772400" cy="685800"/>
          </a:xfrm>
          <a:prstGeom prst="rect">
            <a:avLst/>
          </a:prstGeom>
          <a:noFill/>
          <a:ln w="9525">
            <a:noFill/>
            <a:miter lim="800000"/>
            <a:headEnd/>
            <a:tailEnd/>
          </a:ln>
        </p:spPr>
        <p:txBody>
          <a:bodyPr/>
          <a:lstStyle/>
          <a:p>
            <a:pPr marL="342900" indent="-342900" algn="l">
              <a:spcBef>
                <a:spcPct val="20000"/>
              </a:spcBef>
              <a:defRPr/>
            </a:pPr>
            <a:r>
              <a:rPr lang="en-US" sz="2000" b="1" kern="0" dirty="0" smtClean="0">
                <a:solidFill>
                  <a:schemeClr val="tx2"/>
                </a:solidFill>
                <a:latin typeface="Microsoft Sans Serif" pitchFamily="34" charset="0"/>
              </a:rPr>
              <a:t>  Severe-drought frequency could double by the end of 21</a:t>
            </a:r>
            <a:r>
              <a:rPr lang="en-US" sz="2000" b="1" kern="0" baseline="30000" dirty="0" smtClean="0">
                <a:solidFill>
                  <a:schemeClr val="tx2"/>
                </a:solidFill>
                <a:latin typeface="Microsoft Sans Serif" pitchFamily="34" charset="0"/>
              </a:rPr>
              <a:t>st</a:t>
            </a:r>
            <a:r>
              <a:rPr lang="en-US" sz="2000" b="1" kern="0" dirty="0" smtClean="0">
                <a:solidFill>
                  <a:schemeClr val="tx2"/>
                </a:solidFill>
                <a:latin typeface="Microsoft Sans Serif" pitchFamily="34" charset="0"/>
              </a:rPr>
              <a:t> century</a:t>
            </a:r>
            <a:r>
              <a:rPr lang="en-US" sz="1800" b="1" kern="0" dirty="0" smtClean="0">
                <a:solidFill>
                  <a:schemeClr val="tx2"/>
                </a:solidFill>
                <a:latin typeface="Microsoft Sans Serif" pitchFamily="34" charset="0"/>
              </a:rPr>
              <a:t>  </a:t>
            </a:r>
            <a:endParaRPr lang="en-US" sz="2000" b="1" kern="0" dirty="0" smtClean="0">
              <a:latin typeface="Microsoft Sans Serif" pitchFamily="34" charset="0"/>
            </a:endParaRPr>
          </a:p>
        </p:txBody>
      </p:sp>
      <p:sp>
        <p:nvSpPr>
          <p:cNvPr id="4"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5" name="Rectangle 2"/>
          <p:cNvSpPr txBox="1">
            <a:spLocks noChangeArrowheads="1"/>
          </p:cNvSpPr>
          <p:nvPr/>
        </p:nvSpPr>
        <p:spPr>
          <a:xfrm>
            <a:off x="-14478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4. Future Projections</a:t>
            </a:r>
            <a:endParaRPr lang="en-US" sz="4400" b="1" kern="0" dirty="0">
              <a:solidFill>
                <a:schemeClr val="tx2"/>
              </a:solidFill>
              <a:latin typeface="Arial" charset="0"/>
              <a:ea typeface="+mj-ea"/>
              <a:cs typeface="+mj-cs"/>
            </a:endParaRPr>
          </a:p>
        </p:txBody>
      </p:sp>
      <p:sp>
        <p:nvSpPr>
          <p:cNvPr id="6" name="TextBox 5"/>
          <p:cNvSpPr txBox="1"/>
          <p:nvPr/>
        </p:nvSpPr>
        <p:spPr>
          <a:xfrm>
            <a:off x="7391400" y="6324600"/>
            <a:ext cx="1643399"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7" name="TextBox 6"/>
          <p:cNvSpPr txBox="1"/>
          <p:nvPr/>
        </p:nvSpPr>
        <p:spPr>
          <a:xfrm>
            <a:off x="5410200" y="2590800"/>
            <a:ext cx="4038600" cy="553998"/>
          </a:xfrm>
          <a:prstGeom prst="rect">
            <a:avLst/>
          </a:prstGeom>
          <a:noFill/>
        </p:spPr>
        <p:txBody>
          <a:bodyPr wrap="square" rtlCol="0">
            <a:spAutoFit/>
          </a:bodyPr>
          <a:lstStyle/>
          <a:p>
            <a:r>
              <a:rPr lang="en-US" sz="1600" b="1" dirty="0" smtClean="0">
                <a:solidFill>
                  <a:schemeClr val="tx2"/>
                </a:solidFill>
                <a:latin typeface="Arial" pitchFamily="34" charset="0"/>
                <a:cs typeface="Arial" pitchFamily="34" charset="0"/>
              </a:rPr>
              <a:t>2070-2099 minus 1970-1999</a:t>
            </a:r>
          </a:p>
          <a:p>
            <a:r>
              <a:rPr lang="en-US" sz="1400" b="1" dirty="0" smtClean="0">
                <a:latin typeface="Arial" pitchFamily="34" charset="0"/>
                <a:cs typeface="Arial" pitchFamily="34" charset="0"/>
              </a:rPr>
              <a:t>RCP4.5, 14 CMIP5 models</a:t>
            </a:r>
          </a:p>
        </p:txBody>
      </p:sp>
      <p:sp>
        <p:nvSpPr>
          <p:cNvPr id="8" name="Rectangle 7"/>
          <p:cNvSpPr/>
          <p:nvPr/>
        </p:nvSpPr>
        <p:spPr>
          <a:xfrm>
            <a:off x="1853762" y="1905000"/>
            <a:ext cx="859530" cy="430887"/>
          </a:xfrm>
          <a:prstGeom prst="rect">
            <a:avLst/>
          </a:prstGeom>
        </p:spPr>
        <p:txBody>
          <a:bodyPr wrap="none">
            <a:spAutoFit/>
          </a:bodyPr>
          <a:lstStyle/>
          <a:p>
            <a:r>
              <a:rPr lang="en-US" sz="1100" b="1" dirty="0" smtClean="0">
                <a:latin typeface="Arial" pitchFamily="34" charset="0"/>
                <a:cs typeface="Arial" pitchFamily="34" charset="0"/>
                <a:sym typeface="Symbol"/>
              </a:rPr>
              <a:t>Based on </a:t>
            </a:r>
          </a:p>
          <a:p>
            <a:r>
              <a:rPr lang="en-US" sz="1100" b="1" dirty="0" smtClean="0">
                <a:latin typeface="Arial" pitchFamily="34" charset="0"/>
                <a:cs typeface="Arial" pitchFamily="34" charset="0"/>
                <a:sym typeface="Symbol"/>
              </a:rPr>
              <a:t>PDSI</a:t>
            </a:r>
            <a:endParaRPr lang="en-US" sz="1100" b="1" dirty="0">
              <a:latin typeface="Arial" pitchFamily="34" charset="0"/>
              <a:cs typeface="Arial" pitchFamily="34" charset="0"/>
            </a:endParaRPr>
          </a:p>
        </p:txBody>
      </p:sp>
      <p:sp>
        <p:nvSpPr>
          <p:cNvPr id="9" name="Rectangle 8"/>
          <p:cNvSpPr/>
          <p:nvPr/>
        </p:nvSpPr>
        <p:spPr>
          <a:xfrm>
            <a:off x="1828800" y="3836313"/>
            <a:ext cx="942886" cy="430887"/>
          </a:xfrm>
          <a:prstGeom prst="rect">
            <a:avLst/>
          </a:prstGeom>
        </p:spPr>
        <p:txBody>
          <a:bodyPr wrap="none">
            <a:spAutoFit/>
          </a:bodyPr>
          <a:lstStyle/>
          <a:p>
            <a:r>
              <a:rPr lang="en-US" sz="1050" b="1" dirty="0" smtClean="0">
                <a:latin typeface="Arial" pitchFamily="34" charset="0"/>
                <a:cs typeface="Arial" pitchFamily="34" charset="0"/>
                <a:sym typeface="Symbol"/>
              </a:rPr>
              <a:t>Based on </a:t>
            </a:r>
          </a:p>
          <a:p>
            <a:r>
              <a:rPr lang="en-US" sz="1050" b="1" dirty="0" smtClean="0">
                <a:latin typeface="Arial" pitchFamily="34" charset="0"/>
                <a:cs typeface="Arial" pitchFamily="34" charset="0"/>
                <a:sym typeface="Symbol"/>
              </a:rPr>
              <a:t>S. Moisture</a:t>
            </a:r>
            <a:endParaRPr lang="en-US" sz="1050" b="1" dirty="0">
              <a:latin typeface="Arial" pitchFamily="34" charset="0"/>
              <a:cs typeface="Arial" pitchFamily="34" charset="0"/>
            </a:endParaRPr>
          </a:p>
        </p:txBody>
      </p:sp>
      <p:sp>
        <p:nvSpPr>
          <p:cNvPr id="10" name="Rectangle 9"/>
          <p:cNvSpPr/>
          <p:nvPr/>
        </p:nvSpPr>
        <p:spPr>
          <a:xfrm>
            <a:off x="1871589" y="5848290"/>
            <a:ext cx="795411" cy="400110"/>
          </a:xfrm>
          <a:prstGeom prst="rect">
            <a:avLst/>
          </a:prstGeom>
        </p:spPr>
        <p:txBody>
          <a:bodyPr wrap="none">
            <a:spAutoFit/>
          </a:bodyPr>
          <a:lstStyle/>
          <a:p>
            <a:r>
              <a:rPr lang="en-US" sz="1000" b="1" dirty="0" smtClean="0">
                <a:latin typeface="Arial" pitchFamily="34" charset="0"/>
                <a:cs typeface="Arial" pitchFamily="34" charset="0"/>
                <a:sym typeface="Symbol"/>
              </a:rPr>
              <a:t>Based on </a:t>
            </a:r>
          </a:p>
          <a:p>
            <a:r>
              <a:rPr lang="en-US" sz="1000" b="1" dirty="0" smtClean="0">
                <a:latin typeface="Arial" pitchFamily="34" charset="0"/>
                <a:cs typeface="Arial" pitchFamily="34" charset="0"/>
                <a:sym typeface="Symbol"/>
              </a:rPr>
              <a:t>Runoff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4294967295"/>
          </p:nvPr>
        </p:nvSpPr>
        <p:spPr bwMode="auto">
          <a:xfrm>
            <a:off x="76200" y="685800"/>
            <a:ext cx="9067800" cy="6172200"/>
          </a:xfrm>
          <a:prstGeom prst="rect">
            <a:avLst/>
          </a:prstGeom>
          <a:noFill/>
          <a:ln>
            <a:miter lim="800000"/>
            <a:headEnd/>
            <a:tailEnd/>
          </a:ln>
        </p:spPr>
        <p:txBody>
          <a:bodyPr/>
          <a:lstStyle/>
          <a:p>
            <a:r>
              <a:rPr lang="en-US" sz="2400" b="1" dirty="0" smtClean="0">
                <a:solidFill>
                  <a:schemeClr val="tx2"/>
                </a:solidFill>
                <a:latin typeface="Arial" pitchFamily="34" charset="0"/>
                <a:cs typeface="Arial" pitchFamily="34" charset="0"/>
              </a:rPr>
              <a:t>Response to GHG forcing: </a:t>
            </a:r>
          </a:p>
          <a:p>
            <a:pPr>
              <a:buNone/>
            </a:pPr>
            <a:r>
              <a:rPr lang="en-US" sz="1800" b="1" dirty="0" smtClean="0">
                <a:solidFill>
                  <a:schemeClr val="bg1"/>
                </a:solidFill>
                <a:latin typeface="Arial" pitchFamily="34" charset="0"/>
                <a:cs typeface="Arial" pitchFamily="34" charset="0"/>
              </a:rPr>
              <a:t>	</a:t>
            </a:r>
            <a:r>
              <a:rPr lang="en-US" sz="1800" b="1" dirty="0" smtClean="0">
                <a:solidFill>
                  <a:schemeClr val="bg2"/>
                </a:solidFill>
                <a:latin typeface="Arial" pitchFamily="34" charset="0"/>
                <a:cs typeface="Arial" pitchFamily="34" charset="0"/>
              </a:rPr>
              <a:t>-  ET follows P change </a:t>
            </a:r>
            <a:r>
              <a:rPr lang="en-US" sz="1600" b="1" dirty="0" smtClean="0">
                <a:solidFill>
                  <a:schemeClr val="bg2"/>
                </a:solidFill>
                <a:latin typeface="Arial" pitchFamily="34" charset="0"/>
                <a:cs typeface="Arial" pitchFamily="34" charset="0"/>
              </a:rPr>
              <a:t>(increases over most land except subtropical areas)</a:t>
            </a:r>
            <a:endParaRPr lang="en-US" sz="1800" b="1" dirty="0" smtClean="0">
              <a:solidFill>
                <a:schemeClr val="bg2"/>
              </a:solidFill>
              <a:latin typeface="Arial" pitchFamily="34" charset="0"/>
              <a:cs typeface="Arial" pitchFamily="34" charset="0"/>
            </a:endParaRPr>
          </a:p>
          <a:p>
            <a:pPr>
              <a:buNone/>
            </a:pPr>
            <a:r>
              <a:rPr lang="en-US" sz="1800" b="1" dirty="0" smtClean="0">
                <a:solidFill>
                  <a:schemeClr val="bg2"/>
                </a:solidFill>
                <a:latin typeface="Arial" pitchFamily="34" charset="0"/>
                <a:cs typeface="Arial" pitchFamily="34" charset="0"/>
              </a:rPr>
              <a:t>	-  PET increases everywhere due to increased vapor deficit</a:t>
            </a:r>
          </a:p>
          <a:p>
            <a:pPr>
              <a:buNone/>
            </a:pPr>
            <a:r>
              <a:rPr lang="en-US" sz="1800" b="1" dirty="0" smtClean="0">
                <a:solidFill>
                  <a:schemeClr val="bg2"/>
                </a:solidFill>
                <a:latin typeface="Arial" pitchFamily="34" charset="0"/>
                <a:cs typeface="Arial" pitchFamily="34" charset="0"/>
              </a:rPr>
              <a:t>     -  S. moisture decreases over most land</a:t>
            </a:r>
          </a:p>
          <a:p>
            <a:pPr>
              <a:buNone/>
            </a:pPr>
            <a:r>
              <a:rPr lang="en-US" sz="1800" b="1" dirty="0" smtClean="0">
                <a:solidFill>
                  <a:schemeClr val="bg2"/>
                </a:solidFill>
                <a:latin typeface="Arial" pitchFamily="34" charset="0"/>
                <a:cs typeface="Arial" pitchFamily="34" charset="0"/>
              </a:rPr>
              <a:t>	- Runoff largely follows P change</a:t>
            </a:r>
          </a:p>
          <a:p>
            <a:pPr>
              <a:buNone/>
            </a:pPr>
            <a:r>
              <a:rPr lang="en-US" sz="1800" b="1" dirty="0" smtClean="0">
                <a:solidFill>
                  <a:schemeClr val="bg2"/>
                </a:solidFill>
                <a:latin typeface="Arial" pitchFamily="34" charset="0"/>
                <a:cs typeface="Arial" pitchFamily="34" charset="0"/>
              </a:rPr>
              <a:t>     - Aridity increases over most land </a:t>
            </a:r>
            <a:r>
              <a:rPr lang="en-US" sz="1600" b="1" dirty="0" smtClean="0">
                <a:solidFill>
                  <a:schemeClr val="bg2"/>
                </a:solidFill>
                <a:latin typeface="Arial" pitchFamily="34" charset="0"/>
                <a:cs typeface="Arial" pitchFamily="34" charset="0"/>
              </a:rPr>
              <a:t>(as measured by P/PET)   </a:t>
            </a:r>
            <a:endParaRPr lang="en-US" sz="1800" b="1" dirty="0" smtClean="0">
              <a:solidFill>
                <a:schemeClr val="bg2"/>
              </a:solidFill>
              <a:latin typeface="Arial" pitchFamily="34" charset="0"/>
              <a:cs typeface="Arial" pitchFamily="34" charset="0"/>
            </a:endParaRPr>
          </a:p>
          <a:p>
            <a:r>
              <a:rPr lang="en-US" sz="2400" b="1" dirty="0" smtClean="0">
                <a:solidFill>
                  <a:schemeClr val="tx2"/>
                </a:solidFill>
                <a:latin typeface="Arial" pitchFamily="34" charset="0"/>
                <a:cs typeface="Arial" pitchFamily="34" charset="0"/>
              </a:rPr>
              <a:t>Historical changes since 1950: </a:t>
            </a:r>
          </a:p>
          <a:p>
            <a:pPr>
              <a:buNone/>
            </a:pPr>
            <a:r>
              <a:rPr lang="en-US" sz="1800" b="1" dirty="0" smtClean="0">
                <a:solidFill>
                  <a:schemeClr val="bg2"/>
                </a:solidFill>
                <a:latin typeface="Arial" pitchFamily="34" charset="0"/>
                <a:cs typeface="Arial" pitchFamily="34" charset="0"/>
              </a:rPr>
              <a:t>	- P, R and PDSI show consistent drying trends over Africa, East and South             </a:t>
            </a:r>
          </a:p>
          <a:p>
            <a:pPr>
              <a:buNone/>
            </a:pPr>
            <a:r>
              <a:rPr lang="en-US" sz="1800" b="1" dirty="0" smtClean="0">
                <a:solidFill>
                  <a:schemeClr val="bg2"/>
                </a:solidFill>
                <a:latin typeface="Arial" pitchFamily="34" charset="0"/>
                <a:cs typeface="Arial" pitchFamily="34" charset="0"/>
              </a:rPr>
              <a:t>        Asia, southern Europe and eastern Australia</a:t>
            </a:r>
          </a:p>
          <a:p>
            <a:pPr>
              <a:buNone/>
            </a:pPr>
            <a:r>
              <a:rPr lang="en-US" sz="1800" b="1" dirty="0" smtClean="0">
                <a:solidFill>
                  <a:schemeClr val="bg2"/>
                </a:solidFill>
                <a:latin typeface="Arial" pitchFamily="34" charset="0"/>
                <a:cs typeface="Arial" pitchFamily="34" charset="0"/>
              </a:rPr>
              <a:t>	- Drying trends based on CRU precipitation data are weaker due to its wet </a:t>
            </a:r>
          </a:p>
          <a:p>
            <a:pPr>
              <a:buNone/>
            </a:pPr>
            <a:r>
              <a:rPr lang="en-US" sz="1800" b="1" dirty="0" smtClean="0">
                <a:solidFill>
                  <a:schemeClr val="bg2"/>
                </a:solidFill>
                <a:latin typeface="Arial" pitchFamily="34" charset="0"/>
                <a:cs typeface="Arial" pitchFamily="34" charset="0"/>
              </a:rPr>
              <a:t>        biases since the 1990s</a:t>
            </a:r>
          </a:p>
          <a:p>
            <a:pPr>
              <a:buNone/>
            </a:pPr>
            <a:r>
              <a:rPr lang="en-US" sz="1800" b="1" dirty="0" smtClean="0">
                <a:solidFill>
                  <a:schemeClr val="bg2"/>
                </a:solidFill>
                <a:latin typeface="Arial" pitchFamily="34" charset="0"/>
                <a:cs typeface="Arial" pitchFamily="34" charset="0"/>
              </a:rPr>
              <a:t>     </a:t>
            </a:r>
            <a:r>
              <a:rPr lang="en-US" sz="1800" b="1" dirty="0" smtClean="0">
                <a:solidFill>
                  <a:schemeClr val="bg2">
                    <a:lumMod val="65000"/>
                    <a:lumOff val="35000"/>
                  </a:schemeClr>
                </a:solidFill>
                <a:latin typeface="Arial" pitchFamily="34" charset="0"/>
                <a:cs typeface="Arial" pitchFamily="34" charset="0"/>
              </a:rPr>
              <a:t>- Recent warming has enhanced the drying, but Pacific SSTs have large </a:t>
            </a:r>
          </a:p>
          <a:p>
            <a:pPr>
              <a:buNone/>
            </a:pPr>
            <a:r>
              <a:rPr lang="en-US" sz="1800" b="1" dirty="0" smtClean="0">
                <a:solidFill>
                  <a:schemeClr val="bg2">
                    <a:lumMod val="65000"/>
                    <a:lumOff val="35000"/>
                  </a:schemeClr>
                </a:solidFill>
                <a:latin typeface="Arial" pitchFamily="34" charset="0"/>
                <a:cs typeface="Arial" pitchFamily="34" charset="0"/>
              </a:rPr>
              <a:t>       influences on land </a:t>
            </a:r>
            <a:r>
              <a:rPr lang="en-US" sz="1800" b="1" dirty="0" err="1" smtClean="0">
                <a:solidFill>
                  <a:schemeClr val="bg2">
                    <a:lumMod val="65000"/>
                    <a:lumOff val="35000"/>
                  </a:schemeClr>
                </a:solidFill>
                <a:latin typeface="Arial" pitchFamily="34" charset="0"/>
                <a:cs typeface="Arial" pitchFamily="34" charset="0"/>
              </a:rPr>
              <a:t>precipitaiton</a:t>
            </a:r>
            <a:r>
              <a:rPr lang="en-US" sz="1800" b="1" dirty="0" smtClean="0">
                <a:solidFill>
                  <a:schemeClr val="bg2">
                    <a:lumMod val="65000"/>
                    <a:lumOff val="35000"/>
                  </a:schemeClr>
                </a:solidFill>
                <a:latin typeface="Arial" pitchFamily="34" charset="0"/>
                <a:cs typeface="Arial" pitchFamily="34" charset="0"/>
              </a:rPr>
              <a:t> and drought on </a:t>
            </a:r>
            <a:r>
              <a:rPr lang="en-US" sz="1800" b="1" dirty="0" err="1" smtClean="0">
                <a:solidFill>
                  <a:schemeClr val="bg2">
                    <a:lumMod val="65000"/>
                    <a:lumOff val="35000"/>
                  </a:schemeClr>
                </a:solidFill>
                <a:latin typeface="Arial" pitchFamily="34" charset="0"/>
                <a:cs typeface="Arial" pitchFamily="34" charset="0"/>
              </a:rPr>
              <a:t>interannual</a:t>
            </a:r>
            <a:r>
              <a:rPr lang="en-US" sz="1800" b="1" dirty="0" smtClean="0">
                <a:solidFill>
                  <a:schemeClr val="bg2">
                    <a:lumMod val="65000"/>
                    <a:lumOff val="35000"/>
                  </a:schemeClr>
                </a:solidFill>
                <a:latin typeface="Arial" pitchFamily="34" charset="0"/>
                <a:cs typeface="Arial" pitchFamily="34" charset="0"/>
              </a:rPr>
              <a:t> to multi-decadal </a:t>
            </a:r>
          </a:p>
          <a:p>
            <a:pPr>
              <a:buNone/>
            </a:pPr>
            <a:r>
              <a:rPr lang="en-US" sz="1800" b="1" dirty="0" smtClean="0">
                <a:solidFill>
                  <a:schemeClr val="bg2">
                    <a:lumMod val="65000"/>
                    <a:lumOff val="35000"/>
                  </a:schemeClr>
                </a:solidFill>
                <a:latin typeface="Arial" pitchFamily="34" charset="0"/>
                <a:cs typeface="Arial" pitchFamily="34" charset="0"/>
              </a:rPr>
              <a:t>       time scales    </a:t>
            </a:r>
          </a:p>
          <a:p>
            <a:r>
              <a:rPr lang="en-US" sz="2400" b="1" dirty="0" smtClean="0">
                <a:solidFill>
                  <a:schemeClr val="tx2"/>
                </a:solidFill>
                <a:latin typeface="Arial" pitchFamily="34" charset="0"/>
                <a:cs typeface="Arial" pitchFamily="34" charset="0"/>
              </a:rPr>
              <a:t>Future Projections:</a:t>
            </a:r>
          </a:p>
          <a:p>
            <a:pPr>
              <a:buNone/>
            </a:pPr>
            <a:r>
              <a:rPr lang="en-US" sz="2000" b="1" dirty="0" smtClean="0">
                <a:solidFill>
                  <a:schemeClr val="bg2"/>
                </a:solidFill>
                <a:latin typeface="Arial" pitchFamily="34" charset="0"/>
                <a:cs typeface="Arial" pitchFamily="34" charset="0"/>
              </a:rPr>
              <a:t>    </a:t>
            </a:r>
            <a:r>
              <a:rPr lang="en-US" sz="1800" b="1" dirty="0" smtClean="0">
                <a:solidFill>
                  <a:schemeClr val="bg2"/>
                </a:solidFill>
                <a:latin typeface="Arial" pitchFamily="34" charset="0"/>
                <a:cs typeface="Arial" pitchFamily="34" charset="0"/>
              </a:rPr>
              <a:t>- Frequency of severe drought may double by the 2090s</a:t>
            </a:r>
          </a:p>
          <a:p>
            <a:pPr>
              <a:buNone/>
            </a:pPr>
            <a:r>
              <a:rPr lang="en-US" sz="1800" b="1" dirty="0" smtClean="0">
                <a:solidFill>
                  <a:schemeClr val="bg2"/>
                </a:solidFill>
                <a:latin typeface="Arial" pitchFamily="34" charset="0"/>
                <a:cs typeface="Arial" pitchFamily="34" charset="0"/>
              </a:rPr>
              <a:t>     - Both mean changes and PDF flattening lead to more drought</a:t>
            </a:r>
            <a:endParaRPr lang="en-US" sz="1800" b="1" dirty="0" smtClean="0">
              <a:solidFill>
                <a:srgbClr val="C00000"/>
              </a:solidFill>
              <a:latin typeface="Arial" pitchFamily="34" charset="0"/>
              <a:cs typeface="Arial" pitchFamily="34" charset="0"/>
            </a:endParaRPr>
          </a:p>
        </p:txBody>
      </p:sp>
      <p:sp>
        <p:nvSpPr>
          <p:cNvPr id="44035"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p>
        </p:txBody>
      </p:sp>
      <p:sp>
        <p:nvSpPr>
          <p:cNvPr id="5" name="TextBox 4"/>
          <p:cNvSpPr txBox="1"/>
          <p:nvPr/>
        </p:nvSpPr>
        <p:spPr>
          <a:xfrm>
            <a:off x="-457200" y="-22225"/>
            <a:ext cx="7924800" cy="646331"/>
          </a:xfrm>
          <a:prstGeom prst="rect">
            <a:avLst/>
          </a:prstGeom>
          <a:noFill/>
          <a:effectLst>
            <a:outerShdw blurRad="50800" dist="38100" dir="2700000" algn="tl" rotWithShape="0">
              <a:prstClr val="black">
                <a:alpha val="40000"/>
              </a:prstClr>
            </a:outerShdw>
          </a:effectLst>
        </p:spPr>
        <p:txBody>
          <a:bodyPr>
            <a:spAutoFit/>
          </a:bodyPr>
          <a:lstStyle/>
          <a:p>
            <a:pPr>
              <a:defRPr/>
            </a:pPr>
            <a:r>
              <a:rPr lang="en-US" sz="3600" b="1" dirty="0" smtClean="0">
                <a:solidFill>
                  <a:srgbClr val="FF0000"/>
                </a:solidFill>
                <a:latin typeface="Arial" pitchFamily="34" charset="0"/>
                <a:cs typeface="Arial" pitchFamily="34" charset="0"/>
              </a:rPr>
              <a:t>Summary  </a:t>
            </a:r>
            <a:endParaRPr lang="en-US" sz="3600" b="1"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1907">
                                            <p:txEl>
                                              <p:pRg st="6" end="6"/>
                                            </p:txEl>
                                          </p:spTgt>
                                        </p:tgtEl>
                                        <p:attrNameLst>
                                          <p:attrName>style.visibility</p:attrName>
                                        </p:attrNameLst>
                                      </p:cBhvr>
                                      <p:to>
                                        <p:strVal val="visible"/>
                                      </p:to>
                                    </p:set>
                                    <p:animEffect transition="in" filter="blinds(horizontal)">
                                      <p:cBhvr>
                                        <p:cTn id="7" dur="500"/>
                                        <p:tgtEl>
                                          <p:spTgt spid="251907">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1907">
                                            <p:txEl>
                                              <p:pRg st="7" end="7"/>
                                            </p:txEl>
                                          </p:spTgt>
                                        </p:tgtEl>
                                        <p:attrNameLst>
                                          <p:attrName>style.visibility</p:attrName>
                                        </p:attrNameLst>
                                      </p:cBhvr>
                                      <p:to>
                                        <p:strVal val="visible"/>
                                      </p:to>
                                    </p:set>
                                    <p:animEffect transition="in" filter="blinds(horizontal)">
                                      <p:cBhvr>
                                        <p:cTn id="10" dur="500"/>
                                        <p:tgtEl>
                                          <p:spTgt spid="251907">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1907">
                                            <p:txEl>
                                              <p:pRg st="8" end="8"/>
                                            </p:txEl>
                                          </p:spTgt>
                                        </p:tgtEl>
                                        <p:attrNameLst>
                                          <p:attrName>style.visibility</p:attrName>
                                        </p:attrNameLst>
                                      </p:cBhvr>
                                      <p:to>
                                        <p:strVal val="visible"/>
                                      </p:to>
                                    </p:set>
                                    <p:animEffect transition="in" filter="blinds(horizontal)">
                                      <p:cBhvr>
                                        <p:cTn id="13" dur="500"/>
                                        <p:tgtEl>
                                          <p:spTgt spid="251907">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1907">
                                            <p:txEl>
                                              <p:pRg st="9" end="9"/>
                                            </p:txEl>
                                          </p:spTgt>
                                        </p:tgtEl>
                                        <p:attrNameLst>
                                          <p:attrName>style.visibility</p:attrName>
                                        </p:attrNameLst>
                                      </p:cBhvr>
                                      <p:to>
                                        <p:strVal val="visible"/>
                                      </p:to>
                                    </p:set>
                                    <p:animEffect transition="in" filter="blinds(horizontal)">
                                      <p:cBhvr>
                                        <p:cTn id="16" dur="500"/>
                                        <p:tgtEl>
                                          <p:spTgt spid="251907">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1907">
                                            <p:txEl>
                                              <p:pRg st="10" end="10"/>
                                            </p:txEl>
                                          </p:spTgt>
                                        </p:tgtEl>
                                        <p:attrNameLst>
                                          <p:attrName>style.visibility</p:attrName>
                                        </p:attrNameLst>
                                      </p:cBhvr>
                                      <p:to>
                                        <p:strVal val="visible"/>
                                      </p:to>
                                    </p:set>
                                    <p:animEffect transition="in" filter="blinds(horizontal)">
                                      <p:cBhvr>
                                        <p:cTn id="19" dur="500"/>
                                        <p:tgtEl>
                                          <p:spTgt spid="251907">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1907">
                                            <p:txEl>
                                              <p:pRg st="11" end="11"/>
                                            </p:txEl>
                                          </p:spTgt>
                                        </p:tgtEl>
                                        <p:attrNameLst>
                                          <p:attrName>style.visibility</p:attrName>
                                        </p:attrNameLst>
                                      </p:cBhvr>
                                      <p:to>
                                        <p:strVal val="visible"/>
                                      </p:to>
                                    </p:set>
                                    <p:animEffect transition="in" filter="blinds(horizontal)">
                                      <p:cBhvr>
                                        <p:cTn id="22" dur="500"/>
                                        <p:tgtEl>
                                          <p:spTgt spid="251907">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51907">
                                            <p:txEl>
                                              <p:pRg st="12" end="12"/>
                                            </p:txEl>
                                          </p:spTgt>
                                        </p:tgtEl>
                                        <p:attrNameLst>
                                          <p:attrName>style.visibility</p:attrName>
                                        </p:attrNameLst>
                                      </p:cBhvr>
                                      <p:to>
                                        <p:strVal val="visible"/>
                                      </p:to>
                                    </p:set>
                                    <p:animEffect transition="in" filter="blinds(horizontal)">
                                      <p:cBhvr>
                                        <p:cTn id="25" dur="500"/>
                                        <p:tgtEl>
                                          <p:spTgt spid="251907">
                                            <p:txEl>
                                              <p:pRg st="12" end="1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51907">
                                            <p:txEl>
                                              <p:pRg st="13" end="13"/>
                                            </p:txEl>
                                          </p:spTgt>
                                        </p:tgtEl>
                                        <p:attrNameLst>
                                          <p:attrName>style.visibility</p:attrName>
                                        </p:attrNameLst>
                                      </p:cBhvr>
                                      <p:to>
                                        <p:strVal val="visible"/>
                                      </p:to>
                                    </p:set>
                                    <p:animEffect transition="in" filter="blinds(horizontal)">
                                      <p:cBhvr>
                                        <p:cTn id="28" dur="500"/>
                                        <p:tgtEl>
                                          <p:spTgt spid="251907">
                                            <p:txEl>
                                              <p:pRg st="13" end="1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51907">
                                            <p:txEl>
                                              <p:pRg st="14" end="14"/>
                                            </p:txEl>
                                          </p:spTgt>
                                        </p:tgtEl>
                                        <p:attrNameLst>
                                          <p:attrName>style.visibility</p:attrName>
                                        </p:attrNameLst>
                                      </p:cBhvr>
                                      <p:to>
                                        <p:strVal val="visible"/>
                                      </p:to>
                                    </p:set>
                                    <p:animEffect transition="in" filter="blinds(horizontal)">
                                      <p:cBhvr>
                                        <p:cTn id="33" dur="500"/>
                                        <p:tgtEl>
                                          <p:spTgt spid="251907">
                                            <p:txEl>
                                              <p:pRg st="14" end="1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51907">
                                            <p:txEl>
                                              <p:pRg st="15" end="15"/>
                                            </p:txEl>
                                          </p:spTgt>
                                        </p:tgtEl>
                                        <p:attrNameLst>
                                          <p:attrName>style.visibility</p:attrName>
                                        </p:attrNameLst>
                                      </p:cBhvr>
                                      <p:to>
                                        <p:strVal val="visible"/>
                                      </p:to>
                                    </p:set>
                                    <p:animEffect transition="in" filter="blinds(horizontal)">
                                      <p:cBhvr>
                                        <p:cTn id="36" dur="500"/>
                                        <p:tgtEl>
                                          <p:spTgt spid="251907">
                                            <p:txEl>
                                              <p:pRg st="15" end="15"/>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51907">
                                            <p:txEl>
                                              <p:pRg st="16" end="16"/>
                                            </p:txEl>
                                          </p:spTgt>
                                        </p:tgtEl>
                                        <p:attrNameLst>
                                          <p:attrName>style.visibility</p:attrName>
                                        </p:attrNameLst>
                                      </p:cBhvr>
                                      <p:to>
                                        <p:strVal val="visible"/>
                                      </p:to>
                                    </p:set>
                                    <p:animEffect transition="in" filter="blinds(horizontal)">
                                      <p:cBhvr>
                                        <p:cTn id="39" dur="500"/>
                                        <p:tgtEl>
                                          <p:spTgt spid="25190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b="51218"/>
          <a:stretch>
            <a:fillRect/>
          </a:stretch>
        </p:blipFill>
        <p:spPr>
          <a:xfrm>
            <a:off x="457200" y="381000"/>
            <a:ext cx="8001000" cy="5867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305800" cy="57150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2400" y="914400"/>
            <a:ext cx="8915400" cy="5867400"/>
          </a:xfrm>
          <a:prstGeom prst="rect">
            <a:avLst/>
          </a:prstGeom>
          <a:noFill/>
          <a:ln w="9525">
            <a:noFill/>
            <a:miter lim="800000"/>
            <a:headEnd/>
            <a:tailEnd/>
          </a:ln>
        </p:spPr>
        <p:txBody>
          <a:bodyPr/>
          <a:lstStyle/>
          <a:p>
            <a:pPr marL="514350" indent="-514350" algn="l">
              <a:spcBef>
                <a:spcPct val="20000"/>
              </a:spcBef>
              <a:defRPr/>
            </a:pPr>
            <a:r>
              <a:rPr lang="en-US" b="1" kern="0" dirty="0" smtClean="0">
                <a:latin typeface="Microsoft Sans Serif" pitchFamily="34" charset="0"/>
              </a:rPr>
              <a:t>1. What is the expected response for ET and drought to GHG forcing?  </a:t>
            </a:r>
          </a:p>
          <a:p>
            <a:pPr marL="342900" indent="-342900" algn="l">
              <a:spcBef>
                <a:spcPct val="20000"/>
              </a:spcBef>
              <a:buFontTx/>
              <a:buChar char="•"/>
              <a:defRPr/>
            </a:pPr>
            <a:endParaRPr lang="en-US" sz="1600" b="1" kern="0" dirty="0" smtClean="0">
              <a:solidFill>
                <a:schemeClr val="tx2"/>
              </a:solidFill>
              <a:latin typeface="Microsoft Sans Serif" pitchFamily="34" charset="0"/>
            </a:endParaRPr>
          </a:p>
          <a:p>
            <a:pPr marL="514350" indent="-514350" algn="l">
              <a:spcBef>
                <a:spcPct val="20000"/>
              </a:spcBef>
              <a:defRPr/>
            </a:pPr>
            <a:r>
              <a:rPr lang="en-US" b="1" kern="0" dirty="0" smtClean="0">
                <a:solidFill>
                  <a:schemeClr val="tx2"/>
                </a:solidFill>
                <a:latin typeface="Microsoft Sans Serif" pitchFamily="34" charset="0"/>
              </a:rPr>
              <a:t>2. What has happened during the recent decades for ET and drought? </a:t>
            </a:r>
            <a:endParaRPr lang="en-US" b="1" kern="0" dirty="0">
              <a:solidFill>
                <a:schemeClr val="tx2"/>
              </a:solidFill>
              <a:latin typeface="Microsoft Sans Serif" pitchFamily="34" charset="0"/>
            </a:endParaRPr>
          </a:p>
          <a:p>
            <a:pPr marL="342900" indent="-342900" algn="l">
              <a:spcBef>
                <a:spcPct val="20000"/>
              </a:spcBef>
              <a:defRPr/>
            </a:pPr>
            <a:r>
              <a:rPr lang="en-US" sz="1600" b="1" kern="0" dirty="0" smtClean="0">
                <a:latin typeface="Microsoft Sans Serif" pitchFamily="34" charset="0"/>
              </a:rPr>
              <a:t>	</a:t>
            </a:r>
            <a:endParaRPr lang="en-US" sz="1050" b="1" kern="0" dirty="0" smtClean="0">
              <a:latin typeface="Microsoft Sans Serif" pitchFamily="34" charset="0"/>
            </a:endParaRPr>
          </a:p>
          <a:p>
            <a:pPr marL="342900" indent="-342900" algn="l">
              <a:spcBef>
                <a:spcPct val="20000"/>
              </a:spcBef>
              <a:defRPr/>
            </a:pPr>
            <a:r>
              <a:rPr lang="en-US" b="1" kern="0" dirty="0" smtClean="0">
                <a:solidFill>
                  <a:schemeClr val="bg2">
                    <a:lumMod val="65000"/>
                    <a:lumOff val="35000"/>
                  </a:schemeClr>
                </a:solidFill>
                <a:latin typeface="Microsoft Sans Serif" pitchFamily="34" charset="0"/>
              </a:rPr>
              <a:t>3. What caused the historical ET and drought changes? (skipped)</a:t>
            </a:r>
          </a:p>
          <a:p>
            <a:pPr marL="342900" indent="-342900" algn="l">
              <a:spcBef>
                <a:spcPct val="20000"/>
              </a:spcBef>
              <a:buFontTx/>
              <a:buChar char="•"/>
              <a:defRPr/>
            </a:pPr>
            <a:endParaRPr lang="en-US" sz="1800" b="1" kern="0" dirty="0" smtClean="0">
              <a:solidFill>
                <a:srgbClr val="FF0000"/>
              </a:solidFill>
              <a:latin typeface="Microsoft Sans Serif" pitchFamily="34" charset="0"/>
            </a:endParaRPr>
          </a:p>
          <a:p>
            <a:pPr marL="342900" indent="-342900" algn="l">
              <a:spcBef>
                <a:spcPct val="20000"/>
              </a:spcBef>
              <a:defRPr/>
            </a:pPr>
            <a:r>
              <a:rPr lang="en-US" b="1" kern="0" dirty="0" smtClean="0">
                <a:solidFill>
                  <a:srgbClr val="FF0000"/>
                </a:solidFill>
                <a:latin typeface="Microsoft Sans Serif" pitchFamily="34" charset="0"/>
              </a:rPr>
              <a:t>4. What are the model projected changes for the        ET and drought in the 21</a:t>
            </a:r>
            <a:r>
              <a:rPr lang="en-US" b="1" kern="0" baseline="30000" dirty="0" smtClean="0">
                <a:solidFill>
                  <a:srgbClr val="FF0000"/>
                </a:solidFill>
                <a:latin typeface="Microsoft Sans Serif" pitchFamily="34" charset="0"/>
              </a:rPr>
              <a:t>st</a:t>
            </a:r>
            <a:r>
              <a:rPr lang="en-US" b="1" kern="0" dirty="0" smtClean="0">
                <a:solidFill>
                  <a:srgbClr val="FF0000"/>
                </a:solidFill>
                <a:latin typeface="Microsoft Sans Serif" pitchFamily="34" charset="0"/>
              </a:rPr>
              <a:t> century?  </a:t>
            </a:r>
            <a:endParaRPr lang="en-US" b="1" kern="0" dirty="0">
              <a:latin typeface="Microsoft Sans Serif" pitchFamily="34" charset="0"/>
            </a:endParaRPr>
          </a:p>
        </p:txBody>
      </p:sp>
      <p:sp>
        <p:nvSpPr>
          <p:cNvPr id="5123"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533400" y="76200"/>
            <a:ext cx="6781800" cy="838200"/>
          </a:xfrm>
          <a:prstGeom prst="rect">
            <a:avLst/>
          </a:prstGeom>
          <a:effectLst>
            <a:outerShdw blurRad="50800" dist="38100" dir="2700000" algn="tl" rotWithShape="0">
              <a:prstClr val="black"/>
            </a:outerShdw>
          </a:effectLst>
        </p:spPr>
        <p:txBody>
          <a:bodyPr/>
          <a:lstStyle/>
          <a:p>
            <a:pPr>
              <a:defRPr/>
            </a:pPr>
            <a:r>
              <a:rPr lang="en-US" sz="4000" b="1" kern="0" dirty="0" smtClean="0">
                <a:solidFill>
                  <a:schemeClr val="tx2"/>
                </a:solidFill>
                <a:latin typeface="Arial" charset="0"/>
                <a:ea typeface="+mj-ea"/>
                <a:cs typeface="+mj-cs"/>
              </a:rPr>
              <a:t>Some Key Issues </a:t>
            </a:r>
            <a:r>
              <a:rPr lang="en-US" sz="4400" b="1" kern="0" dirty="0" smtClean="0">
                <a:solidFill>
                  <a:schemeClr val="tx2"/>
                </a:solidFill>
                <a:latin typeface="Arial" charset="0"/>
                <a:ea typeface="+mj-ea"/>
                <a:cs typeface="+mj-cs"/>
              </a:rPr>
              <a:t> </a:t>
            </a:r>
            <a:endParaRPr lang="en-US" sz="4000" b="1" kern="0" dirty="0">
              <a:solidFill>
                <a:schemeClr val="tx2"/>
              </a:solidFill>
              <a:latin typeface="Arial" charset="0"/>
              <a:ea typeface="+mj-ea"/>
              <a:cs typeface="+mj-cs"/>
            </a:endParaRPr>
          </a:p>
        </p:txBody>
      </p:sp>
      <p:sp>
        <p:nvSpPr>
          <p:cNvPr id="7" name="Rectangle 6"/>
          <p:cNvSpPr/>
          <p:nvPr/>
        </p:nvSpPr>
        <p:spPr>
          <a:xfrm>
            <a:off x="381000" y="6229290"/>
            <a:ext cx="6241965" cy="400110"/>
          </a:xfrm>
          <a:prstGeom prst="rect">
            <a:avLst/>
          </a:prstGeom>
        </p:spPr>
        <p:txBody>
          <a:bodyPr wrap="none">
            <a:spAutoFit/>
          </a:bodyPr>
          <a:lstStyle/>
          <a:p>
            <a:pPr algn="l"/>
            <a:r>
              <a:rPr lang="en-US" sz="2000" dirty="0" smtClean="0"/>
              <a:t>ET here refers to both the actual and potential evapotranspiration</a:t>
            </a:r>
            <a:endParaRPr lang="en-US" sz="2000"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52400" y="304800"/>
            <a:ext cx="89154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buFontTx/>
              <a:buChar char="•"/>
              <a:defRPr/>
            </a:pPr>
            <a:r>
              <a:rPr lang="en-US" b="1" kern="0" dirty="0" smtClean="0">
                <a:solidFill>
                  <a:srgbClr val="FF0000"/>
                </a:solidFill>
                <a:latin typeface="Microsoft Sans Serif" pitchFamily="34" charset="0"/>
              </a:rPr>
              <a:t>Actual ET </a:t>
            </a:r>
            <a:r>
              <a:rPr lang="en-US" b="1" kern="0" dirty="0" smtClean="0">
                <a:latin typeface="Microsoft Sans Serif" pitchFamily="34" charset="0"/>
              </a:rPr>
              <a:t>follows precipitation change:  </a:t>
            </a:r>
          </a:p>
        </p:txBody>
      </p:sp>
      <p:sp>
        <p:nvSpPr>
          <p:cNvPr id="512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304800" y="0"/>
            <a:ext cx="8458200" cy="685800"/>
          </a:xfrm>
          <a:prstGeom prst="rect">
            <a:avLst/>
          </a:prstGeom>
          <a:effectLst>
            <a:outerShdw blurRad="50800" dist="38100" dir="2700000" algn="tl" rotWithShape="0">
              <a:prstClr val="black"/>
            </a:outerShdw>
          </a:effectLst>
        </p:spPr>
        <p:txBody>
          <a:bodyPr/>
          <a:lstStyle/>
          <a:p>
            <a:pPr>
              <a:defRPr/>
            </a:pPr>
            <a:r>
              <a:rPr lang="en-US" sz="3200" b="1" kern="0" dirty="0" smtClean="0">
                <a:solidFill>
                  <a:schemeClr val="tx2"/>
                </a:solidFill>
                <a:latin typeface="Arial" charset="0"/>
                <a:ea typeface="+mj-ea"/>
                <a:cs typeface="+mj-cs"/>
              </a:rPr>
              <a:t>1. </a:t>
            </a:r>
            <a:r>
              <a:rPr lang="en-US" b="1" kern="0" dirty="0" smtClean="0">
                <a:solidFill>
                  <a:schemeClr val="tx2"/>
                </a:solidFill>
                <a:latin typeface="Arial" charset="0"/>
                <a:ea typeface="+mj-ea"/>
                <a:cs typeface="+mj-cs"/>
              </a:rPr>
              <a:t>Expected Response to GHG Forcing</a:t>
            </a:r>
            <a:endParaRPr lang="en-US" sz="4400" b="1" kern="0" dirty="0">
              <a:solidFill>
                <a:schemeClr val="tx2"/>
              </a:solidFill>
              <a:latin typeface="Arial" charset="0"/>
              <a:ea typeface="+mj-ea"/>
              <a:cs typeface="+mj-cs"/>
            </a:endParaRPr>
          </a:p>
        </p:txBody>
      </p:sp>
      <p:grpSp>
        <p:nvGrpSpPr>
          <p:cNvPr id="9" name="Group 8"/>
          <p:cNvGrpSpPr/>
          <p:nvPr/>
        </p:nvGrpSpPr>
        <p:grpSpPr>
          <a:xfrm>
            <a:off x="533400" y="1371600"/>
            <a:ext cx="5943600" cy="5410200"/>
            <a:chOff x="1371600" y="1447800"/>
            <a:chExt cx="5486400" cy="5035924"/>
          </a:xfrm>
        </p:grpSpPr>
        <p:pic>
          <p:nvPicPr>
            <p:cNvPr id="7" name="图片 4"/>
            <p:cNvPicPr/>
            <p:nvPr/>
          </p:nvPicPr>
          <p:blipFill>
            <a:blip r:embed="rId2" cstate="print">
              <a:extLst>
                <a:ext uri="{28A0092B-C50C-407E-A947-70E740481C1C}">
                  <a14:useLocalDpi xmlns:a14="http://schemas.microsoft.com/office/drawing/2010/main" val="0"/>
                </a:ext>
              </a:extLst>
            </a:blip>
            <a:srcRect r="49505" b="8065"/>
            <a:stretch>
              <a:fillRect/>
            </a:stretch>
          </p:blipFill>
          <p:spPr>
            <a:xfrm>
              <a:off x="1371600" y="1447800"/>
              <a:ext cx="5486400" cy="4724400"/>
            </a:xfrm>
            <a:prstGeom prst="rect">
              <a:avLst/>
            </a:prstGeom>
          </p:spPr>
        </p:pic>
        <p:pic>
          <p:nvPicPr>
            <p:cNvPr id="8" name="图片 4"/>
            <p:cNvPicPr/>
            <p:nvPr/>
          </p:nvPicPr>
          <p:blipFill>
            <a:blip r:embed="rId2" cstate="print">
              <a:extLst>
                <a:ext uri="{28A0092B-C50C-407E-A947-70E740481C1C}">
                  <a14:useLocalDpi xmlns:a14="http://schemas.microsoft.com/office/drawing/2010/main" val="0"/>
                </a:ext>
              </a:extLst>
            </a:blip>
            <a:srcRect t="90925"/>
            <a:stretch>
              <a:fillRect/>
            </a:stretch>
          </p:blipFill>
          <p:spPr>
            <a:xfrm>
              <a:off x="1371600" y="6149079"/>
              <a:ext cx="5486400" cy="334645"/>
            </a:xfrm>
            <a:prstGeom prst="rect">
              <a:avLst/>
            </a:prstGeom>
          </p:spPr>
        </p:pic>
      </p:grpSp>
      <p:sp>
        <p:nvSpPr>
          <p:cNvPr id="10" name="TextBox 9"/>
          <p:cNvSpPr txBox="1"/>
          <p:nvPr/>
        </p:nvSpPr>
        <p:spPr>
          <a:xfrm>
            <a:off x="7134804" y="6477000"/>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11" name="TextBox 10"/>
          <p:cNvSpPr txBox="1"/>
          <p:nvPr/>
        </p:nvSpPr>
        <p:spPr>
          <a:xfrm>
            <a:off x="6235832" y="3581400"/>
            <a:ext cx="2932213" cy="1785104"/>
          </a:xfrm>
          <a:prstGeom prst="rect">
            <a:avLst/>
          </a:prstGeom>
          <a:noFill/>
        </p:spPr>
        <p:txBody>
          <a:bodyPr wrap="none" rtlCol="0">
            <a:spAutoFit/>
          </a:bodyPr>
          <a:lstStyle/>
          <a:p>
            <a:r>
              <a:rPr lang="en-US" sz="2000" b="1" dirty="0" smtClean="0">
                <a:solidFill>
                  <a:schemeClr val="tx2"/>
                </a:solidFill>
              </a:rPr>
              <a:t>2070-2099 minus 1970-1999</a:t>
            </a:r>
          </a:p>
          <a:p>
            <a:r>
              <a:rPr lang="en-US" sz="1800" b="1" dirty="0" smtClean="0"/>
              <a:t>RCP4.5, 14 CMIP5 models</a:t>
            </a:r>
          </a:p>
          <a:p>
            <a:endParaRPr lang="en-US" sz="1800" b="1" dirty="0" smtClean="0"/>
          </a:p>
          <a:p>
            <a:r>
              <a:rPr lang="en-US" sz="1800" b="1" dirty="0" smtClean="0"/>
              <a:t>Stippling: &gt;80% of the models</a:t>
            </a:r>
          </a:p>
          <a:p>
            <a:r>
              <a:rPr lang="en-US" sz="1800" b="1" dirty="0" smtClean="0"/>
              <a:t>agree on the sign of change </a:t>
            </a:r>
          </a:p>
          <a:p>
            <a:endParaRPr lang="en-US" sz="1800" b="1" dirty="0"/>
          </a:p>
        </p:txBody>
      </p:sp>
      <p:sp>
        <p:nvSpPr>
          <p:cNvPr id="12" name="Rectangle 11"/>
          <p:cNvSpPr/>
          <p:nvPr/>
        </p:nvSpPr>
        <p:spPr>
          <a:xfrm>
            <a:off x="1033996" y="5486400"/>
            <a:ext cx="862736" cy="523220"/>
          </a:xfrm>
          <a:prstGeom prst="rect">
            <a:avLst/>
          </a:prstGeom>
        </p:spPr>
        <p:txBody>
          <a:bodyPr wrap="none">
            <a:spAutoFit/>
          </a:bodyPr>
          <a:lstStyle/>
          <a:p>
            <a:r>
              <a:rPr lang="en-US" b="1" dirty="0" smtClean="0">
                <a:latin typeface="Arial" pitchFamily="34" charset="0"/>
                <a:cs typeface="Arial" pitchFamily="34" charset="0"/>
                <a:sym typeface="Symbol"/>
              </a:rPr>
              <a:t></a:t>
            </a:r>
            <a:r>
              <a:rPr lang="en-US" b="1" kern="0" dirty="0" smtClean="0">
                <a:latin typeface="Arial" pitchFamily="34" charset="0"/>
                <a:cs typeface="Arial" pitchFamily="34" charset="0"/>
              </a:rPr>
              <a:t>ET</a:t>
            </a:r>
            <a:endParaRPr lang="en-US" dirty="0">
              <a:latin typeface="Arial" pitchFamily="34" charset="0"/>
              <a:cs typeface="Arial" pitchFamily="34" charset="0"/>
            </a:endParaRPr>
          </a:p>
        </p:txBody>
      </p:sp>
      <p:sp>
        <p:nvSpPr>
          <p:cNvPr id="13" name="Rectangle 12"/>
          <p:cNvSpPr/>
          <p:nvPr/>
        </p:nvSpPr>
        <p:spPr>
          <a:xfrm>
            <a:off x="1067601" y="2819400"/>
            <a:ext cx="643125" cy="523220"/>
          </a:xfrm>
          <a:prstGeom prst="rect">
            <a:avLst/>
          </a:prstGeom>
        </p:spPr>
        <p:txBody>
          <a:bodyPr wrap="none">
            <a:spAutoFit/>
          </a:bodyPr>
          <a:lstStyle/>
          <a:p>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P</a:t>
            </a:r>
            <a:endParaRPr lang="en-US" b="1" dirty="0">
              <a:latin typeface="Arial" pitchFamily="34" charset="0"/>
              <a:cs typeface="Arial" pitchFamily="34" charset="0"/>
            </a:endParaRPr>
          </a:p>
        </p:txBody>
      </p:sp>
      <p:sp>
        <p:nvSpPr>
          <p:cNvPr id="14" name="Rectangle 13"/>
          <p:cNvSpPr/>
          <p:nvPr/>
        </p:nvSpPr>
        <p:spPr>
          <a:xfrm>
            <a:off x="6373280" y="1676400"/>
            <a:ext cx="2587568" cy="1015663"/>
          </a:xfrm>
          <a:prstGeom prst="rect">
            <a:avLst/>
          </a:prstGeom>
        </p:spPr>
        <p:txBody>
          <a:bodyPr wrap="none">
            <a:spAutoFit/>
          </a:bodyPr>
          <a:lstStyle/>
          <a:p>
            <a:pPr algn="l"/>
            <a:r>
              <a:rPr lang="en-US" sz="2000" b="1" dirty="0" smtClean="0">
                <a:sym typeface="Symbol"/>
              </a:rPr>
              <a:t></a:t>
            </a:r>
            <a:r>
              <a:rPr lang="en-US" sz="2000" b="1" dirty="0" smtClean="0"/>
              <a:t>P represents </a:t>
            </a:r>
          </a:p>
          <a:p>
            <a:pPr algn="l"/>
            <a:r>
              <a:rPr lang="en-US" sz="2000" b="1" dirty="0" smtClean="0">
                <a:solidFill>
                  <a:schemeClr val="tx2"/>
                </a:solidFill>
              </a:rPr>
              <a:t>meteorological drought </a:t>
            </a:r>
          </a:p>
          <a:p>
            <a:pPr algn="l"/>
            <a:r>
              <a:rPr lang="en-US" sz="2000" b="1" dirty="0" smtClean="0"/>
              <a:t>change pattern!</a:t>
            </a:r>
            <a:endParaRPr lang="en-US" sz="2000"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24"/>
          <p:cNvPicPr/>
          <p:nvPr/>
        </p:nvPicPr>
        <p:blipFill>
          <a:blip r:embed="rId2" cstate="print">
            <a:extLst>
              <a:ext uri="{28A0092B-C50C-407E-A947-70E740481C1C}">
                <a14:useLocalDpi xmlns:a14="http://schemas.microsoft.com/office/drawing/2010/main" val="0"/>
              </a:ext>
            </a:extLst>
          </a:blip>
          <a:srcRect l="50223" b="51667"/>
          <a:stretch>
            <a:fillRect/>
          </a:stretch>
        </p:blipFill>
        <p:spPr>
          <a:xfrm>
            <a:off x="152400" y="1676400"/>
            <a:ext cx="6216650" cy="3810000"/>
          </a:xfrm>
          <a:prstGeom prst="rect">
            <a:avLst/>
          </a:prstGeom>
        </p:spPr>
      </p:pic>
      <p:sp>
        <p:nvSpPr>
          <p:cNvPr id="5" name="Rectangle 3"/>
          <p:cNvSpPr txBox="1">
            <a:spLocks noChangeArrowheads="1"/>
          </p:cNvSpPr>
          <p:nvPr/>
        </p:nvSpPr>
        <p:spPr bwMode="auto">
          <a:xfrm>
            <a:off x="152400" y="457200"/>
            <a:ext cx="89154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buFontTx/>
              <a:buChar char="•"/>
              <a:defRPr/>
            </a:pPr>
            <a:r>
              <a:rPr lang="en-US" b="1" kern="0" dirty="0" smtClean="0">
                <a:solidFill>
                  <a:srgbClr val="FF0000"/>
                </a:solidFill>
                <a:latin typeface="Microsoft Sans Serif" pitchFamily="34" charset="0"/>
              </a:rPr>
              <a:t>Potential ET </a:t>
            </a:r>
            <a:r>
              <a:rPr lang="en-US" b="1" kern="0" dirty="0" smtClean="0">
                <a:latin typeface="Microsoft Sans Serif" pitchFamily="34" charset="0"/>
              </a:rPr>
              <a:t>increases everywhere:  </a:t>
            </a:r>
          </a:p>
        </p:txBody>
      </p:sp>
      <p:sp>
        <p:nvSpPr>
          <p:cNvPr id="512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533400" y="0"/>
            <a:ext cx="8458200" cy="685800"/>
          </a:xfrm>
          <a:prstGeom prst="rect">
            <a:avLst/>
          </a:prstGeom>
          <a:effectLst>
            <a:outerShdw blurRad="50800" dist="38100" dir="2700000" algn="tl" rotWithShape="0">
              <a:prstClr val="black"/>
            </a:outerShdw>
          </a:effectLst>
        </p:spPr>
        <p:txBody>
          <a:bodyPr/>
          <a:lstStyle/>
          <a:p>
            <a:pPr>
              <a:defRPr/>
            </a:pPr>
            <a:r>
              <a:rPr lang="en-US" sz="3200" b="1" kern="0" dirty="0" smtClean="0">
                <a:solidFill>
                  <a:schemeClr val="tx2"/>
                </a:solidFill>
                <a:latin typeface="Arial" charset="0"/>
                <a:ea typeface="+mj-ea"/>
                <a:cs typeface="+mj-cs"/>
              </a:rPr>
              <a:t>1. </a:t>
            </a:r>
            <a:r>
              <a:rPr lang="en-US" b="1" kern="0" dirty="0" smtClean="0">
                <a:solidFill>
                  <a:schemeClr val="tx2"/>
                </a:solidFill>
                <a:latin typeface="Arial" charset="0"/>
                <a:ea typeface="+mj-ea"/>
                <a:cs typeface="+mj-cs"/>
              </a:rPr>
              <a:t>Expected Response to GHG Forcing</a:t>
            </a:r>
            <a:endParaRPr lang="en-US" sz="4400" b="1" kern="0" dirty="0">
              <a:solidFill>
                <a:schemeClr val="tx2"/>
              </a:solidFill>
              <a:latin typeface="Arial" charset="0"/>
              <a:ea typeface="+mj-ea"/>
              <a:cs typeface="+mj-cs"/>
            </a:endParaRPr>
          </a:p>
        </p:txBody>
      </p:sp>
      <p:sp>
        <p:nvSpPr>
          <p:cNvPr id="10" name="TextBox 9"/>
          <p:cNvSpPr txBox="1"/>
          <p:nvPr/>
        </p:nvSpPr>
        <p:spPr>
          <a:xfrm>
            <a:off x="7134804" y="6477000"/>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11" name="TextBox 10"/>
          <p:cNvSpPr txBox="1"/>
          <p:nvPr/>
        </p:nvSpPr>
        <p:spPr>
          <a:xfrm>
            <a:off x="6128431" y="2807494"/>
            <a:ext cx="3098925" cy="1508105"/>
          </a:xfrm>
          <a:prstGeom prst="rect">
            <a:avLst/>
          </a:prstGeom>
          <a:noFill/>
        </p:spPr>
        <p:txBody>
          <a:bodyPr wrap="none" rtlCol="0">
            <a:spAutoFit/>
          </a:bodyPr>
          <a:lstStyle/>
          <a:p>
            <a:r>
              <a:rPr lang="en-US" sz="2000" b="1" dirty="0" smtClean="0">
                <a:solidFill>
                  <a:schemeClr val="tx2"/>
                </a:solidFill>
              </a:rPr>
              <a:t>2070-2099 minus 1970-1999</a:t>
            </a:r>
          </a:p>
          <a:p>
            <a:endParaRPr lang="en-US" sz="1800" b="1" dirty="0" smtClean="0"/>
          </a:p>
          <a:p>
            <a:r>
              <a:rPr lang="en-US" sz="1800" b="1" dirty="0" smtClean="0"/>
              <a:t>RCP4.5, 14 CMIP5 models</a:t>
            </a:r>
          </a:p>
          <a:p>
            <a:r>
              <a:rPr lang="en-US" sz="1800" b="1" dirty="0" smtClean="0"/>
              <a:t>PET using Penman-</a:t>
            </a:r>
            <a:r>
              <a:rPr lang="en-US" sz="1800" b="1" dirty="0" err="1" smtClean="0"/>
              <a:t>Monteith</a:t>
            </a:r>
            <a:r>
              <a:rPr lang="en-US" sz="1800" b="1" dirty="0" smtClean="0"/>
              <a:t> Eq.</a:t>
            </a:r>
          </a:p>
          <a:p>
            <a:endParaRPr lang="en-US" sz="1800" b="1" dirty="0" smtClean="0"/>
          </a:p>
        </p:txBody>
      </p:sp>
      <p:sp>
        <p:nvSpPr>
          <p:cNvPr id="13" name="Rectangle 12"/>
          <p:cNvSpPr/>
          <p:nvPr/>
        </p:nvSpPr>
        <p:spPr>
          <a:xfrm>
            <a:off x="685800" y="3810000"/>
            <a:ext cx="1101584" cy="523220"/>
          </a:xfrm>
          <a:prstGeom prst="rect">
            <a:avLst/>
          </a:prstGeom>
        </p:spPr>
        <p:txBody>
          <a:bodyPr wrap="none">
            <a:spAutoFit/>
          </a:bodyPr>
          <a:lstStyle/>
          <a:p>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PET</a:t>
            </a:r>
            <a:endParaRPr lang="en-US" b="1"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9"/>
          <p:cNvPicPr/>
          <p:nvPr/>
        </p:nvPicPr>
        <p:blipFill>
          <a:blip r:embed="rId2" cstate="print">
            <a:extLst>
              <a:ext uri="{28A0092B-C50C-407E-A947-70E740481C1C}">
                <a14:useLocalDpi xmlns:a14="http://schemas.microsoft.com/office/drawing/2010/main" val="0"/>
              </a:ext>
            </a:extLst>
          </a:blip>
          <a:stretch>
            <a:fillRect/>
          </a:stretch>
        </p:blipFill>
        <p:spPr>
          <a:xfrm>
            <a:off x="152400" y="1219200"/>
            <a:ext cx="6369050" cy="5562600"/>
          </a:xfrm>
          <a:prstGeom prst="rect">
            <a:avLst/>
          </a:prstGeom>
        </p:spPr>
      </p:pic>
      <p:sp>
        <p:nvSpPr>
          <p:cNvPr id="5" name="Rectangle 3"/>
          <p:cNvSpPr txBox="1">
            <a:spLocks noChangeArrowheads="1"/>
          </p:cNvSpPr>
          <p:nvPr/>
        </p:nvSpPr>
        <p:spPr bwMode="auto">
          <a:xfrm>
            <a:off x="-76200" y="304800"/>
            <a:ext cx="89154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buFontTx/>
              <a:buChar char="•"/>
              <a:defRPr/>
            </a:pPr>
            <a:r>
              <a:rPr lang="en-US" b="1" kern="0" dirty="0" smtClean="0">
                <a:solidFill>
                  <a:srgbClr val="FF0000"/>
                </a:solidFill>
                <a:latin typeface="Microsoft Sans Serif" pitchFamily="34" charset="0"/>
              </a:rPr>
              <a:t>PET</a:t>
            </a:r>
            <a:r>
              <a:rPr lang="en-US" b="1" kern="0" dirty="0" smtClean="0">
                <a:latin typeface="Microsoft Sans Serif" pitchFamily="34" charset="0"/>
              </a:rPr>
              <a:t> increases because of increased </a:t>
            </a:r>
            <a:r>
              <a:rPr lang="en-US" b="1" kern="0" dirty="0" smtClean="0">
                <a:solidFill>
                  <a:srgbClr val="FF0000"/>
                </a:solidFill>
                <a:latin typeface="Microsoft Sans Serif" pitchFamily="34" charset="0"/>
              </a:rPr>
              <a:t>vapor deficits</a:t>
            </a:r>
          </a:p>
        </p:txBody>
      </p:sp>
      <p:sp>
        <p:nvSpPr>
          <p:cNvPr id="512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533400" y="0"/>
            <a:ext cx="8458200" cy="685800"/>
          </a:xfrm>
          <a:prstGeom prst="rect">
            <a:avLst/>
          </a:prstGeom>
          <a:effectLst>
            <a:outerShdw blurRad="50800" dist="38100" dir="2700000" algn="tl" rotWithShape="0">
              <a:prstClr val="black"/>
            </a:outerShdw>
          </a:effectLst>
        </p:spPr>
        <p:txBody>
          <a:bodyPr/>
          <a:lstStyle/>
          <a:p>
            <a:pPr>
              <a:defRPr/>
            </a:pPr>
            <a:r>
              <a:rPr lang="en-US" sz="3200" b="1" kern="0" dirty="0" smtClean="0">
                <a:solidFill>
                  <a:schemeClr val="tx2"/>
                </a:solidFill>
                <a:latin typeface="Arial" charset="0"/>
                <a:ea typeface="+mj-ea"/>
                <a:cs typeface="+mj-cs"/>
              </a:rPr>
              <a:t>1. </a:t>
            </a:r>
            <a:r>
              <a:rPr lang="en-US" b="1" kern="0" dirty="0" smtClean="0">
                <a:solidFill>
                  <a:schemeClr val="tx2"/>
                </a:solidFill>
                <a:latin typeface="Arial" charset="0"/>
                <a:ea typeface="+mj-ea"/>
                <a:cs typeface="+mj-cs"/>
              </a:rPr>
              <a:t>Expected Response to GHG Forcing</a:t>
            </a:r>
            <a:endParaRPr lang="en-US" sz="4400" b="1" kern="0" dirty="0">
              <a:solidFill>
                <a:schemeClr val="tx2"/>
              </a:solidFill>
              <a:latin typeface="Arial" charset="0"/>
              <a:ea typeface="+mj-ea"/>
              <a:cs typeface="+mj-cs"/>
            </a:endParaRPr>
          </a:p>
        </p:txBody>
      </p:sp>
      <p:sp>
        <p:nvSpPr>
          <p:cNvPr id="10" name="TextBox 9"/>
          <p:cNvSpPr txBox="1"/>
          <p:nvPr/>
        </p:nvSpPr>
        <p:spPr>
          <a:xfrm>
            <a:off x="7134804" y="6477000"/>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11" name="TextBox 10"/>
          <p:cNvSpPr txBox="1"/>
          <p:nvPr/>
        </p:nvSpPr>
        <p:spPr>
          <a:xfrm>
            <a:off x="6096000" y="2835295"/>
            <a:ext cx="3098925" cy="1508105"/>
          </a:xfrm>
          <a:prstGeom prst="rect">
            <a:avLst/>
          </a:prstGeom>
          <a:noFill/>
        </p:spPr>
        <p:txBody>
          <a:bodyPr wrap="none" rtlCol="0">
            <a:spAutoFit/>
          </a:bodyPr>
          <a:lstStyle/>
          <a:p>
            <a:r>
              <a:rPr lang="en-US" sz="2000" b="1" dirty="0" smtClean="0">
                <a:solidFill>
                  <a:schemeClr val="tx2"/>
                </a:solidFill>
              </a:rPr>
              <a:t>2070-2099 minus 1970-1999</a:t>
            </a:r>
          </a:p>
          <a:p>
            <a:endParaRPr lang="en-US" sz="1800" b="1" dirty="0" smtClean="0"/>
          </a:p>
          <a:p>
            <a:r>
              <a:rPr lang="en-US" sz="1800" b="1" dirty="0" smtClean="0"/>
              <a:t>RCP4.5, 14 CMIP5 models</a:t>
            </a:r>
          </a:p>
          <a:p>
            <a:r>
              <a:rPr lang="en-US" sz="1800" b="1" dirty="0" smtClean="0"/>
              <a:t>PET using Penman-</a:t>
            </a:r>
            <a:r>
              <a:rPr lang="en-US" sz="1800" b="1" dirty="0" err="1" smtClean="0"/>
              <a:t>Monteith</a:t>
            </a:r>
            <a:r>
              <a:rPr lang="en-US" sz="1800" b="1" dirty="0" smtClean="0"/>
              <a:t> Eq.</a:t>
            </a:r>
          </a:p>
          <a:p>
            <a:endParaRPr lang="en-US" sz="1800" b="1" dirty="0" smtClean="0"/>
          </a:p>
        </p:txBody>
      </p:sp>
      <p:sp>
        <p:nvSpPr>
          <p:cNvPr id="12" name="Rectangle 11"/>
          <p:cNvSpPr/>
          <p:nvPr/>
        </p:nvSpPr>
        <p:spPr>
          <a:xfrm>
            <a:off x="402093" y="2221468"/>
            <a:ext cx="707245" cy="461665"/>
          </a:xfrm>
          <a:prstGeom prst="rect">
            <a:avLst/>
          </a:prstGeom>
        </p:spPr>
        <p:txBody>
          <a:bodyPr wrap="none">
            <a:spAutoFit/>
          </a:bodyPr>
          <a:lstStyle/>
          <a:p>
            <a:r>
              <a:rPr lang="en-US" sz="1200" b="1" dirty="0" smtClean="0">
                <a:latin typeface="Arial" pitchFamily="34" charset="0"/>
                <a:cs typeface="Arial" pitchFamily="34" charset="0"/>
                <a:sym typeface="Symbol"/>
              </a:rPr>
              <a:t>Due to </a:t>
            </a:r>
          </a:p>
          <a:p>
            <a:r>
              <a:rPr lang="en-US" sz="1200" b="1" dirty="0" smtClean="0">
                <a:latin typeface="Arial" pitchFamily="34" charset="0"/>
                <a:cs typeface="Arial" pitchFamily="34" charset="0"/>
                <a:sym typeface="Symbol"/>
              </a:rPr>
              <a:t>(</a:t>
            </a:r>
            <a:r>
              <a:rPr lang="en-US" sz="1200" b="1" dirty="0" err="1" smtClean="0">
                <a:latin typeface="Arial" pitchFamily="34" charset="0"/>
                <a:cs typeface="Arial" pitchFamily="34" charset="0"/>
                <a:sym typeface="Symbol"/>
              </a:rPr>
              <a:t>T+q</a:t>
            </a:r>
            <a:r>
              <a:rPr lang="en-US" sz="1200" b="1" dirty="0" smtClean="0">
                <a:latin typeface="Arial" pitchFamily="34" charset="0"/>
                <a:cs typeface="Arial" pitchFamily="34" charset="0"/>
                <a:sym typeface="Symbol"/>
              </a:rPr>
              <a:t>)</a:t>
            </a:r>
            <a:endParaRPr lang="en-US" sz="1200" b="1" dirty="0">
              <a:latin typeface="Arial" pitchFamily="34" charset="0"/>
              <a:cs typeface="Arial" pitchFamily="34" charset="0"/>
            </a:endParaRPr>
          </a:p>
        </p:txBody>
      </p:sp>
      <p:sp>
        <p:nvSpPr>
          <p:cNvPr id="14" name="Rectangle 13"/>
          <p:cNvSpPr/>
          <p:nvPr/>
        </p:nvSpPr>
        <p:spPr>
          <a:xfrm>
            <a:off x="381000" y="3962400"/>
            <a:ext cx="707245" cy="461665"/>
          </a:xfrm>
          <a:prstGeom prst="rect">
            <a:avLst/>
          </a:prstGeom>
        </p:spPr>
        <p:txBody>
          <a:bodyPr wrap="none">
            <a:spAutoFit/>
          </a:bodyPr>
          <a:lstStyle/>
          <a:p>
            <a:r>
              <a:rPr lang="en-US" sz="1200" b="1" dirty="0" smtClean="0">
                <a:latin typeface="Arial" pitchFamily="34" charset="0"/>
                <a:cs typeface="Arial" pitchFamily="34" charset="0"/>
                <a:sym typeface="Symbol"/>
              </a:rPr>
              <a:t>Due to </a:t>
            </a:r>
          </a:p>
          <a:p>
            <a:r>
              <a:rPr lang="en-US" sz="1200" b="1" dirty="0" smtClean="0">
                <a:latin typeface="Arial" pitchFamily="34" charset="0"/>
                <a:cs typeface="Arial" pitchFamily="34" charset="0"/>
                <a:sym typeface="Symbol"/>
              </a:rPr>
              <a:t>SW</a:t>
            </a:r>
            <a:endParaRPr lang="en-US" sz="1200" b="1" dirty="0">
              <a:latin typeface="Arial" pitchFamily="34" charset="0"/>
              <a:cs typeface="Arial" pitchFamily="34" charset="0"/>
            </a:endParaRPr>
          </a:p>
        </p:txBody>
      </p:sp>
      <p:sp>
        <p:nvSpPr>
          <p:cNvPr id="16" name="Rectangle 15"/>
          <p:cNvSpPr/>
          <p:nvPr/>
        </p:nvSpPr>
        <p:spPr>
          <a:xfrm>
            <a:off x="3636155" y="3962400"/>
            <a:ext cx="707245" cy="461665"/>
          </a:xfrm>
          <a:prstGeom prst="rect">
            <a:avLst/>
          </a:prstGeom>
        </p:spPr>
        <p:txBody>
          <a:bodyPr wrap="none">
            <a:spAutoFit/>
          </a:bodyPr>
          <a:lstStyle/>
          <a:p>
            <a:r>
              <a:rPr lang="en-US" sz="1200" b="1" dirty="0" smtClean="0">
                <a:latin typeface="Arial" pitchFamily="34" charset="0"/>
                <a:cs typeface="Arial" pitchFamily="34" charset="0"/>
                <a:sym typeface="Symbol"/>
              </a:rPr>
              <a:t>Due to </a:t>
            </a:r>
          </a:p>
          <a:p>
            <a:r>
              <a:rPr lang="en-US" sz="1200" b="1" dirty="0" smtClean="0">
                <a:latin typeface="Arial" pitchFamily="34" charset="0"/>
                <a:cs typeface="Arial" pitchFamily="34" charset="0"/>
                <a:sym typeface="Symbol"/>
              </a:rPr>
              <a:t>V</a:t>
            </a:r>
            <a:endParaRPr lang="en-US" sz="1200" b="1" dirty="0">
              <a:latin typeface="Arial" pitchFamily="34" charset="0"/>
              <a:cs typeface="Arial" pitchFamily="34" charset="0"/>
            </a:endParaRPr>
          </a:p>
        </p:txBody>
      </p:sp>
      <p:sp>
        <p:nvSpPr>
          <p:cNvPr id="17" name="Rectangle 16"/>
          <p:cNvSpPr/>
          <p:nvPr/>
        </p:nvSpPr>
        <p:spPr>
          <a:xfrm>
            <a:off x="3581400" y="2209800"/>
            <a:ext cx="707245" cy="461665"/>
          </a:xfrm>
          <a:prstGeom prst="rect">
            <a:avLst/>
          </a:prstGeom>
        </p:spPr>
        <p:txBody>
          <a:bodyPr wrap="none">
            <a:spAutoFit/>
          </a:bodyPr>
          <a:lstStyle/>
          <a:p>
            <a:r>
              <a:rPr lang="en-US" sz="1200" b="1" dirty="0" smtClean="0">
                <a:latin typeface="Arial" pitchFamily="34" charset="0"/>
                <a:cs typeface="Arial" pitchFamily="34" charset="0"/>
                <a:sym typeface="Symbol"/>
              </a:rPr>
              <a:t>Due to </a:t>
            </a:r>
          </a:p>
          <a:p>
            <a:r>
              <a:rPr lang="en-US" sz="1200" b="1" dirty="0" smtClean="0">
                <a:latin typeface="Arial" pitchFamily="34" charset="0"/>
                <a:cs typeface="Arial" pitchFamily="34" charset="0"/>
                <a:sym typeface="Symbol"/>
              </a:rPr>
              <a:t>LW</a:t>
            </a:r>
            <a:endParaRPr lang="en-US" sz="1200" b="1" dirty="0">
              <a:latin typeface="Arial" pitchFamily="34" charset="0"/>
              <a:cs typeface="Arial" pitchFamily="34" charset="0"/>
            </a:endParaRPr>
          </a:p>
        </p:txBody>
      </p:sp>
      <p:sp>
        <p:nvSpPr>
          <p:cNvPr id="18" name="Rectangle 17"/>
          <p:cNvSpPr/>
          <p:nvPr/>
        </p:nvSpPr>
        <p:spPr>
          <a:xfrm>
            <a:off x="342585" y="5520020"/>
            <a:ext cx="936475" cy="461665"/>
          </a:xfrm>
          <a:prstGeom prst="rect">
            <a:avLst/>
          </a:prstGeom>
        </p:spPr>
        <p:txBody>
          <a:bodyPr wrap="none">
            <a:spAutoFit/>
          </a:bodyPr>
          <a:lstStyle/>
          <a:p>
            <a:r>
              <a:rPr lang="en-US" sz="1200" b="1" dirty="0" smtClean="0">
                <a:latin typeface="Arial" pitchFamily="34" charset="0"/>
                <a:cs typeface="Arial" pitchFamily="34" charset="0"/>
                <a:sym typeface="Symbol"/>
              </a:rPr>
              <a:t>Sum of </a:t>
            </a:r>
          </a:p>
          <a:p>
            <a:r>
              <a:rPr lang="en-US" sz="1200" b="1" dirty="0" smtClean="0">
                <a:latin typeface="Arial" pitchFamily="34" charset="0"/>
                <a:cs typeface="Arial" pitchFamily="34" charset="0"/>
                <a:sym typeface="Symbol"/>
              </a:rPr>
              <a:t>All factors</a:t>
            </a:r>
            <a:endParaRPr lang="en-US" sz="1200" b="1" dirty="0">
              <a:latin typeface="Arial" pitchFamily="34" charset="0"/>
              <a:cs typeface="Arial" pitchFamily="34" charset="0"/>
            </a:endParaRPr>
          </a:p>
        </p:txBody>
      </p:sp>
      <p:sp>
        <p:nvSpPr>
          <p:cNvPr id="20" name="Rectangle 19"/>
          <p:cNvSpPr/>
          <p:nvPr/>
        </p:nvSpPr>
        <p:spPr>
          <a:xfrm>
            <a:off x="3656799" y="5788223"/>
            <a:ext cx="644727" cy="307777"/>
          </a:xfrm>
          <a:prstGeom prst="rect">
            <a:avLst/>
          </a:prstGeom>
        </p:spPr>
        <p:txBody>
          <a:bodyPr wrap="none">
            <a:spAutoFit/>
          </a:bodyPr>
          <a:lstStyle/>
          <a:p>
            <a:r>
              <a:rPr lang="en-US" sz="1400" b="1" dirty="0" smtClean="0">
                <a:latin typeface="Arial" pitchFamily="34" charset="0"/>
                <a:cs typeface="Arial" pitchFamily="34" charset="0"/>
                <a:sym typeface="Symbol"/>
              </a:rPr>
              <a:t>PET</a:t>
            </a:r>
            <a:endParaRPr lang="en-US" sz="1400" b="1" dirty="0">
              <a:latin typeface="Arial" pitchFamily="34" charset="0"/>
              <a:cs typeface="Arial" pitchFamily="34" charset="0"/>
            </a:endParaRPr>
          </a:p>
        </p:txBody>
      </p:sp>
      <p:sp>
        <p:nvSpPr>
          <p:cNvPr id="21" name="Rectangle 20"/>
          <p:cNvSpPr/>
          <p:nvPr/>
        </p:nvSpPr>
        <p:spPr>
          <a:xfrm>
            <a:off x="5410200" y="6477000"/>
            <a:ext cx="817853" cy="338554"/>
          </a:xfrm>
          <a:prstGeom prst="rect">
            <a:avLst/>
          </a:prstGeom>
        </p:spPr>
        <p:txBody>
          <a:bodyPr wrap="none">
            <a:spAutoFit/>
          </a:bodyPr>
          <a:lstStyle/>
          <a:p>
            <a:r>
              <a:rPr lang="en-US" sz="1600" b="1" dirty="0" smtClean="0"/>
              <a:t>mm/day</a:t>
            </a:r>
            <a:endParaRPr lang="en-US" sz="1600" b="1" dirty="0"/>
          </a:p>
        </p:txBody>
      </p:sp>
      <p:sp>
        <p:nvSpPr>
          <p:cNvPr id="15" name="Rectangle 14"/>
          <p:cNvSpPr/>
          <p:nvPr/>
        </p:nvSpPr>
        <p:spPr>
          <a:xfrm>
            <a:off x="5867400" y="4724400"/>
            <a:ext cx="3810000" cy="584775"/>
          </a:xfrm>
          <a:prstGeom prst="rect">
            <a:avLst/>
          </a:prstGeom>
        </p:spPr>
        <p:txBody>
          <a:bodyPr wrap="square">
            <a:spAutoFit/>
          </a:bodyPr>
          <a:lstStyle/>
          <a:p>
            <a:r>
              <a:rPr lang="en-US" sz="1600" b="1" dirty="0" smtClean="0"/>
              <a:t>Hatching: &gt;80% of the models</a:t>
            </a:r>
          </a:p>
          <a:p>
            <a:r>
              <a:rPr lang="en-US" sz="1600" b="1" dirty="0" smtClean="0"/>
              <a:t>agree on the sign of change </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6200" y="228600"/>
            <a:ext cx="91440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buFont typeface="Arial" pitchFamily="34" charset="0"/>
              <a:buChar char="•"/>
              <a:defRPr/>
            </a:pPr>
            <a:r>
              <a:rPr lang="en-US" b="1" kern="0" dirty="0" smtClean="0">
                <a:latin typeface="Microsoft Sans Serif" pitchFamily="34" charset="0"/>
              </a:rPr>
              <a:t>Agricultural &amp; hydrological </a:t>
            </a:r>
            <a:r>
              <a:rPr lang="en-US" b="1" kern="0" dirty="0" smtClean="0">
                <a:solidFill>
                  <a:srgbClr val="FF0000"/>
                </a:solidFill>
                <a:latin typeface="Microsoft Sans Serif" pitchFamily="34" charset="0"/>
              </a:rPr>
              <a:t>droughts</a:t>
            </a:r>
            <a:r>
              <a:rPr lang="en-US" b="1" kern="0" dirty="0" smtClean="0">
                <a:latin typeface="Microsoft Sans Serif" pitchFamily="34" charset="0"/>
              </a:rPr>
              <a:t>:</a:t>
            </a:r>
            <a:endParaRPr lang="en-US" sz="3200" b="1" kern="0" dirty="0" smtClean="0">
              <a:latin typeface="Microsoft Sans Serif" pitchFamily="34" charset="0"/>
            </a:endParaRPr>
          </a:p>
        </p:txBody>
      </p:sp>
      <p:sp>
        <p:nvSpPr>
          <p:cNvPr id="5123"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4572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1. Expected Response to GHG Forcing</a:t>
            </a:r>
            <a:endParaRPr lang="en-US" sz="4400" b="1" kern="0" dirty="0">
              <a:solidFill>
                <a:schemeClr val="tx2"/>
              </a:solidFill>
              <a:latin typeface="Arial" charset="0"/>
              <a:ea typeface="+mj-ea"/>
              <a:cs typeface="+mj-cs"/>
            </a:endParaRPr>
          </a:p>
        </p:txBody>
      </p:sp>
      <p:grpSp>
        <p:nvGrpSpPr>
          <p:cNvPr id="14" name="Group 13"/>
          <p:cNvGrpSpPr/>
          <p:nvPr/>
        </p:nvGrpSpPr>
        <p:grpSpPr>
          <a:xfrm>
            <a:off x="506504" y="1143000"/>
            <a:ext cx="6046696" cy="5652248"/>
            <a:chOff x="506504" y="1219200"/>
            <a:chExt cx="5970496" cy="5576048"/>
          </a:xfrm>
        </p:grpSpPr>
        <p:pic>
          <p:nvPicPr>
            <p:cNvPr id="7" name="图片 4"/>
            <p:cNvPicPr/>
            <p:nvPr/>
          </p:nvPicPr>
          <p:blipFill>
            <a:blip r:embed="rId2" cstate="print">
              <a:extLst>
                <a:ext uri="{28A0092B-C50C-407E-A947-70E740481C1C}">
                  <a14:useLocalDpi xmlns:a14="http://schemas.microsoft.com/office/drawing/2010/main" val="0"/>
                </a:ext>
              </a:extLst>
            </a:blip>
            <a:srcRect l="50495" r="-990" b="8065"/>
            <a:stretch>
              <a:fillRect/>
            </a:stretch>
          </p:blipFill>
          <p:spPr>
            <a:xfrm>
              <a:off x="519952" y="1219200"/>
              <a:ext cx="5957048" cy="5257800"/>
            </a:xfrm>
            <a:prstGeom prst="rect">
              <a:avLst/>
            </a:prstGeom>
          </p:spPr>
        </p:pic>
        <p:pic>
          <p:nvPicPr>
            <p:cNvPr id="8" name="图片 4"/>
            <p:cNvPicPr/>
            <p:nvPr/>
          </p:nvPicPr>
          <p:blipFill>
            <a:blip r:embed="rId2" cstate="print">
              <a:extLst>
                <a:ext uri="{28A0092B-C50C-407E-A947-70E740481C1C}">
                  <a14:useLocalDpi xmlns:a14="http://schemas.microsoft.com/office/drawing/2010/main" val="0"/>
                </a:ext>
              </a:extLst>
            </a:blip>
            <a:srcRect t="90925"/>
            <a:stretch>
              <a:fillRect/>
            </a:stretch>
          </p:blipFill>
          <p:spPr>
            <a:xfrm>
              <a:off x="506504" y="6435732"/>
              <a:ext cx="5867400" cy="359516"/>
            </a:xfrm>
            <a:prstGeom prst="rect">
              <a:avLst/>
            </a:prstGeom>
          </p:spPr>
        </p:pic>
      </p:grpSp>
      <p:sp>
        <p:nvSpPr>
          <p:cNvPr id="10" name="TextBox 9"/>
          <p:cNvSpPr txBox="1"/>
          <p:nvPr/>
        </p:nvSpPr>
        <p:spPr>
          <a:xfrm>
            <a:off x="7134804" y="6477000"/>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Zhao &amp; Dai (2015)</a:t>
            </a:r>
            <a:endParaRPr lang="en-US" sz="1400" dirty="0">
              <a:latin typeface="Microsoft Sans Serif" pitchFamily="34" charset="0"/>
              <a:cs typeface="Microsoft Sans Serif" pitchFamily="34" charset="0"/>
            </a:endParaRPr>
          </a:p>
        </p:txBody>
      </p:sp>
      <p:sp>
        <p:nvSpPr>
          <p:cNvPr id="11" name="TextBox 10"/>
          <p:cNvSpPr txBox="1"/>
          <p:nvPr/>
        </p:nvSpPr>
        <p:spPr>
          <a:xfrm>
            <a:off x="6287987" y="3200400"/>
            <a:ext cx="2932213" cy="1785104"/>
          </a:xfrm>
          <a:prstGeom prst="rect">
            <a:avLst/>
          </a:prstGeom>
          <a:noFill/>
        </p:spPr>
        <p:txBody>
          <a:bodyPr wrap="none" rtlCol="0">
            <a:spAutoFit/>
          </a:bodyPr>
          <a:lstStyle/>
          <a:p>
            <a:r>
              <a:rPr lang="en-US" sz="2000" b="1" dirty="0" smtClean="0">
                <a:solidFill>
                  <a:schemeClr val="tx2"/>
                </a:solidFill>
              </a:rPr>
              <a:t>2070-2099 minus 1970-1999</a:t>
            </a:r>
          </a:p>
          <a:p>
            <a:r>
              <a:rPr lang="en-US" sz="1800" b="1" dirty="0" smtClean="0"/>
              <a:t>RCP4.5, 13 CMIP5 models</a:t>
            </a:r>
          </a:p>
          <a:p>
            <a:endParaRPr lang="en-US" sz="1800" b="1" dirty="0" smtClean="0"/>
          </a:p>
          <a:p>
            <a:r>
              <a:rPr lang="en-US" sz="1800" b="1" dirty="0" smtClean="0"/>
              <a:t>Stippling: &gt;80% of the models</a:t>
            </a:r>
          </a:p>
          <a:p>
            <a:r>
              <a:rPr lang="en-US" sz="1800" b="1" dirty="0" smtClean="0"/>
              <a:t>agree on the sign of change </a:t>
            </a:r>
          </a:p>
          <a:p>
            <a:endParaRPr lang="en-US" sz="1800" b="1" dirty="0"/>
          </a:p>
        </p:txBody>
      </p:sp>
      <p:sp>
        <p:nvSpPr>
          <p:cNvPr id="12" name="Rectangle 11"/>
          <p:cNvSpPr/>
          <p:nvPr/>
        </p:nvSpPr>
        <p:spPr>
          <a:xfrm>
            <a:off x="1108273" y="5638800"/>
            <a:ext cx="1011815" cy="400110"/>
          </a:xfrm>
          <a:prstGeom prst="rect">
            <a:avLst/>
          </a:prstGeom>
        </p:spPr>
        <p:txBody>
          <a:bodyPr wrap="none">
            <a:spAutoFit/>
          </a:bodyPr>
          <a:lstStyle/>
          <a:p>
            <a:r>
              <a:rPr lang="en-US" sz="2000" b="1" kern="0" dirty="0" smtClean="0">
                <a:latin typeface="Arial" pitchFamily="34" charset="0"/>
                <a:cs typeface="Arial" pitchFamily="34" charset="0"/>
              </a:rPr>
              <a:t>Runoff</a:t>
            </a:r>
            <a:endParaRPr lang="en-US" sz="2000" dirty="0">
              <a:latin typeface="Arial" pitchFamily="34" charset="0"/>
              <a:cs typeface="Arial" pitchFamily="34" charset="0"/>
            </a:endParaRPr>
          </a:p>
        </p:txBody>
      </p:sp>
      <p:sp>
        <p:nvSpPr>
          <p:cNvPr id="13" name="Rectangle 12"/>
          <p:cNvSpPr/>
          <p:nvPr/>
        </p:nvSpPr>
        <p:spPr>
          <a:xfrm>
            <a:off x="990600" y="2667000"/>
            <a:ext cx="1252266" cy="707886"/>
          </a:xfrm>
          <a:prstGeom prst="rect">
            <a:avLst/>
          </a:prstGeom>
        </p:spPr>
        <p:txBody>
          <a:bodyPr wrap="none">
            <a:spAutoFit/>
          </a:bodyPr>
          <a:lstStyle/>
          <a:p>
            <a:r>
              <a:rPr lang="en-US" sz="2000" b="1" dirty="0" smtClean="0">
                <a:latin typeface="Arial" pitchFamily="34" charset="0"/>
                <a:cs typeface="Arial" pitchFamily="34" charset="0"/>
              </a:rPr>
              <a:t>Soil</a:t>
            </a:r>
          </a:p>
          <a:p>
            <a:r>
              <a:rPr lang="en-US" sz="2000" b="1" dirty="0" smtClean="0">
                <a:latin typeface="Arial" pitchFamily="34" charset="0"/>
                <a:cs typeface="Arial" pitchFamily="34" charset="0"/>
              </a:rPr>
              <a:t>Moisture</a:t>
            </a:r>
            <a:endParaRPr lang="en-US" sz="2000" b="1" dirty="0">
              <a:latin typeface="Arial" pitchFamily="34" charset="0"/>
              <a:cs typeface="Arial" pitchFamily="34" charset="0"/>
            </a:endParaRPr>
          </a:p>
        </p:txBody>
      </p:sp>
      <p:sp>
        <p:nvSpPr>
          <p:cNvPr id="15" name="Rectangle 14"/>
          <p:cNvSpPr/>
          <p:nvPr/>
        </p:nvSpPr>
        <p:spPr>
          <a:xfrm>
            <a:off x="6373280" y="2035314"/>
            <a:ext cx="1931939" cy="400110"/>
          </a:xfrm>
          <a:prstGeom prst="rect">
            <a:avLst/>
          </a:prstGeom>
        </p:spPr>
        <p:txBody>
          <a:bodyPr wrap="none">
            <a:spAutoFit/>
          </a:bodyPr>
          <a:lstStyle/>
          <a:p>
            <a:pPr algn="l"/>
            <a:r>
              <a:rPr lang="en-US" sz="2000" b="1" dirty="0" smtClean="0">
                <a:solidFill>
                  <a:schemeClr val="tx2"/>
                </a:solidFill>
                <a:sym typeface="Symbol"/>
              </a:rPr>
              <a:t>Different from </a:t>
            </a:r>
            <a:r>
              <a:rPr lang="en-US" sz="2000" b="1" dirty="0" smtClean="0">
                <a:solidFill>
                  <a:schemeClr val="tx2"/>
                </a:solidFill>
              </a:rPr>
              <a:t>P</a:t>
            </a:r>
            <a:endParaRPr lang="en-US" sz="2000" dirty="0">
              <a:solidFill>
                <a:schemeClr val="tx2"/>
              </a:solidFill>
            </a:endParaRPr>
          </a:p>
        </p:txBody>
      </p:sp>
      <p:sp>
        <p:nvSpPr>
          <p:cNvPr id="16" name="Rectangle 15"/>
          <p:cNvSpPr/>
          <p:nvPr/>
        </p:nvSpPr>
        <p:spPr>
          <a:xfrm>
            <a:off x="6400800" y="5562600"/>
            <a:ext cx="1321196" cy="400110"/>
          </a:xfrm>
          <a:prstGeom prst="rect">
            <a:avLst/>
          </a:prstGeom>
        </p:spPr>
        <p:txBody>
          <a:bodyPr wrap="none">
            <a:spAutoFit/>
          </a:bodyPr>
          <a:lstStyle/>
          <a:p>
            <a:pPr algn="l"/>
            <a:r>
              <a:rPr lang="en-US" sz="2000" b="1" dirty="0" smtClean="0">
                <a:solidFill>
                  <a:schemeClr val="tx2"/>
                </a:solidFill>
                <a:sym typeface="Symbol"/>
              </a:rPr>
              <a:t>Follows </a:t>
            </a:r>
            <a:r>
              <a:rPr lang="en-US" sz="2000" b="1" dirty="0" smtClean="0">
                <a:solidFill>
                  <a:schemeClr val="tx2"/>
                </a:solidFill>
              </a:rPr>
              <a:t>P</a:t>
            </a:r>
            <a:endParaRPr lang="en-US" sz="2000" dirty="0">
              <a:solidFill>
                <a:schemeClr val="tx2"/>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6200" y="228600"/>
            <a:ext cx="91440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defRPr/>
            </a:pPr>
            <a:r>
              <a:rPr lang="en-US" sz="2400" b="1" kern="0" dirty="0" smtClean="0">
                <a:solidFill>
                  <a:schemeClr val="tx2"/>
                </a:solidFill>
                <a:latin typeface="Microsoft Sans Serif" pitchFamily="34" charset="0"/>
              </a:rPr>
              <a:t>P, R and PDSI show consistent drying patterns </a:t>
            </a:r>
            <a:r>
              <a:rPr lang="en-US" sz="2400" b="1" kern="0" dirty="0" smtClean="0">
                <a:latin typeface="Microsoft Sans Serif" pitchFamily="34" charset="0"/>
              </a:rPr>
              <a:t>during 1950-2012 </a:t>
            </a:r>
            <a:endParaRPr lang="en-US" b="1" kern="0" dirty="0" smtClean="0">
              <a:latin typeface="Microsoft Sans Serif" pitchFamily="34" charset="0"/>
            </a:endParaRPr>
          </a:p>
        </p:txBody>
      </p:sp>
      <p:sp>
        <p:nvSpPr>
          <p:cNvPr id="5123"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3810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2. Historical Changes</a:t>
            </a:r>
            <a:endParaRPr lang="en-US" sz="4400" b="1" kern="0" dirty="0">
              <a:solidFill>
                <a:schemeClr val="tx2"/>
              </a:solidFill>
              <a:latin typeface="Arial" charset="0"/>
              <a:ea typeface="+mj-ea"/>
              <a:cs typeface="+mj-cs"/>
            </a:endParaRPr>
          </a:p>
        </p:txBody>
      </p:sp>
      <p:sp>
        <p:nvSpPr>
          <p:cNvPr id="10" name="TextBox 9"/>
          <p:cNvSpPr txBox="1"/>
          <p:nvPr/>
        </p:nvSpPr>
        <p:spPr>
          <a:xfrm>
            <a:off x="7134806" y="6477000"/>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Dai &amp; Zhao (2015)</a:t>
            </a:r>
            <a:endParaRPr lang="en-US" sz="1400" dirty="0">
              <a:latin typeface="Microsoft Sans Serif" pitchFamily="34" charset="0"/>
              <a:cs typeface="Microsoft Sans Serif" pitchFamily="34" charset="0"/>
            </a:endParaRPr>
          </a:p>
        </p:txBody>
      </p:sp>
      <p:grpSp>
        <p:nvGrpSpPr>
          <p:cNvPr id="20" name="Group 19"/>
          <p:cNvGrpSpPr/>
          <p:nvPr/>
        </p:nvGrpSpPr>
        <p:grpSpPr>
          <a:xfrm>
            <a:off x="1219200" y="1066800"/>
            <a:ext cx="4953000" cy="5715000"/>
            <a:chOff x="152400" y="1066800"/>
            <a:chExt cx="4953000" cy="5715000"/>
          </a:xfrm>
        </p:grpSpPr>
        <p:pic>
          <p:nvPicPr>
            <p:cNvPr id="14" name="Picture 13" descr="a.png"/>
            <p:cNvPicPr/>
            <p:nvPr/>
          </p:nvPicPr>
          <p:blipFill>
            <a:blip r:embed="rId2" cstate="print"/>
            <a:srcRect/>
            <a:stretch>
              <a:fillRect/>
            </a:stretch>
          </p:blipFill>
          <p:spPr>
            <a:xfrm>
              <a:off x="152400" y="1066800"/>
              <a:ext cx="4953000" cy="5715000"/>
            </a:xfrm>
            <a:prstGeom prst="rect">
              <a:avLst/>
            </a:prstGeom>
          </p:spPr>
        </p:pic>
        <p:sp>
          <p:nvSpPr>
            <p:cNvPr id="17" name="Rectangle 16"/>
            <p:cNvSpPr/>
            <p:nvPr/>
          </p:nvSpPr>
          <p:spPr>
            <a:xfrm>
              <a:off x="418319" y="2241191"/>
              <a:ext cx="579005" cy="461665"/>
            </a:xfrm>
            <a:prstGeom prst="rect">
              <a:avLst/>
            </a:prstGeom>
          </p:spPr>
          <p:txBody>
            <a:bodyPr wrap="none">
              <a:spAutoFit/>
            </a:bodyPr>
            <a:lstStyle/>
            <a:p>
              <a:r>
                <a:rPr lang="en-US" sz="2400" b="1" dirty="0" smtClean="0">
                  <a:latin typeface="Arial" pitchFamily="34" charset="0"/>
                  <a:cs typeface="Arial" pitchFamily="34" charset="0"/>
                  <a:sym typeface="Symbol"/>
                </a:rPr>
                <a:t>P</a:t>
              </a:r>
              <a:endParaRPr lang="en-US" sz="2400" b="1" dirty="0">
                <a:latin typeface="Arial" pitchFamily="34" charset="0"/>
                <a:cs typeface="Arial" pitchFamily="34" charset="0"/>
              </a:endParaRPr>
            </a:p>
          </p:txBody>
        </p:sp>
        <p:sp>
          <p:nvSpPr>
            <p:cNvPr id="18" name="Rectangle 17"/>
            <p:cNvSpPr/>
            <p:nvPr/>
          </p:nvSpPr>
          <p:spPr>
            <a:xfrm>
              <a:off x="457200" y="4186535"/>
              <a:ext cx="596638" cy="461665"/>
            </a:xfrm>
            <a:prstGeom prst="rect">
              <a:avLst/>
            </a:prstGeom>
          </p:spPr>
          <p:txBody>
            <a:bodyPr wrap="none">
              <a:spAutoFit/>
            </a:bodyPr>
            <a:lstStyle/>
            <a:p>
              <a:r>
                <a:rPr lang="en-US" sz="2400" b="1" dirty="0" smtClean="0">
                  <a:latin typeface="Arial" pitchFamily="34" charset="0"/>
                  <a:cs typeface="Arial" pitchFamily="34" charset="0"/>
                  <a:sym typeface="Symbol"/>
                </a:rPr>
                <a:t>R</a:t>
              </a:r>
              <a:endParaRPr lang="en-US" sz="2400" b="1" dirty="0">
                <a:latin typeface="Arial" pitchFamily="34" charset="0"/>
                <a:cs typeface="Arial" pitchFamily="34" charset="0"/>
              </a:endParaRPr>
            </a:p>
          </p:txBody>
        </p:sp>
        <p:sp>
          <p:nvSpPr>
            <p:cNvPr id="19" name="Rectangle 18"/>
            <p:cNvSpPr/>
            <p:nvPr/>
          </p:nvSpPr>
          <p:spPr>
            <a:xfrm>
              <a:off x="507375" y="6167735"/>
              <a:ext cx="941283" cy="400110"/>
            </a:xfrm>
            <a:prstGeom prst="rect">
              <a:avLst/>
            </a:prstGeom>
          </p:spPr>
          <p:txBody>
            <a:bodyPr wrap="none">
              <a:spAutoFit/>
            </a:bodyPr>
            <a:lstStyle/>
            <a:p>
              <a:r>
                <a:rPr lang="en-US" sz="2000" b="1" dirty="0" smtClean="0">
                  <a:latin typeface="Arial" pitchFamily="34" charset="0"/>
                  <a:cs typeface="Arial" pitchFamily="34" charset="0"/>
                  <a:sym typeface="Symbol"/>
                </a:rPr>
                <a:t>PDSI</a:t>
              </a:r>
              <a:endParaRPr lang="en-US" sz="2400" b="1" dirty="0">
                <a:latin typeface="Arial" pitchFamily="34" charset="0"/>
                <a:cs typeface="Arial" pitchFamily="34" charset="0"/>
              </a:endParaRPr>
            </a:p>
          </p:txBody>
        </p:sp>
      </p:grpSp>
      <p:grpSp>
        <p:nvGrpSpPr>
          <p:cNvPr id="26" name="Group 25"/>
          <p:cNvGrpSpPr/>
          <p:nvPr/>
        </p:nvGrpSpPr>
        <p:grpSpPr>
          <a:xfrm>
            <a:off x="6172200" y="2438400"/>
            <a:ext cx="2971800" cy="1295400"/>
            <a:chOff x="6324600" y="2438400"/>
            <a:chExt cx="2971800" cy="1295400"/>
          </a:xfrm>
        </p:grpSpPr>
        <p:cxnSp>
          <p:nvCxnSpPr>
            <p:cNvPr id="22" name="Straight Connector 21"/>
            <p:cNvCxnSpPr/>
            <p:nvPr/>
          </p:nvCxnSpPr>
          <p:spPr bwMode="auto">
            <a:xfrm rot="10800000">
              <a:off x="6400800" y="2438400"/>
              <a:ext cx="685800" cy="762000"/>
            </a:xfrm>
            <a:prstGeom prst="line">
              <a:avLst/>
            </a:prstGeom>
            <a:solidFill>
              <a:schemeClr val="accent1"/>
            </a:solidFill>
            <a:ln w="19050" cap="flat" cmpd="sng" algn="ctr">
              <a:solidFill>
                <a:schemeClr val="bg2"/>
              </a:solidFill>
              <a:prstDash val="solid"/>
              <a:round/>
              <a:headEnd type="none" w="med" len="med"/>
              <a:tailEnd type="triangle" w="med" len="sm"/>
            </a:ln>
            <a:effectLst/>
          </p:spPr>
        </p:cxnSp>
        <p:cxnSp>
          <p:nvCxnSpPr>
            <p:cNvPr id="24" name="Straight Connector 23"/>
            <p:cNvCxnSpPr/>
            <p:nvPr/>
          </p:nvCxnSpPr>
          <p:spPr bwMode="auto">
            <a:xfrm flipH="1">
              <a:off x="6324600" y="3200400"/>
              <a:ext cx="762000" cy="533400"/>
            </a:xfrm>
            <a:prstGeom prst="line">
              <a:avLst/>
            </a:prstGeom>
            <a:solidFill>
              <a:schemeClr val="accent1"/>
            </a:solidFill>
            <a:ln w="19050" cap="flat" cmpd="sng" algn="ctr">
              <a:solidFill>
                <a:schemeClr val="bg2"/>
              </a:solidFill>
              <a:prstDash val="solid"/>
              <a:round/>
              <a:headEnd type="none" w="med" len="med"/>
              <a:tailEnd type="triangle" w="med" len="sm"/>
            </a:ln>
            <a:effectLst/>
          </p:spPr>
        </p:cxnSp>
        <p:sp>
          <p:nvSpPr>
            <p:cNvPr id="25" name="Rectangle 24"/>
            <p:cNvSpPr/>
            <p:nvPr/>
          </p:nvSpPr>
          <p:spPr>
            <a:xfrm>
              <a:off x="7002182" y="2971800"/>
              <a:ext cx="2294218" cy="400110"/>
            </a:xfrm>
            <a:prstGeom prst="rect">
              <a:avLst/>
            </a:prstGeom>
          </p:spPr>
          <p:txBody>
            <a:bodyPr wrap="none">
              <a:spAutoFit/>
            </a:bodyPr>
            <a:lstStyle/>
            <a:p>
              <a:r>
                <a:rPr lang="en-US" sz="2000" b="1" kern="0" dirty="0" smtClean="0">
                  <a:latin typeface="Microsoft Sans Serif" pitchFamily="34" charset="0"/>
                </a:rPr>
                <a:t>Independent Obs. </a:t>
              </a:r>
              <a:endParaRPr lang="en-US" sz="2000" dirty="0"/>
            </a:p>
          </p:txBody>
        </p:sp>
      </p:gr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t="50000"/>
          <a:stretch>
            <a:fillRect/>
          </a:stretch>
        </p:blipFill>
        <p:spPr>
          <a:xfrm>
            <a:off x="457200" y="1143000"/>
            <a:ext cx="7391400" cy="5641975"/>
          </a:xfrm>
          <a:prstGeom prst="rect">
            <a:avLst/>
          </a:prstGeom>
          <a:noFill/>
        </p:spPr>
      </p:pic>
      <p:sp>
        <p:nvSpPr>
          <p:cNvPr id="5" name="Rectangle 3"/>
          <p:cNvSpPr txBox="1">
            <a:spLocks noChangeArrowheads="1"/>
          </p:cNvSpPr>
          <p:nvPr/>
        </p:nvSpPr>
        <p:spPr bwMode="auto">
          <a:xfrm>
            <a:off x="76200" y="228600"/>
            <a:ext cx="91440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defRPr/>
            </a:pPr>
            <a:r>
              <a:rPr lang="en-US" sz="2400" b="1" kern="0" dirty="0" smtClean="0">
                <a:latin typeface="Microsoft Sans Serif" pitchFamily="34" charset="0"/>
              </a:rPr>
              <a:t>Global drought trend is weaker when </a:t>
            </a:r>
            <a:r>
              <a:rPr lang="en-US" sz="2400" b="1" kern="0" dirty="0" smtClean="0">
                <a:solidFill>
                  <a:schemeClr val="tx2"/>
                </a:solidFill>
                <a:latin typeface="Microsoft Sans Serif" pitchFamily="34" charset="0"/>
              </a:rPr>
              <a:t>CRU precipitation </a:t>
            </a:r>
            <a:r>
              <a:rPr lang="en-US" sz="2400" b="1" kern="0" dirty="0" smtClean="0">
                <a:latin typeface="Microsoft Sans Serif" pitchFamily="34" charset="0"/>
              </a:rPr>
              <a:t>is used:  </a:t>
            </a:r>
            <a:endParaRPr lang="en-US" b="1" kern="0" dirty="0" smtClean="0">
              <a:latin typeface="Microsoft Sans Serif" pitchFamily="34" charset="0"/>
            </a:endParaRPr>
          </a:p>
        </p:txBody>
      </p:sp>
      <p:sp>
        <p:nvSpPr>
          <p:cNvPr id="5123"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11430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2. Historical Changes</a:t>
            </a:r>
            <a:endParaRPr lang="en-US" sz="4400" b="1" kern="0" dirty="0">
              <a:solidFill>
                <a:schemeClr val="tx2"/>
              </a:solidFill>
              <a:latin typeface="Arial" charset="0"/>
              <a:ea typeface="+mj-ea"/>
              <a:cs typeface="+mj-cs"/>
            </a:endParaRPr>
          </a:p>
        </p:txBody>
      </p:sp>
      <p:sp>
        <p:nvSpPr>
          <p:cNvPr id="10" name="TextBox 9"/>
          <p:cNvSpPr txBox="1"/>
          <p:nvPr/>
        </p:nvSpPr>
        <p:spPr>
          <a:xfrm>
            <a:off x="7391400" y="6550223"/>
            <a:ext cx="1643400" cy="307777"/>
          </a:xfrm>
          <a:prstGeom prst="rect">
            <a:avLst/>
          </a:prstGeom>
          <a:noFill/>
        </p:spPr>
        <p:txBody>
          <a:bodyPr wrap="none" rtlCol="0">
            <a:spAutoFit/>
          </a:bodyPr>
          <a:lstStyle/>
          <a:p>
            <a:r>
              <a:rPr lang="en-US" sz="1400" dirty="0" smtClean="0">
                <a:latin typeface="Microsoft Sans Serif" pitchFamily="34" charset="0"/>
                <a:cs typeface="Microsoft Sans Serif" pitchFamily="34" charset="0"/>
              </a:rPr>
              <a:t>Dai &amp; Zhao (2015)</a:t>
            </a:r>
            <a:endParaRPr lang="en-US" sz="1400" dirty="0">
              <a:latin typeface="Microsoft Sans Serif" pitchFamily="34" charset="0"/>
              <a:cs typeface="Microsoft Sans Serif" pitchFamily="34" charset="0"/>
            </a:endParaRPr>
          </a:p>
        </p:txBody>
      </p:sp>
      <p:sp>
        <p:nvSpPr>
          <p:cNvPr id="12" name="Rectangle 11"/>
          <p:cNvSpPr/>
          <p:nvPr/>
        </p:nvSpPr>
        <p:spPr bwMode="auto">
          <a:xfrm>
            <a:off x="1246096" y="5091952"/>
            <a:ext cx="3207124" cy="304800"/>
          </a:xfrm>
          <a:prstGeom prst="rect">
            <a:avLst/>
          </a:prstGeom>
          <a:noFill/>
          <a:ln w="285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2"/>
              </a:solidFill>
              <a:effectLst/>
              <a:latin typeface="Arial Narrow"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81000" y="990600"/>
            <a:ext cx="6477000" cy="5867400"/>
          </a:xfrm>
          <a:prstGeom prst="rect">
            <a:avLst/>
          </a:prstGeom>
        </p:spPr>
      </p:pic>
      <p:sp>
        <p:nvSpPr>
          <p:cNvPr id="5" name="Rectangle 3"/>
          <p:cNvSpPr txBox="1">
            <a:spLocks noChangeArrowheads="1"/>
          </p:cNvSpPr>
          <p:nvPr/>
        </p:nvSpPr>
        <p:spPr bwMode="auto">
          <a:xfrm>
            <a:off x="165848" y="215152"/>
            <a:ext cx="9144000" cy="1066800"/>
          </a:xfrm>
          <a:prstGeom prst="rect">
            <a:avLst/>
          </a:prstGeom>
          <a:noFill/>
          <a:ln w="9525">
            <a:noFill/>
            <a:miter lim="800000"/>
            <a:headEnd/>
            <a:tailEnd/>
          </a:ln>
        </p:spPr>
        <p:txBody>
          <a:bodyPr/>
          <a:lstStyle/>
          <a:p>
            <a:pPr marL="342900" indent="-342900" algn="l">
              <a:spcBef>
                <a:spcPct val="20000"/>
              </a:spcBef>
              <a:defRPr/>
            </a:pPr>
            <a:endParaRPr lang="en-US" sz="1800" b="1" kern="0" dirty="0" smtClean="0">
              <a:solidFill>
                <a:schemeClr val="tx2"/>
              </a:solidFill>
              <a:latin typeface="Microsoft Sans Serif" pitchFamily="34" charset="0"/>
            </a:endParaRPr>
          </a:p>
          <a:p>
            <a:pPr marL="342900" indent="-342900" algn="l">
              <a:spcBef>
                <a:spcPct val="20000"/>
              </a:spcBef>
              <a:defRPr/>
            </a:pPr>
            <a:r>
              <a:rPr lang="en-US" sz="2400" b="1" kern="0" dirty="0" smtClean="0">
                <a:solidFill>
                  <a:schemeClr val="tx2"/>
                </a:solidFill>
                <a:latin typeface="Microsoft Sans Serif" pitchFamily="34" charset="0"/>
              </a:rPr>
              <a:t>CRU precipitation </a:t>
            </a:r>
            <a:r>
              <a:rPr lang="en-US" sz="2400" b="1" kern="0" dirty="0" smtClean="0">
                <a:latin typeface="Microsoft Sans Serif" pitchFamily="34" charset="0"/>
              </a:rPr>
              <a:t>data have a </a:t>
            </a:r>
            <a:r>
              <a:rPr lang="en-US" sz="2400" b="1" kern="0" dirty="0" smtClean="0">
                <a:solidFill>
                  <a:schemeClr val="tx2"/>
                </a:solidFill>
                <a:latin typeface="Microsoft Sans Serif" pitchFamily="34" charset="0"/>
              </a:rPr>
              <a:t>wet bias</a:t>
            </a:r>
            <a:r>
              <a:rPr lang="en-US" sz="2400" b="1" kern="0" dirty="0" smtClean="0">
                <a:latin typeface="Microsoft Sans Serif" pitchFamily="34" charset="0"/>
              </a:rPr>
              <a:t> since the1990s:  </a:t>
            </a:r>
          </a:p>
        </p:txBody>
      </p:sp>
      <p:sp>
        <p:nvSpPr>
          <p:cNvPr id="5123" name="Line 4"/>
          <p:cNvSpPr>
            <a:spLocks noChangeShapeType="1"/>
          </p:cNvSpPr>
          <p:nvPr/>
        </p:nvSpPr>
        <p:spPr bwMode="auto">
          <a:xfrm>
            <a:off x="0" y="533400"/>
            <a:ext cx="9144000" cy="0"/>
          </a:xfrm>
          <a:prstGeom prst="line">
            <a:avLst/>
          </a:prstGeom>
          <a:noFill/>
          <a:ln w="31750">
            <a:solidFill>
              <a:schemeClr val="accent1"/>
            </a:solidFill>
            <a:round/>
            <a:headEnd/>
            <a:tailEnd/>
          </a:ln>
        </p:spPr>
        <p:txBody>
          <a:bodyPr anchor="ctr"/>
          <a:lstStyle/>
          <a:p>
            <a:endParaRPr lang="en-US"/>
          </a:p>
        </p:txBody>
      </p:sp>
      <p:sp>
        <p:nvSpPr>
          <p:cNvPr id="6" name="Rectangle 2"/>
          <p:cNvSpPr txBox="1">
            <a:spLocks noChangeArrowheads="1"/>
          </p:cNvSpPr>
          <p:nvPr/>
        </p:nvSpPr>
        <p:spPr>
          <a:xfrm>
            <a:off x="-1143000" y="0"/>
            <a:ext cx="8458200" cy="685800"/>
          </a:xfrm>
          <a:prstGeom prst="rect">
            <a:avLst/>
          </a:prstGeom>
          <a:effectLst>
            <a:outerShdw blurRad="50800" dist="38100" dir="2700000" algn="tl" rotWithShape="0">
              <a:prstClr val="black"/>
            </a:outerShdw>
          </a:effectLst>
        </p:spPr>
        <p:txBody>
          <a:bodyPr/>
          <a:lstStyle/>
          <a:p>
            <a:pPr>
              <a:defRPr/>
            </a:pPr>
            <a:r>
              <a:rPr lang="en-US" b="1" kern="0" dirty="0" smtClean="0">
                <a:solidFill>
                  <a:schemeClr val="tx2"/>
                </a:solidFill>
                <a:latin typeface="Arial" charset="0"/>
                <a:ea typeface="+mj-ea"/>
                <a:cs typeface="+mj-cs"/>
              </a:rPr>
              <a:t>2. Historical Changes</a:t>
            </a:r>
            <a:endParaRPr lang="en-US" sz="4400" b="1" kern="0" dirty="0">
              <a:solidFill>
                <a:schemeClr val="tx2"/>
              </a:solidFill>
              <a:latin typeface="Arial" charset="0"/>
              <a:ea typeface="+mj-ea"/>
              <a:cs typeface="+mj-cs"/>
            </a:endParaRPr>
          </a:p>
        </p:txBody>
      </p:sp>
      <p:sp>
        <p:nvSpPr>
          <p:cNvPr id="10" name="TextBox 9"/>
          <p:cNvSpPr txBox="1"/>
          <p:nvPr/>
        </p:nvSpPr>
        <p:spPr>
          <a:xfrm>
            <a:off x="6934200" y="6400800"/>
            <a:ext cx="1959191" cy="307777"/>
          </a:xfrm>
          <a:prstGeom prst="rect">
            <a:avLst/>
          </a:prstGeom>
          <a:noFill/>
        </p:spPr>
        <p:txBody>
          <a:bodyPr wrap="none" rtlCol="0">
            <a:spAutoFit/>
          </a:bodyPr>
          <a:lstStyle/>
          <a:p>
            <a:r>
              <a:rPr lang="en-US" sz="1400" dirty="0" err="1" smtClean="0">
                <a:latin typeface="Microsoft Sans Serif" pitchFamily="34" charset="0"/>
                <a:cs typeface="Microsoft Sans Serif" pitchFamily="34" charset="0"/>
              </a:rPr>
              <a:t>Trenberth</a:t>
            </a:r>
            <a:r>
              <a:rPr lang="en-US" sz="1400" dirty="0" smtClean="0">
                <a:latin typeface="Microsoft Sans Serif" pitchFamily="34" charset="0"/>
                <a:cs typeface="Microsoft Sans Serif" pitchFamily="34" charset="0"/>
              </a:rPr>
              <a:t> et al. (2014)</a:t>
            </a:r>
            <a:endParaRPr lang="en-US" sz="1400" dirty="0">
              <a:latin typeface="Microsoft Sans Serif" pitchFamily="34" charset="0"/>
              <a:cs typeface="Microsoft Sans Serif" pitchFamily="34" charset="0"/>
            </a:endParaRPr>
          </a:p>
        </p:txBody>
      </p:sp>
      <p:sp>
        <p:nvSpPr>
          <p:cNvPr id="8" name="Rectangle 7"/>
          <p:cNvSpPr/>
          <p:nvPr/>
        </p:nvSpPr>
        <p:spPr>
          <a:xfrm>
            <a:off x="4399428" y="5693497"/>
            <a:ext cx="593432" cy="261610"/>
          </a:xfrm>
          <a:prstGeom prst="rect">
            <a:avLst/>
          </a:prstGeom>
        </p:spPr>
        <p:txBody>
          <a:bodyPr wrap="none">
            <a:spAutoFit/>
          </a:bodyPr>
          <a:lstStyle/>
          <a:p>
            <a:r>
              <a:rPr lang="en-US" sz="1100" b="1" dirty="0" smtClean="0">
                <a:latin typeface="Microsoft Sans Serif" pitchFamily="34" charset="0"/>
                <a:cs typeface="Microsoft Sans Serif" pitchFamily="34" charset="0"/>
              </a:rPr>
              <a:t>GPCC</a:t>
            </a:r>
            <a:endParaRPr lang="en-US" sz="1100" b="1" dirty="0"/>
          </a:p>
        </p:txBody>
      </p:sp>
      <p:sp>
        <p:nvSpPr>
          <p:cNvPr id="9" name="Rectangle 8"/>
          <p:cNvSpPr/>
          <p:nvPr/>
        </p:nvSpPr>
        <p:spPr>
          <a:xfrm>
            <a:off x="3632067" y="6172200"/>
            <a:ext cx="984565" cy="261610"/>
          </a:xfrm>
          <a:prstGeom prst="rect">
            <a:avLst/>
          </a:prstGeom>
        </p:spPr>
        <p:txBody>
          <a:bodyPr wrap="none">
            <a:spAutoFit/>
          </a:bodyPr>
          <a:lstStyle/>
          <a:p>
            <a:r>
              <a:rPr lang="en-US" sz="1050" b="1" dirty="0" smtClean="0">
                <a:latin typeface="Microsoft Sans Serif" pitchFamily="34" charset="0"/>
                <a:cs typeface="Microsoft Sans Serif" pitchFamily="34" charset="0"/>
              </a:rPr>
              <a:t>CRU TS3.21</a:t>
            </a:r>
            <a:endParaRPr lang="en-US" sz="1050" b="1" dirty="0"/>
          </a:p>
        </p:txBody>
      </p:sp>
      <p:cxnSp>
        <p:nvCxnSpPr>
          <p:cNvPr id="13" name="Straight Arrow Connector 12"/>
          <p:cNvCxnSpPr/>
          <p:nvPr/>
        </p:nvCxnSpPr>
        <p:spPr bwMode="auto">
          <a:xfrm flipH="1">
            <a:off x="4154554" y="6337438"/>
            <a:ext cx="9550" cy="19559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4" name="Rectangle 13"/>
          <p:cNvSpPr/>
          <p:nvPr/>
        </p:nvSpPr>
        <p:spPr>
          <a:xfrm>
            <a:off x="3559816" y="6562770"/>
            <a:ext cx="1180131" cy="261610"/>
          </a:xfrm>
          <a:prstGeom prst="rect">
            <a:avLst/>
          </a:prstGeom>
        </p:spPr>
        <p:txBody>
          <a:bodyPr wrap="none">
            <a:spAutoFit/>
          </a:bodyPr>
          <a:lstStyle/>
          <a:p>
            <a:r>
              <a:rPr lang="en-US" sz="1050" b="1" dirty="0" smtClean="0">
                <a:latin typeface="Microsoft Sans Serif" pitchFamily="34" charset="0"/>
                <a:cs typeface="Microsoft Sans Serif" pitchFamily="34" charset="0"/>
              </a:rPr>
              <a:t>CRU TS3.10.01</a:t>
            </a:r>
            <a:endParaRPr lang="en-US" sz="1050" b="1" dirty="0"/>
          </a:p>
        </p:txBody>
      </p:sp>
      <p:sp>
        <p:nvSpPr>
          <p:cNvPr id="15" name="Rectangle 14"/>
          <p:cNvSpPr/>
          <p:nvPr/>
        </p:nvSpPr>
        <p:spPr>
          <a:xfrm>
            <a:off x="6815260" y="5562600"/>
            <a:ext cx="2252540" cy="707886"/>
          </a:xfrm>
          <a:prstGeom prst="rect">
            <a:avLst/>
          </a:prstGeom>
        </p:spPr>
        <p:txBody>
          <a:bodyPr wrap="none">
            <a:spAutoFit/>
          </a:bodyPr>
          <a:lstStyle/>
          <a:p>
            <a:pPr algn="just"/>
            <a:r>
              <a:rPr lang="en-US" sz="2000" b="1" kern="0" dirty="0" smtClean="0">
                <a:solidFill>
                  <a:schemeClr val="tx2"/>
                </a:solidFill>
                <a:latin typeface="Microsoft Sans Serif" pitchFamily="34" charset="0"/>
              </a:rPr>
              <a:t>The bias is due </a:t>
            </a:r>
          </a:p>
          <a:p>
            <a:pPr algn="just"/>
            <a:r>
              <a:rPr lang="en-US" sz="2000" b="1" kern="0" dirty="0" smtClean="0">
                <a:solidFill>
                  <a:schemeClr val="tx2"/>
                </a:solidFill>
                <a:latin typeface="Microsoft Sans Serif" pitchFamily="34" charset="0"/>
              </a:rPr>
              <a:t>to too few stations</a:t>
            </a:r>
            <a:endParaRPr lang="en-US" sz="2000" dirty="0"/>
          </a:p>
        </p:txBody>
      </p:sp>
      <p:sp>
        <p:nvSpPr>
          <p:cNvPr id="16" name="Rectangle 15"/>
          <p:cNvSpPr/>
          <p:nvPr/>
        </p:nvSpPr>
        <p:spPr bwMode="auto">
          <a:xfrm>
            <a:off x="381000" y="5589496"/>
            <a:ext cx="6477000" cy="1268504"/>
          </a:xfrm>
          <a:prstGeom prst="rect">
            <a:avLst/>
          </a:prstGeom>
          <a:solidFill>
            <a:schemeClr val="accent6">
              <a:lumMod val="20000"/>
              <a:lumOff val="80000"/>
            </a:schemeClr>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2"/>
              </a:solidFill>
              <a:effectLst/>
              <a:latin typeface="Arial Narrow"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28755</TotalTime>
  <Words>1669</Words>
  <Application>Microsoft Office PowerPoint</Application>
  <PresentationFormat>On-screen Show (4:3)</PresentationFormat>
  <Paragraphs>214</Paragraphs>
  <Slides>19</Slides>
  <Notes>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SimSun</vt:lpstr>
      <vt:lpstr>Adobe Garamond Pro Bold</vt:lpstr>
      <vt:lpstr>Arial</vt:lpstr>
      <vt:lpstr>Arial Narrow</vt:lpstr>
      <vt:lpstr>Arial Rounded MT Bold</vt:lpstr>
      <vt:lpstr>Microsoft Sans Serif</vt:lpstr>
      <vt:lpstr>Symbol</vt:lpstr>
      <vt:lpstr>Times New Roman</vt:lpstr>
      <vt:lpstr>Blank Presentation</vt:lpstr>
      <vt:lpstr>Evapotranspiration and Drought Changes: Some Key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adai</cp:lastModifiedBy>
  <cp:revision>571</cp:revision>
  <cp:lastPrinted>2001-10-12T22:50:52Z</cp:lastPrinted>
  <dcterms:created xsi:type="dcterms:W3CDTF">2001-07-28T22:10:26Z</dcterms:created>
  <dcterms:modified xsi:type="dcterms:W3CDTF">2015-12-13T01:52:49Z</dcterms:modified>
</cp:coreProperties>
</file>