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267185" rtl="0" eaLnBrk="1" latinLnBrk="0" hangingPunct="1">
      <a:defRPr sz="9000" kern="1200">
        <a:solidFill>
          <a:schemeClr val="tx1"/>
        </a:solidFill>
        <a:latin typeface="+mn-lt"/>
        <a:ea typeface="+mn-ea"/>
        <a:cs typeface="+mn-cs"/>
      </a:defRPr>
    </a:lvl1pPr>
    <a:lvl2pPr marL="2267185" algn="l" defTabSz="2267185" rtl="0" eaLnBrk="1" latinLnBrk="0" hangingPunct="1">
      <a:defRPr sz="9000" kern="1200">
        <a:solidFill>
          <a:schemeClr val="tx1"/>
        </a:solidFill>
        <a:latin typeface="+mn-lt"/>
        <a:ea typeface="+mn-ea"/>
        <a:cs typeface="+mn-cs"/>
      </a:defRPr>
    </a:lvl2pPr>
    <a:lvl3pPr marL="4534372" algn="l" defTabSz="2267185" rtl="0" eaLnBrk="1" latinLnBrk="0" hangingPunct="1">
      <a:defRPr sz="9000" kern="1200">
        <a:solidFill>
          <a:schemeClr val="tx1"/>
        </a:solidFill>
        <a:latin typeface="+mn-lt"/>
        <a:ea typeface="+mn-ea"/>
        <a:cs typeface="+mn-cs"/>
      </a:defRPr>
    </a:lvl3pPr>
    <a:lvl4pPr marL="6801558" algn="l" defTabSz="2267185" rtl="0" eaLnBrk="1" latinLnBrk="0" hangingPunct="1">
      <a:defRPr sz="9000" kern="1200">
        <a:solidFill>
          <a:schemeClr val="tx1"/>
        </a:solidFill>
        <a:latin typeface="+mn-lt"/>
        <a:ea typeface="+mn-ea"/>
        <a:cs typeface="+mn-cs"/>
      </a:defRPr>
    </a:lvl4pPr>
    <a:lvl5pPr marL="9068744" algn="l" defTabSz="2267185" rtl="0" eaLnBrk="1" latinLnBrk="0" hangingPunct="1">
      <a:defRPr sz="9000" kern="1200">
        <a:solidFill>
          <a:schemeClr val="tx1"/>
        </a:solidFill>
        <a:latin typeface="+mn-lt"/>
        <a:ea typeface="+mn-ea"/>
        <a:cs typeface="+mn-cs"/>
      </a:defRPr>
    </a:lvl5pPr>
    <a:lvl6pPr marL="11335929" algn="l" defTabSz="2267185" rtl="0" eaLnBrk="1" latinLnBrk="0" hangingPunct="1">
      <a:defRPr sz="9000" kern="1200">
        <a:solidFill>
          <a:schemeClr val="tx1"/>
        </a:solidFill>
        <a:latin typeface="+mn-lt"/>
        <a:ea typeface="+mn-ea"/>
        <a:cs typeface="+mn-cs"/>
      </a:defRPr>
    </a:lvl6pPr>
    <a:lvl7pPr marL="13603114" algn="l" defTabSz="2267185" rtl="0" eaLnBrk="1" latinLnBrk="0" hangingPunct="1">
      <a:defRPr sz="9000" kern="1200">
        <a:solidFill>
          <a:schemeClr val="tx1"/>
        </a:solidFill>
        <a:latin typeface="+mn-lt"/>
        <a:ea typeface="+mn-ea"/>
        <a:cs typeface="+mn-cs"/>
      </a:defRPr>
    </a:lvl7pPr>
    <a:lvl8pPr marL="15870302" algn="l" defTabSz="2267185" rtl="0" eaLnBrk="1" latinLnBrk="0" hangingPunct="1">
      <a:defRPr sz="9000" kern="1200">
        <a:solidFill>
          <a:schemeClr val="tx1"/>
        </a:solidFill>
        <a:latin typeface="+mn-lt"/>
        <a:ea typeface="+mn-ea"/>
        <a:cs typeface="+mn-cs"/>
      </a:defRPr>
    </a:lvl8pPr>
    <a:lvl9pPr marL="18137487" algn="l" defTabSz="2267185" rtl="0" eaLnBrk="1" latinLnBrk="0" hangingPunct="1">
      <a:defRPr sz="9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654" autoAdjust="0"/>
  </p:normalViewPr>
  <p:slideViewPr>
    <p:cSldViewPr snapToGrid="0" snapToObjects="1">
      <p:cViewPr>
        <p:scale>
          <a:sx n="150" d="100"/>
          <a:sy n="150" d="100"/>
        </p:scale>
        <p:origin x="30864" y="548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267185" indent="0" algn="ctr">
              <a:buNone/>
              <a:defRPr>
                <a:solidFill>
                  <a:schemeClr val="tx1">
                    <a:tint val="75000"/>
                  </a:schemeClr>
                </a:solidFill>
              </a:defRPr>
            </a:lvl2pPr>
            <a:lvl3pPr marL="4534372" indent="0" algn="ctr">
              <a:buNone/>
              <a:defRPr>
                <a:solidFill>
                  <a:schemeClr val="tx1">
                    <a:tint val="75000"/>
                  </a:schemeClr>
                </a:solidFill>
              </a:defRPr>
            </a:lvl3pPr>
            <a:lvl4pPr marL="6801558" indent="0" algn="ctr">
              <a:buNone/>
              <a:defRPr>
                <a:solidFill>
                  <a:schemeClr val="tx1">
                    <a:tint val="75000"/>
                  </a:schemeClr>
                </a:solidFill>
              </a:defRPr>
            </a:lvl4pPr>
            <a:lvl5pPr marL="9068744" indent="0" algn="ctr">
              <a:buNone/>
              <a:defRPr>
                <a:solidFill>
                  <a:schemeClr val="tx1">
                    <a:tint val="75000"/>
                  </a:schemeClr>
                </a:solidFill>
              </a:defRPr>
            </a:lvl5pPr>
            <a:lvl6pPr marL="11335929" indent="0" algn="ctr">
              <a:buNone/>
              <a:defRPr>
                <a:solidFill>
                  <a:schemeClr val="tx1">
                    <a:tint val="75000"/>
                  </a:schemeClr>
                </a:solidFill>
              </a:defRPr>
            </a:lvl6pPr>
            <a:lvl7pPr marL="13603114" indent="0" algn="ctr">
              <a:buNone/>
              <a:defRPr>
                <a:solidFill>
                  <a:schemeClr val="tx1">
                    <a:tint val="75000"/>
                  </a:schemeClr>
                </a:solidFill>
              </a:defRPr>
            </a:lvl7pPr>
            <a:lvl8pPr marL="15870302" indent="0" algn="ctr">
              <a:buNone/>
              <a:defRPr>
                <a:solidFill>
                  <a:schemeClr val="tx1">
                    <a:tint val="75000"/>
                  </a:schemeClr>
                </a:solidFill>
              </a:defRPr>
            </a:lvl8pPr>
            <a:lvl9pPr marL="181374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F6B99-E915-0440-82AC-9D3A553345B6}"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86592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F6B99-E915-0440-82AC-9D3A553345B6}"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31391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1323" y="8435348"/>
            <a:ext cx="55298343" cy="1797634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91068" y="8435348"/>
            <a:ext cx="165178737" cy="1797634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F6B99-E915-0440-82AC-9D3A553345B6}"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18415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F6B99-E915-0440-82AC-9D3A553345B6}"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2381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8"/>
            <a:ext cx="37307520" cy="7200899"/>
          </a:xfrm>
        </p:spPr>
        <p:txBody>
          <a:bodyPr anchor="b"/>
          <a:lstStyle>
            <a:lvl1pPr marL="0" indent="0">
              <a:buNone/>
              <a:defRPr sz="9900">
                <a:solidFill>
                  <a:schemeClr val="tx1">
                    <a:tint val="75000"/>
                  </a:schemeClr>
                </a:solidFill>
              </a:defRPr>
            </a:lvl1pPr>
            <a:lvl2pPr marL="2267185" indent="0">
              <a:buNone/>
              <a:defRPr sz="9000">
                <a:solidFill>
                  <a:schemeClr val="tx1">
                    <a:tint val="75000"/>
                  </a:schemeClr>
                </a:solidFill>
              </a:defRPr>
            </a:lvl2pPr>
            <a:lvl3pPr marL="4534372" indent="0">
              <a:buNone/>
              <a:defRPr sz="8000">
                <a:solidFill>
                  <a:schemeClr val="tx1">
                    <a:tint val="75000"/>
                  </a:schemeClr>
                </a:solidFill>
              </a:defRPr>
            </a:lvl3pPr>
            <a:lvl4pPr marL="6801558" indent="0">
              <a:buNone/>
              <a:defRPr sz="6900">
                <a:solidFill>
                  <a:schemeClr val="tx1">
                    <a:tint val="75000"/>
                  </a:schemeClr>
                </a:solidFill>
              </a:defRPr>
            </a:lvl4pPr>
            <a:lvl5pPr marL="9068744" indent="0">
              <a:buNone/>
              <a:defRPr sz="6900">
                <a:solidFill>
                  <a:schemeClr val="tx1">
                    <a:tint val="75000"/>
                  </a:schemeClr>
                </a:solidFill>
              </a:defRPr>
            </a:lvl5pPr>
            <a:lvl6pPr marL="11335929" indent="0">
              <a:buNone/>
              <a:defRPr sz="6900">
                <a:solidFill>
                  <a:schemeClr val="tx1">
                    <a:tint val="75000"/>
                  </a:schemeClr>
                </a:solidFill>
              </a:defRPr>
            </a:lvl6pPr>
            <a:lvl7pPr marL="13603114" indent="0">
              <a:buNone/>
              <a:defRPr sz="6900">
                <a:solidFill>
                  <a:schemeClr val="tx1">
                    <a:tint val="75000"/>
                  </a:schemeClr>
                </a:solidFill>
              </a:defRPr>
            </a:lvl7pPr>
            <a:lvl8pPr marL="15870302" indent="0">
              <a:buNone/>
              <a:defRPr sz="6900">
                <a:solidFill>
                  <a:schemeClr val="tx1">
                    <a:tint val="75000"/>
                  </a:schemeClr>
                </a:solidFill>
              </a:defRPr>
            </a:lvl8pPr>
            <a:lvl9pPr marL="18137487"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F6B99-E915-0440-82AC-9D3A553345B6}"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59691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91066" y="49156627"/>
            <a:ext cx="110238537" cy="139042139"/>
          </a:xfrm>
        </p:spPr>
        <p:txBody>
          <a:bodyPr/>
          <a:lstStyle>
            <a:lvl1pPr>
              <a:defRPr sz="13900"/>
            </a:lvl1pPr>
            <a:lvl2pPr>
              <a:defRPr sz="11900"/>
            </a:lvl2pPr>
            <a:lvl3pPr>
              <a:defRPr sz="99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261125" y="49156627"/>
            <a:ext cx="110238543" cy="139042139"/>
          </a:xfrm>
        </p:spPr>
        <p:txBody>
          <a:bodyPr/>
          <a:lstStyle>
            <a:lvl1pPr>
              <a:defRPr sz="13900"/>
            </a:lvl1pPr>
            <a:lvl2pPr>
              <a:defRPr sz="11900"/>
            </a:lvl2pPr>
            <a:lvl3pPr>
              <a:defRPr sz="99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F6B99-E915-0440-82AC-9D3A553345B6}"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03570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3" y="7368547"/>
            <a:ext cx="19392903" cy="3070859"/>
          </a:xfrm>
        </p:spPr>
        <p:txBody>
          <a:bodyPr anchor="b"/>
          <a:lstStyle>
            <a:lvl1pPr marL="0" indent="0">
              <a:buNone/>
              <a:defRPr sz="11900" b="1"/>
            </a:lvl1pPr>
            <a:lvl2pPr marL="2267185" indent="0">
              <a:buNone/>
              <a:defRPr sz="9900" b="1"/>
            </a:lvl2pPr>
            <a:lvl3pPr marL="4534372" indent="0">
              <a:buNone/>
              <a:defRPr sz="9000" b="1"/>
            </a:lvl3pPr>
            <a:lvl4pPr marL="6801558" indent="0">
              <a:buNone/>
              <a:defRPr sz="8000" b="1"/>
            </a:lvl4pPr>
            <a:lvl5pPr marL="9068744" indent="0">
              <a:buNone/>
              <a:defRPr sz="8000" b="1"/>
            </a:lvl5pPr>
            <a:lvl6pPr marL="11335929" indent="0">
              <a:buNone/>
              <a:defRPr sz="8000" b="1"/>
            </a:lvl6pPr>
            <a:lvl7pPr marL="13603114" indent="0">
              <a:buNone/>
              <a:defRPr sz="8000" b="1"/>
            </a:lvl7pPr>
            <a:lvl8pPr marL="15870302" indent="0">
              <a:buNone/>
              <a:defRPr sz="8000" b="1"/>
            </a:lvl8pPr>
            <a:lvl9pPr marL="18137487"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194563" y="10439400"/>
            <a:ext cx="19392903" cy="18966183"/>
          </a:xfrm>
        </p:spPr>
        <p:txBody>
          <a:bodyPr/>
          <a:lstStyle>
            <a:lvl1pPr>
              <a:defRPr sz="11900"/>
            </a:lvl1pPr>
            <a:lvl2pPr>
              <a:defRPr sz="9900"/>
            </a:lvl2pPr>
            <a:lvl3pPr>
              <a:defRPr sz="90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4" y="7368547"/>
            <a:ext cx="19400520" cy="3070859"/>
          </a:xfrm>
        </p:spPr>
        <p:txBody>
          <a:bodyPr anchor="b"/>
          <a:lstStyle>
            <a:lvl1pPr marL="0" indent="0">
              <a:buNone/>
              <a:defRPr sz="11900" b="1"/>
            </a:lvl1pPr>
            <a:lvl2pPr marL="2267185" indent="0">
              <a:buNone/>
              <a:defRPr sz="9900" b="1"/>
            </a:lvl2pPr>
            <a:lvl3pPr marL="4534372" indent="0">
              <a:buNone/>
              <a:defRPr sz="9000" b="1"/>
            </a:lvl3pPr>
            <a:lvl4pPr marL="6801558" indent="0">
              <a:buNone/>
              <a:defRPr sz="8000" b="1"/>
            </a:lvl4pPr>
            <a:lvl5pPr marL="9068744" indent="0">
              <a:buNone/>
              <a:defRPr sz="8000" b="1"/>
            </a:lvl5pPr>
            <a:lvl6pPr marL="11335929" indent="0">
              <a:buNone/>
              <a:defRPr sz="8000" b="1"/>
            </a:lvl6pPr>
            <a:lvl7pPr marL="13603114" indent="0">
              <a:buNone/>
              <a:defRPr sz="8000" b="1"/>
            </a:lvl7pPr>
            <a:lvl8pPr marL="15870302" indent="0">
              <a:buNone/>
              <a:defRPr sz="8000" b="1"/>
            </a:lvl8pPr>
            <a:lvl9pPr marL="18137487"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2296124" y="10439400"/>
            <a:ext cx="19400520" cy="18966183"/>
          </a:xfrm>
        </p:spPr>
        <p:txBody>
          <a:bodyPr/>
          <a:lstStyle>
            <a:lvl1pPr>
              <a:defRPr sz="11900"/>
            </a:lvl1pPr>
            <a:lvl2pPr>
              <a:defRPr sz="9900"/>
            </a:lvl2pPr>
            <a:lvl3pPr>
              <a:defRPr sz="90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F6B99-E915-0440-82AC-9D3A553345B6}" type="datetimeFigureOut">
              <a:rPr lang="en-US" smtClean="0"/>
              <a:t>5/9/14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69772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F6B99-E915-0440-82AC-9D3A553345B6}" type="datetimeFigureOut">
              <a:rPr lang="en-US" smtClean="0"/>
              <a:t>5/9/14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106166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F6B99-E915-0440-82AC-9D3A553345B6}" type="datetimeFigureOut">
              <a:rPr lang="en-US" smtClean="0"/>
              <a:t>5/9/14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159151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5" y="1310640"/>
            <a:ext cx="14439903" cy="5577840"/>
          </a:xfrm>
        </p:spPr>
        <p:txBody>
          <a:bodyPr anchor="b"/>
          <a:lstStyle>
            <a:lvl1pPr algn="l">
              <a:defRPr sz="9900" b="1"/>
            </a:lvl1pPr>
          </a:lstStyle>
          <a:p>
            <a:r>
              <a:rPr lang="en-US" smtClean="0"/>
              <a:t>Click to edit Master title style</a:t>
            </a:r>
            <a:endParaRPr lang="en-US"/>
          </a:p>
        </p:txBody>
      </p:sp>
      <p:sp>
        <p:nvSpPr>
          <p:cNvPr id="3" name="Content Placeholder 2"/>
          <p:cNvSpPr>
            <a:spLocks noGrp="1"/>
          </p:cNvSpPr>
          <p:nvPr>
            <p:ph idx="1"/>
          </p:nvPr>
        </p:nvSpPr>
        <p:spPr>
          <a:xfrm>
            <a:off x="17160240" y="1310645"/>
            <a:ext cx="24536400" cy="28094943"/>
          </a:xfrm>
        </p:spPr>
        <p:txBody>
          <a:bodyPr/>
          <a:lstStyle>
            <a:lvl1pPr>
              <a:defRPr sz="15800"/>
            </a:lvl1pPr>
            <a:lvl2pPr>
              <a:defRPr sz="13900"/>
            </a:lvl2pPr>
            <a:lvl3pPr>
              <a:defRPr sz="119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5" y="6888485"/>
            <a:ext cx="14439903" cy="22517103"/>
          </a:xfrm>
        </p:spPr>
        <p:txBody>
          <a:bodyPr/>
          <a:lstStyle>
            <a:lvl1pPr marL="0" indent="0">
              <a:buNone/>
              <a:defRPr sz="6900"/>
            </a:lvl1pPr>
            <a:lvl2pPr marL="2267185" indent="0">
              <a:buNone/>
              <a:defRPr sz="5900"/>
            </a:lvl2pPr>
            <a:lvl3pPr marL="4534372" indent="0">
              <a:buNone/>
              <a:defRPr sz="4900"/>
            </a:lvl3pPr>
            <a:lvl4pPr marL="6801558" indent="0">
              <a:buNone/>
              <a:defRPr sz="4500"/>
            </a:lvl4pPr>
            <a:lvl5pPr marL="9068744" indent="0">
              <a:buNone/>
              <a:defRPr sz="4500"/>
            </a:lvl5pPr>
            <a:lvl6pPr marL="11335929" indent="0">
              <a:buNone/>
              <a:defRPr sz="4500"/>
            </a:lvl6pPr>
            <a:lvl7pPr marL="13603114" indent="0">
              <a:buNone/>
              <a:defRPr sz="4500"/>
            </a:lvl7pPr>
            <a:lvl8pPr marL="15870302" indent="0">
              <a:buNone/>
              <a:defRPr sz="4500"/>
            </a:lvl8pPr>
            <a:lvl9pPr marL="18137487"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F6B99-E915-0440-82AC-9D3A553345B6}"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289619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9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800"/>
            </a:lvl1pPr>
            <a:lvl2pPr marL="2267185" indent="0">
              <a:buNone/>
              <a:defRPr sz="13900"/>
            </a:lvl2pPr>
            <a:lvl3pPr marL="4534372" indent="0">
              <a:buNone/>
              <a:defRPr sz="11900"/>
            </a:lvl3pPr>
            <a:lvl4pPr marL="6801558" indent="0">
              <a:buNone/>
              <a:defRPr sz="9900"/>
            </a:lvl4pPr>
            <a:lvl5pPr marL="9068744" indent="0">
              <a:buNone/>
              <a:defRPr sz="9900"/>
            </a:lvl5pPr>
            <a:lvl6pPr marL="11335929" indent="0">
              <a:buNone/>
              <a:defRPr sz="9900"/>
            </a:lvl6pPr>
            <a:lvl7pPr marL="13603114" indent="0">
              <a:buNone/>
              <a:defRPr sz="9900"/>
            </a:lvl7pPr>
            <a:lvl8pPr marL="15870302" indent="0">
              <a:buNone/>
              <a:defRPr sz="9900"/>
            </a:lvl8pPr>
            <a:lvl9pPr marL="18137487" indent="0">
              <a:buNone/>
              <a:defRPr sz="9900"/>
            </a:lvl9pPr>
          </a:lstStyle>
          <a:p>
            <a:endParaRPr lang="en-US"/>
          </a:p>
        </p:txBody>
      </p:sp>
      <p:sp>
        <p:nvSpPr>
          <p:cNvPr id="4" name="Text Placeholder 3"/>
          <p:cNvSpPr>
            <a:spLocks noGrp="1"/>
          </p:cNvSpPr>
          <p:nvPr>
            <p:ph type="body" sz="half" idx="2"/>
          </p:nvPr>
        </p:nvSpPr>
        <p:spPr>
          <a:xfrm>
            <a:off x="8602983" y="25763227"/>
            <a:ext cx="26334720" cy="3863339"/>
          </a:xfrm>
        </p:spPr>
        <p:txBody>
          <a:bodyPr/>
          <a:lstStyle>
            <a:lvl1pPr marL="0" indent="0">
              <a:buNone/>
              <a:defRPr sz="6900"/>
            </a:lvl1pPr>
            <a:lvl2pPr marL="2267185" indent="0">
              <a:buNone/>
              <a:defRPr sz="5900"/>
            </a:lvl2pPr>
            <a:lvl3pPr marL="4534372" indent="0">
              <a:buNone/>
              <a:defRPr sz="4900"/>
            </a:lvl3pPr>
            <a:lvl4pPr marL="6801558" indent="0">
              <a:buNone/>
              <a:defRPr sz="4500"/>
            </a:lvl4pPr>
            <a:lvl5pPr marL="9068744" indent="0">
              <a:buNone/>
              <a:defRPr sz="4500"/>
            </a:lvl5pPr>
            <a:lvl6pPr marL="11335929" indent="0">
              <a:buNone/>
              <a:defRPr sz="4500"/>
            </a:lvl6pPr>
            <a:lvl7pPr marL="13603114" indent="0">
              <a:buNone/>
              <a:defRPr sz="4500"/>
            </a:lvl7pPr>
            <a:lvl8pPr marL="15870302" indent="0">
              <a:buNone/>
              <a:defRPr sz="4500"/>
            </a:lvl8pPr>
            <a:lvl9pPr marL="18137487"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F6B99-E915-0440-82AC-9D3A553345B6}"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F39D6-66DD-0B4D-9BF4-8E806A9BD286}" type="slidenum">
              <a:rPr lang="en-US" smtClean="0"/>
              <a:t>‹#›</a:t>
            </a:fld>
            <a:endParaRPr lang="en-US"/>
          </a:p>
        </p:txBody>
      </p:sp>
    </p:spTree>
    <p:extLst>
      <p:ext uri="{BB962C8B-B14F-4D97-AF65-F5344CB8AC3E}">
        <p14:creationId xmlns:p14="http://schemas.microsoft.com/office/powerpoint/2010/main" val="3833850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53438" tIns="226719" rIns="453438" bIns="226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80" cy="21724623"/>
          </a:xfrm>
          <a:prstGeom prst="rect">
            <a:avLst/>
          </a:prstGeom>
        </p:spPr>
        <p:txBody>
          <a:bodyPr vert="horz" lIns="453438" tIns="226719" rIns="453438" bIns="226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5"/>
            <a:ext cx="10241280" cy="1752600"/>
          </a:xfrm>
          <a:prstGeom prst="rect">
            <a:avLst/>
          </a:prstGeom>
        </p:spPr>
        <p:txBody>
          <a:bodyPr vert="horz" lIns="453438" tIns="226719" rIns="453438" bIns="226719" rtlCol="0" anchor="ctr"/>
          <a:lstStyle>
            <a:lvl1pPr algn="l">
              <a:defRPr sz="5900">
                <a:solidFill>
                  <a:schemeClr val="tx1">
                    <a:tint val="75000"/>
                  </a:schemeClr>
                </a:solidFill>
              </a:defRPr>
            </a:lvl1pPr>
          </a:lstStyle>
          <a:p>
            <a:fld id="{29BF6B99-E915-0440-82AC-9D3A553345B6}" type="datetimeFigureOut">
              <a:rPr lang="en-US" smtClean="0"/>
              <a:t>5/9/14</a:t>
            </a:fld>
            <a:endParaRPr lang="en-US"/>
          </a:p>
        </p:txBody>
      </p:sp>
      <p:sp>
        <p:nvSpPr>
          <p:cNvPr id="5" name="Footer Placeholder 4"/>
          <p:cNvSpPr>
            <a:spLocks noGrp="1"/>
          </p:cNvSpPr>
          <p:nvPr>
            <p:ph type="ftr" sz="quarter" idx="3"/>
          </p:nvPr>
        </p:nvSpPr>
        <p:spPr>
          <a:xfrm>
            <a:off x="14996160" y="30510485"/>
            <a:ext cx="13898880" cy="1752600"/>
          </a:xfrm>
          <a:prstGeom prst="rect">
            <a:avLst/>
          </a:prstGeom>
        </p:spPr>
        <p:txBody>
          <a:bodyPr vert="horz" lIns="453438" tIns="226719" rIns="453438" bIns="226719"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5"/>
            <a:ext cx="10241280" cy="1752600"/>
          </a:xfrm>
          <a:prstGeom prst="rect">
            <a:avLst/>
          </a:prstGeom>
        </p:spPr>
        <p:txBody>
          <a:bodyPr vert="horz" lIns="453438" tIns="226719" rIns="453438" bIns="226719" rtlCol="0" anchor="ctr"/>
          <a:lstStyle>
            <a:lvl1pPr algn="r">
              <a:defRPr sz="5900">
                <a:solidFill>
                  <a:schemeClr val="tx1">
                    <a:tint val="75000"/>
                  </a:schemeClr>
                </a:solidFill>
              </a:defRPr>
            </a:lvl1pPr>
          </a:lstStyle>
          <a:p>
            <a:fld id="{360F39D6-66DD-0B4D-9BF4-8E806A9BD286}" type="slidenum">
              <a:rPr lang="en-US" smtClean="0"/>
              <a:t>‹#›</a:t>
            </a:fld>
            <a:endParaRPr lang="en-US"/>
          </a:p>
        </p:txBody>
      </p:sp>
    </p:spTree>
    <p:extLst>
      <p:ext uri="{BB962C8B-B14F-4D97-AF65-F5344CB8AC3E}">
        <p14:creationId xmlns:p14="http://schemas.microsoft.com/office/powerpoint/2010/main" val="1317417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67185" rtl="0" eaLnBrk="1" latinLnBrk="0" hangingPunct="1">
        <a:spcBef>
          <a:spcPct val="0"/>
        </a:spcBef>
        <a:buNone/>
        <a:defRPr sz="21800" kern="1200">
          <a:solidFill>
            <a:schemeClr val="tx1"/>
          </a:solidFill>
          <a:latin typeface="+mj-lt"/>
          <a:ea typeface="+mj-ea"/>
          <a:cs typeface="+mj-cs"/>
        </a:defRPr>
      </a:lvl1pPr>
    </p:titleStyle>
    <p:bodyStyle>
      <a:lvl1pPr marL="1700390" indent="-1700390" algn="l" defTabSz="2267185" rtl="0" eaLnBrk="1" latinLnBrk="0" hangingPunct="1">
        <a:spcBef>
          <a:spcPct val="20000"/>
        </a:spcBef>
        <a:buFont typeface="Arial"/>
        <a:buChar char="•"/>
        <a:defRPr sz="15800" kern="1200">
          <a:solidFill>
            <a:schemeClr val="tx1"/>
          </a:solidFill>
          <a:latin typeface="+mn-lt"/>
          <a:ea typeface="+mn-ea"/>
          <a:cs typeface="+mn-cs"/>
        </a:defRPr>
      </a:lvl1pPr>
      <a:lvl2pPr marL="3684177" indent="-1416992" algn="l" defTabSz="2267185" rtl="0" eaLnBrk="1" latinLnBrk="0" hangingPunct="1">
        <a:spcBef>
          <a:spcPct val="20000"/>
        </a:spcBef>
        <a:buFont typeface="Arial"/>
        <a:buChar char="–"/>
        <a:defRPr sz="13900" kern="1200">
          <a:solidFill>
            <a:schemeClr val="tx1"/>
          </a:solidFill>
          <a:latin typeface="+mn-lt"/>
          <a:ea typeface="+mn-ea"/>
          <a:cs typeface="+mn-cs"/>
        </a:defRPr>
      </a:lvl2pPr>
      <a:lvl3pPr marL="5667966" indent="-1133593" algn="l" defTabSz="2267185" rtl="0" eaLnBrk="1" latinLnBrk="0" hangingPunct="1">
        <a:spcBef>
          <a:spcPct val="20000"/>
        </a:spcBef>
        <a:buFont typeface="Arial"/>
        <a:buChar char="•"/>
        <a:defRPr sz="11900" kern="1200">
          <a:solidFill>
            <a:schemeClr val="tx1"/>
          </a:solidFill>
          <a:latin typeface="+mn-lt"/>
          <a:ea typeface="+mn-ea"/>
          <a:cs typeface="+mn-cs"/>
        </a:defRPr>
      </a:lvl3pPr>
      <a:lvl4pPr marL="7935151" indent="-1133593" algn="l" defTabSz="2267185" rtl="0" eaLnBrk="1" latinLnBrk="0" hangingPunct="1">
        <a:spcBef>
          <a:spcPct val="20000"/>
        </a:spcBef>
        <a:buFont typeface="Arial"/>
        <a:buChar char="–"/>
        <a:defRPr sz="9900" kern="1200">
          <a:solidFill>
            <a:schemeClr val="tx1"/>
          </a:solidFill>
          <a:latin typeface="+mn-lt"/>
          <a:ea typeface="+mn-ea"/>
          <a:cs typeface="+mn-cs"/>
        </a:defRPr>
      </a:lvl4pPr>
      <a:lvl5pPr marL="10202336" indent="-1133593" algn="l" defTabSz="2267185" rtl="0" eaLnBrk="1" latinLnBrk="0" hangingPunct="1">
        <a:spcBef>
          <a:spcPct val="20000"/>
        </a:spcBef>
        <a:buFont typeface="Arial"/>
        <a:buChar char="»"/>
        <a:defRPr sz="9900" kern="1200">
          <a:solidFill>
            <a:schemeClr val="tx1"/>
          </a:solidFill>
          <a:latin typeface="+mn-lt"/>
          <a:ea typeface="+mn-ea"/>
          <a:cs typeface="+mn-cs"/>
        </a:defRPr>
      </a:lvl5pPr>
      <a:lvl6pPr marL="12469521" indent="-1133593" algn="l" defTabSz="2267185" rtl="0" eaLnBrk="1" latinLnBrk="0" hangingPunct="1">
        <a:spcBef>
          <a:spcPct val="20000"/>
        </a:spcBef>
        <a:buFont typeface="Arial"/>
        <a:buChar char="•"/>
        <a:defRPr sz="9900" kern="1200">
          <a:solidFill>
            <a:schemeClr val="tx1"/>
          </a:solidFill>
          <a:latin typeface="+mn-lt"/>
          <a:ea typeface="+mn-ea"/>
          <a:cs typeface="+mn-cs"/>
        </a:defRPr>
      </a:lvl6pPr>
      <a:lvl7pPr marL="14736709" indent="-1133593" algn="l" defTabSz="2267185" rtl="0" eaLnBrk="1" latinLnBrk="0" hangingPunct="1">
        <a:spcBef>
          <a:spcPct val="20000"/>
        </a:spcBef>
        <a:buFont typeface="Arial"/>
        <a:buChar char="•"/>
        <a:defRPr sz="9900" kern="1200">
          <a:solidFill>
            <a:schemeClr val="tx1"/>
          </a:solidFill>
          <a:latin typeface="+mn-lt"/>
          <a:ea typeface="+mn-ea"/>
          <a:cs typeface="+mn-cs"/>
        </a:defRPr>
      </a:lvl7pPr>
      <a:lvl8pPr marL="17003895" indent="-1133593" algn="l" defTabSz="2267185" rtl="0" eaLnBrk="1" latinLnBrk="0" hangingPunct="1">
        <a:spcBef>
          <a:spcPct val="20000"/>
        </a:spcBef>
        <a:buFont typeface="Arial"/>
        <a:buChar char="•"/>
        <a:defRPr sz="9900" kern="1200">
          <a:solidFill>
            <a:schemeClr val="tx1"/>
          </a:solidFill>
          <a:latin typeface="+mn-lt"/>
          <a:ea typeface="+mn-ea"/>
          <a:cs typeface="+mn-cs"/>
        </a:defRPr>
      </a:lvl8pPr>
      <a:lvl9pPr marL="19271080" indent="-1133593" algn="l" defTabSz="2267185" rtl="0" eaLnBrk="1" latinLnBrk="0" hangingPunct="1">
        <a:spcBef>
          <a:spcPct val="20000"/>
        </a:spcBef>
        <a:buFont typeface="Arial"/>
        <a:buChar char="•"/>
        <a:defRPr sz="9900" kern="1200">
          <a:solidFill>
            <a:schemeClr val="tx1"/>
          </a:solidFill>
          <a:latin typeface="+mn-lt"/>
          <a:ea typeface="+mn-ea"/>
          <a:cs typeface="+mn-cs"/>
        </a:defRPr>
      </a:lvl9pPr>
    </p:bodyStyle>
    <p:otherStyle>
      <a:defPPr>
        <a:defRPr lang="en-US"/>
      </a:defPPr>
      <a:lvl1pPr marL="0" algn="l" defTabSz="2267185" rtl="0" eaLnBrk="1" latinLnBrk="0" hangingPunct="1">
        <a:defRPr sz="9000" kern="1200">
          <a:solidFill>
            <a:schemeClr val="tx1"/>
          </a:solidFill>
          <a:latin typeface="+mn-lt"/>
          <a:ea typeface="+mn-ea"/>
          <a:cs typeface="+mn-cs"/>
        </a:defRPr>
      </a:lvl1pPr>
      <a:lvl2pPr marL="2267185" algn="l" defTabSz="2267185" rtl="0" eaLnBrk="1" latinLnBrk="0" hangingPunct="1">
        <a:defRPr sz="9000" kern="1200">
          <a:solidFill>
            <a:schemeClr val="tx1"/>
          </a:solidFill>
          <a:latin typeface="+mn-lt"/>
          <a:ea typeface="+mn-ea"/>
          <a:cs typeface="+mn-cs"/>
        </a:defRPr>
      </a:lvl2pPr>
      <a:lvl3pPr marL="4534372" algn="l" defTabSz="2267185" rtl="0" eaLnBrk="1" latinLnBrk="0" hangingPunct="1">
        <a:defRPr sz="9000" kern="1200">
          <a:solidFill>
            <a:schemeClr val="tx1"/>
          </a:solidFill>
          <a:latin typeface="+mn-lt"/>
          <a:ea typeface="+mn-ea"/>
          <a:cs typeface="+mn-cs"/>
        </a:defRPr>
      </a:lvl3pPr>
      <a:lvl4pPr marL="6801558" algn="l" defTabSz="2267185" rtl="0" eaLnBrk="1" latinLnBrk="0" hangingPunct="1">
        <a:defRPr sz="9000" kern="1200">
          <a:solidFill>
            <a:schemeClr val="tx1"/>
          </a:solidFill>
          <a:latin typeface="+mn-lt"/>
          <a:ea typeface="+mn-ea"/>
          <a:cs typeface="+mn-cs"/>
        </a:defRPr>
      </a:lvl4pPr>
      <a:lvl5pPr marL="9068744" algn="l" defTabSz="2267185" rtl="0" eaLnBrk="1" latinLnBrk="0" hangingPunct="1">
        <a:defRPr sz="9000" kern="1200">
          <a:solidFill>
            <a:schemeClr val="tx1"/>
          </a:solidFill>
          <a:latin typeface="+mn-lt"/>
          <a:ea typeface="+mn-ea"/>
          <a:cs typeface="+mn-cs"/>
        </a:defRPr>
      </a:lvl5pPr>
      <a:lvl6pPr marL="11335929" algn="l" defTabSz="2267185" rtl="0" eaLnBrk="1" latinLnBrk="0" hangingPunct="1">
        <a:defRPr sz="9000" kern="1200">
          <a:solidFill>
            <a:schemeClr val="tx1"/>
          </a:solidFill>
          <a:latin typeface="+mn-lt"/>
          <a:ea typeface="+mn-ea"/>
          <a:cs typeface="+mn-cs"/>
        </a:defRPr>
      </a:lvl6pPr>
      <a:lvl7pPr marL="13603114" algn="l" defTabSz="2267185" rtl="0" eaLnBrk="1" latinLnBrk="0" hangingPunct="1">
        <a:defRPr sz="9000" kern="1200">
          <a:solidFill>
            <a:schemeClr val="tx1"/>
          </a:solidFill>
          <a:latin typeface="+mn-lt"/>
          <a:ea typeface="+mn-ea"/>
          <a:cs typeface="+mn-cs"/>
        </a:defRPr>
      </a:lvl7pPr>
      <a:lvl8pPr marL="15870302" algn="l" defTabSz="2267185" rtl="0" eaLnBrk="1" latinLnBrk="0" hangingPunct="1">
        <a:defRPr sz="9000" kern="1200">
          <a:solidFill>
            <a:schemeClr val="tx1"/>
          </a:solidFill>
          <a:latin typeface="+mn-lt"/>
          <a:ea typeface="+mn-ea"/>
          <a:cs typeface="+mn-cs"/>
        </a:defRPr>
      </a:lvl8pPr>
      <a:lvl9pPr marL="18137487" algn="l" defTabSz="2267185" rtl="0" eaLnBrk="1" latinLnBrk="0" hangingPunct="1">
        <a:defRPr sz="9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emf"/><Relationship Id="rId15" Type="http://schemas.openxmlformats.org/officeDocument/2006/relationships/image" Target="../media/image13.emf"/><Relationship Id="rId16"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 Id="rId4" Type="http://schemas.openxmlformats.org/officeDocument/2006/relationships/hyperlink" Target="http://dx.doi.org/10.1016/j.pocean.2014.02.006" TargetMode="External"/><Relationship Id="rId5" Type="http://schemas.openxmlformats.org/officeDocument/2006/relationships/image" Target="../media/image3.em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emf"/><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457200"/>
            <a:ext cx="42976800" cy="32004000"/>
          </a:xfrm>
          <a:prstGeom prst="rect">
            <a:avLst/>
          </a:prstGeom>
          <a:solidFill>
            <a:schemeClr val="accent1">
              <a:lumMod val="40000"/>
              <a:lumOff val="60000"/>
            </a:schemeClr>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lIns="128016" tIns="64008" rIns="128016" bIns="64008" spcCol="0" rtlCol="0" anchor="ctr"/>
          <a:lstStyle/>
          <a:p>
            <a:pPr algn="ctr"/>
            <a:endParaRPr lang="en-US" dirty="0"/>
          </a:p>
        </p:txBody>
      </p:sp>
      <p:sp>
        <p:nvSpPr>
          <p:cNvPr id="40" name="Rectangle 39"/>
          <p:cNvSpPr/>
          <p:nvPr/>
        </p:nvSpPr>
        <p:spPr>
          <a:xfrm>
            <a:off x="14859000" y="5943600"/>
            <a:ext cx="13258800" cy="26060400"/>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28648152" y="5943600"/>
            <a:ext cx="14328648" cy="26060400"/>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600" b="1" dirty="0"/>
              <a:t>Strong AMOC</a:t>
            </a:r>
          </a:p>
        </p:txBody>
      </p:sp>
      <p:sp>
        <p:nvSpPr>
          <p:cNvPr id="7" name="Rectangle 6"/>
          <p:cNvSpPr/>
          <p:nvPr/>
        </p:nvSpPr>
        <p:spPr>
          <a:xfrm>
            <a:off x="914400" y="5943600"/>
            <a:ext cx="13487399" cy="26060400"/>
          </a:xfrm>
          <a:prstGeom prst="rect">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lIns="639996" tIns="383998" rIns="639996" bIns="383998" spcCol="0" rtlCol="0" anchor="ctr"/>
          <a:lstStyle/>
          <a:p>
            <a:pPr algn="just"/>
            <a:r>
              <a:rPr lang="en-US" sz="2400" dirty="0"/>
              <a:t>Observations of north Atlantic Ocean temperature, both SST and depth integrated show a possible 20-30 year peak in variability believed to be related to the AMOC. </a:t>
            </a:r>
            <a:endParaRPr lang="en-US" sz="2400" dirty="0">
              <a:solidFill>
                <a:schemeClr val="tx1"/>
              </a:solidFill>
            </a:endParaRPr>
          </a:p>
        </p:txBody>
      </p:sp>
      <p:sp>
        <p:nvSpPr>
          <p:cNvPr id="4" name="Title 1"/>
          <p:cNvSpPr>
            <a:spLocks noGrp="1"/>
          </p:cNvSpPr>
          <p:nvPr>
            <p:ph type="ctrTitle"/>
          </p:nvPr>
        </p:nvSpPr>
        <p:spPr>
          <a:xfrm>
            <a:off x="914400" y="914400"/>
            <a:ext cx="42062400" cy="4572000"/>
          </a:xfrm>
          <a:solidFill>
            <a:schemeClr val="bg1"/>
          </a:solidFill>
          <a:ln w="31750">
            <a:solidFill>
              <a:schemeClr val="tx1"/>
            </a:solidFill>
          </a:ln>
        </p:spPr>
        <p:txBody>
          <a:bodyPr>
            <a:normAutofit/>
          </a:bodyPr>
          <a:lstStyle/>
          <a:p>
            <a:r>
              <a:rPr lang="en-US" sz="4300" i="1" dirty="0" smtClean="0"/>
              <a:t> </a:t>
            </a:r>
            <a:endParaRPr lang="en-US" sz="4300" i="1" dirty="0"/>
          </a:p>
        </p:txBody>
      </p:sp>
      <p:pic>
        <p:nvPicPr>
          <p:cNvPr id="10" name="Picture 9" descr="YaleCl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315" y="1999523"/>
            <a:ext cx="2665306" cy="2789012"/>
          </a:xfrm>
          <a:prstGeom prst="rect">
            <a:avLst/>
          </a:prstGeom>
        </p:spPr>
      </p:pic>
      <p:pic>
        <p:nvPicPr>
          <p:cNvPr id="11" name="Picture 10" descr="Dept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379" y="-1299581"/>
            <a:ext cx="7163955" cy="9271002"/>
          </a:xfrm>
          <a:prstGeom prst="rect">
            <a:avLst/>
          </a:prstGeom>
        </p:spPr>
      </p:pic>
      <p:sp>
        <p:nvSpPr>
          <p:cNvPr id="28" name="TextBox 27"/>
          <p:cNvSpPr txBox="1"/>
          <p:nvPr/>
        </p:nvSpPr>
        <p:spPr>
          <a:xfrm>
            <a:off x="1028149" y="24174730"/>
            <a:ext cx="3417480" cy="707886"/>
          </a:xfrm>
          <a:prstGeom prst="rect">
            <a:avLst/>
          </a:prstGeom>
          <a:noFill/>
        </p:spPr>
        <p:txBody>
          <a:bodyPr wrap="square" rtlCol="0">
            <a:spAutoFit/>
          </a:bodyPr>
          <a:lstStyle/>
          <a:p>
            <a:r>
              <a:rPr lang="en-US" sz="4000" b="1" dirty="0" smtClean="0"/>
              <a:t>CMIP5 Spectra</a:t>
            </a:r>
            <a:endParaRPr lang="en-US" sz="4000" b="1" dirty="0"/>
          </a:p>
        </p:txBody>
      </p:sp>
      <p:sp>
        <p:nvSpPr>
          <p:cNvPr id="36" name="TextBox 35"/>
          <p:cNvSpPr txBox="1"/>
          <p:nvPr/>
        </p:nvSpPr>
        <p:spPr>
          <a:xfrm>
            <a:off x="28726706" y="25446414"/>
            <a:ext cx="3293713" cy="707886"/>
          </a:xfrm>
          <a:prstGeom prst="rect">
            <a:avLst/>
          </a:prstGeom>
          <a:noFill/>
        </p:spPr>
        <p:txBody>
          <a:bodyPr wrap="square" rtlCol="0">
            <a:spAutoFit/>
          </a:bodyPr>
          <a:lstStyle/>
          <a:p>
            <a:r>
              <a:rPr lang="en-US" sz="4000" b="1" dirty="0" smtClean="0"/>
              <a:t>Conclusions</a:t>
            </a:r>
            <a:endParaRPr lang="en-US" sz="4000" dirty="0" smtClean="0">
              <a:solidFill>
                <a:srgbClr val="000000"/>
              </a:solidFill>
            </a:endParaRPr>
          </a:p>
        </p:txBody>
      </p:sp>
      <p:sp>
        <p:nvSpPr>
          <p:cNvPr id="37" name="TextBox 36"/>
          <p:cNvSpPr txBox="1"/>
          <p:nvPr/>
        </p:nvSpPr>
        <p:spPr>
          <a:xfrm>
            <a:off x="9211813" y="4774847"/>
            <a:ext cx="5935054" cy="584776"/>
          </a:xfrm>
          <a:prstGeom prst="rect">
            <a:avLst/>
          </a:prstGeom>
          <a:noFill/>
        </p:spPr>
        <p:txBody>
          <a:bodyPr wrap="square" rtlCol="0">
            <a:spAutoFit/>
          </a:bodyPr>
          <a:lstStyle/>
          <a:p>
            <a:r>
              <a:rPr lang="en-US" sz="3200" i="1" dirty="0" err="1" smtClean="0"/>
              <a:t>Alexey.Fedorov</a:t>
            </a:r>
            <a:r>
              <a:rPr lang="en-US" sz="3200" i="1" dirty="0" err="1"/>
              <a:t>@</a:t>
            </a:r>
            <a:r>
              <a:rPr lang="en-US" sz="3200" i="1" dirty="0" err="1" smtClean="0"/>
              <a:t>yale.edu</a:t>
            </a:r>
            <a:endParaRPr lang="en-US" sz="3200" i="1" dirty="0"/>
          </a:p>
        </p:txBody>
      </p:sp>
      <p:sp>
        <p:nvSpPr>
          <p:cNvPr id="22" name="TextBox 21"/>
          <p:cNvSpPr txBox="1"/>
          <p:nvPr/>
        </p:nvSpPr>
        <p:spPr>
          <a:xfrm>
            <a:off x="28726706" y="29518722"/>
            <a:ext cx="14213196" cy="2277547"/>
          </a:xfrm>
          <a:prstGeom prst="rect">
            <a:avLst/>
          </a:prstGeom>
          <a:noFill/>
        </p:spPr>
        <p:txBody>
          <a:bodyPr wrap="square" rtlCol="0">
            <a:spAutoFit/>
          </a:bodyPr>
          <a:lstStyle/>
          <a:p>
            <a:r>
              <a:rPr lang="en-US" sz="2000" b="1" dirty="0"/>
              <a:t>References &amp; Acknowledgements</a:t>
            </a:r>
            <a:endParaRPr lang="en-US" sz="2000" dirty="0"/>
          </a:p>
          <a:p>
            <a:r>
              <a:rPr lang="en-US" sz="2000" dirty="0"/>
              <a:t> </a:t>
            </a:r>
          </a:p>
          <a:p>
            <a:r>
              <a:rPr lang="en-US" sz="2000" b="1" dirty="0"/>
              <a:t>Funding from: DOE Grant DESC0007037</a:t>
            </a:r>
            <a:r>
              <a:rPr lang="en-US" sz="2000" dirty="0"/>
              <a:t> “A Generalized Stability Analysis of the AMOC in Earth System Models: Implication for Decadal Variability and Abrupt Climate Change”</a:t>
            </a:r>
          </a:p>
          <a:p>
            <a:r>
              <a:rPr lang="en-US" sz="2000" dirty="0"/>
              <a:t> </a:t>
            </a:r>
            <a:endParaRPr lang="en-US" sz="1400" dirty="0"/>
          </a:p>
          <a:p>
            <a:r>
              <a:rPr lang="en-US" sz="1400" dirty="0"/>
              <a:t>Muir, L. and </a:t>
            </a:r>
            <a:r>
              <a:rPr lang="en-US" sz="1400" dirty="0" err="1"/>
              <a:t>Fedorov</a:t>
            </a:r>
            <a:r>
              <a:rPr lang="en-US" sz="1400" dirty="0"/>
              <a:t>, A.V. 2014b: The </a:t>
            </a:r>
            <a:r>
              <a:rPr lang="en-US" sz="1400" dirty="0" err="1"/>
              <a:t>interdecadal</a:t>
            </a:r>
            <a:r>
              <a:rPr lang="en-US" sz="1400" dirty="0"/>
              <a:t> AMOC mode related to westward propagation of temperature anomalies in CMIP5. </a:t>
            </a:r>
            <a:r>
              <a:rPr lang="en-US" sz="1400" i="1" dirty="0"/>
              <a:t>In preparation.</a:t>
            </a:r>
            <a:endParaRPr lang="en-US" sz="1400" dirty="0"/>
          </a:p>
          <a:p>
            <a:r>
              <a:rPr lang="en-US" sz="1400" dirty="0" err="1"/>
              <a:t>Sévellec</a:t>
            </a:r>
            <a:r>
              <a:rPr lang="en-US" sz="1400" dirty="0"/>
              <a:t>, F., and </a:t>
            </a:r>
            <a:r>
              <a:rPr lang="en-US" sz="1400" dirty="0" err="1"/>
              <a:t>Fedorov</a:t>
            </a:r>
            <a:r>
              <a:rPr lang="en-US" sz="1400" dirty="0"/>
              <a:t>, A.V. 2014: Optimal excitation of AMOC variability: links to the </a:t>
            </a:r>
            <a:r>
              <a:rPr lang="en-US" sz="1400" dirty="0" err="1"/>
              <a:t>Subpolar</a:t>
            </a:r>
            <a:r>
              <a:rPr lang="en-US" sz="1400" dirty="0"/>
              <a:t> oceans. </a:t>
            </a:r>
            <a:r>
              <a:rPr lang="en-US" sz="1400" i="1" dirty="0"/>
              <a:t>Progress in Oceanography; </a:t>
            </a:r>
            <a:r>
              <a:rPr lang="en-US" sz="1400" dirty="0" smtClean="0"/>
              <a:t>  </a:t>
            </a:r>
            <a:r>
              <a:rPr lang="en-US" sz="1400" i="1" dirty="0" smtClean="0"/>
              <a:t> </a:t>
            </a:r>
            <a:r>
              <a:rPr lang="en-US" sz="1400" i="1" u="sng" dirty="0">
                <a:hlinkClick r:id="rId4"/>
              </a:rPr>
              <a:t>http://dx.doi.org/10.1016/j.pocean.2014.02.006</a:t>
            </a:r>
            <a:endParaRPr lang="en-US" sz="1400" dirty="0"/>
          </a:p>
          <a:p>
            <a:r>
              <a:rPr lang="en-US" sz="1400" dirty="0" err="1"/>
              <a:t>Sévellec</a:t>
            </a:r>
            <a:r>
              <a:rPr lang="en-US" sz="1400" dirty="0"/>
              <a:t>, F., and </a:t>
            </a:r>
            <a:r>
              <a:rPr lang="en-US" sz="1400" dirty="0" err="1"/>
              <a:t>Fedorov</a:t>
            </a:r>
            <a:r>
              <a:rPr lang="en-US" sz="1400" dirty="0"/>
              <a:t>, A.V. 2013: The leading, </a:t>
            </a:r>
            <a:r>
              <a:rPr lang="en-US" sz="1400" dirty="0" err="1"/>
              <a:t>interdecadal</a:t>
            </a:r>
            <a:r>
              <a:rPr lang="en-US" sz="1400" dirty="0"/>
              <a:t> </a:t>
            </a:r>
            <a:r>
              <a:rPr lang="en-US" sz="1400" dirty="0" err="1"/>
              <a:t>eigenmode</a:t>
            </a:r>
            <a:r>
              <a:rPr lang="en-US" sz="1400" dirty="0"/>
              <a:t> of the Atlantic </a:t>
            </a:r>
            <a:r>
              <a:rPr lang="en-US" sz="1400" dirty="0" err="1"/>
              <a:t>meridional</a:t>
            </a:r>
            <a:r>
              <a:rPr lang="en-US" sz="1400" dirty="0"/>
              <a:t> overturning circulation in a realistic ocean model. </a:t>
            </a:r>
            <a:r>
              <a:rPr lang="en-US" sz="1400" i="1" dirty="0"/>
              <a:t>J. Climate </a:t>
            </a:r>
            <a:r>
              <a:rPr lang="en-US" sz="1400" dirty="0"/>
              <a:t>26, 2160-2183.</a:t>
            </a:r>
          </a:p>
        </p:txBody>
      </p:sp>
      <p:sp>
        <p:nvSpPr>
          <p:cNvPr id="25" name="TextBox 24"/>
          <p:cNvSpPr txBox="1"/>
          <p:nvPr/>
        </p:nvSpPr>
        <p:spPr>
          <a:xfrm>
            <a:off x="1271388" y="6251651"/>
            <a:ext cx="3249506" cy="707886"/>
          </a:xfrm>
          <a:prstGeom prst="rect">
            <a:avLst/>
          </a:prstGeom>
          <a:noFill/>
        </p:spPr>
        <p:txBody>
          <a:bodyPr wrap="square" rtlCol="0">
            <a:spAutoFit/>
          </a:bodyPr>
          <a:lstStyle/>
          <a:p>
            <a:r>
              <a:rPr lang="en-US" sz="4000" b="1" dirty="0" smtClean="0"/>
              <a:t>Introduction</a:t>
            </a:r>
            <a:endParaRPr lang="en-US" sz="4000" b="1" dirty="0"/>
          </a:p>
        </p:txBody>
      </p:sp>
      <p:sp>
        <p:nvSpPr>
          <p:cNvPr id="47" name="TextBox 46"/>
          <p:cNvSpPr txBox="1"/>
          <p:nvPr/>
        </p:nvSpPr>
        <p:spPr>
          <a:xfrm>
            <a:off x="5696467" y="1584702"/>
            <a:ext cx="31890688" cy="3139321"/>
          </a:xfrm>
          <a:prstGeom prst="rect">
            <a:avLst/>
          </a:prstGeom>
          <a:noFill/>
        </p:spPr>
        <p:txBody>
          <a:bodyPr wrap="square" rtlCol="0">
            <a:spAutoFit/>
          </a:bodyPr>
          <a:lstStyle/>
          <a:p>
            <a:pPr algn="ctr"/>
            <a:r>
              <a:rPr lang="en-US" sz="7200" b="1" dirty="0" smtClean="0"/>
              <a:t>The Atlantic </a:t>
            </a:r>
            <a:r>
              <a:rPr lang="en-US" sz="7200" b="1" dirty="0" err="1" smtClean="0"/>
              <a:t>meridional</a:t>
            </a:r>
            <a:r>
              <a:rPr lang="en-US" sz="7200" b="1" dirty="0" smtClean="0"/>
              <a:t> overturning circulation: </a:t>
            </a:r>
          </a:p>
          <a:p>
            <a:pPr algn="ctr"/>
            <a:r>
              <a:rPr lang="en-US" sz="7200" b="1" dirty="0" smtClean="0"/>
              <a:t>modes of variability and climate impacts.</a:t>
            </a:r>
            <a:r>
              <a:rPr lang="en-US" sz="7200" dirty="0"/>
              <a:t/>
            </a:r>
            <a:br>
              <a:rPr lang="en-US" sz="7200" dirty="0"/>
            </a:br>
            <a:r>
              <a:rPr lang="en-US" sz="5400" b="1" dirty="0" smtClean="0"/>
              <a:t>Alexey </a:t>
            </a:r>
            <a:r>
              <a:rPr lang="en-US" sz="5400" b="1" dirty="0"/>
              <a:t>V. </a:t>
            </a:r>
            <a:r>
              <a:rPr lang="en-US" sz="5400" b="1" dirty="0" err="1"/>
              <a:t>Fedorov</a:t>
            </a:r>
            <a:r>
              <a:rPr lang="en-US" sz="5400" b="1" dirty="0"/>
              <a:t> </a:t>
            </a:r>
            <a:r>
              <a:rPr lang="en-US" sz="5400" dirty="0" smtClean="0"/>
              <a:t>and Les Muir     </a:t>
            </a:r>
            <a:r>
              <a:rPr lang="en-US" sz="5400" dirty="0"/>
              <a:t>	Dept. Geology and Geophysics, Yale University</a:t>
            </a:r>
          </a:p>
        </p:txBody>
      </p:sp>
      <p:graphicFrame>
        <p:nvGraphicFramePr>
          <p:cNvPr id="16" name="Table 15"/>
          <p:cNvGraphicFramePr>
            <a:graphicFrameLocks noGrp="1"/>
          </p:cNvGraphicFramePr>
          <p:nvPr>
            <p:extLst>
              <p:ext uri="{D42A27DB-BD31-4B8C-83A1-F6EECF244321}">
                <p14:modId xmlns:p14="http://schemas.microsoft.com/office/powerpoint/2010/main" val="3957881448"/>
              </p:ext>
            </p:extLst>
          </p:nvPr>
        </p:nvGraphicFramePr>
        <p:xfrm>
          <a:off x="40012562" y="15533875"/>
          <a:ext cx="2483319" cy="7511118"/>
        </p:xfrm>
        <a:graphic>
          <a:graphicData uri="http://schemas.openxmlformats.org/drawingml/2006/table">
            <a:tbl>
              <a:tblPr/>
              <a:tblGrid>
                <a:gridCol w="651933"/>
                <a:gridCol w="1140978"/>
                <a:gridCol w="690408"/>
              </a:tblGrid>
              <a:tr h="659935">
                <a:tc>
                  <a:txBody>
                    <a:bodyPr/>
                    <a:lstStyle/>
                    <a:p>
                      <a:pPr algn="ctr" fontAlgn="ctr"/>
                      <a:r>
                        <a:rPr lang="en-US" sz="1400" b="1" i="0" u="none" strike="noStrike" dirty="0">
                          <a:solidFill>
                            <a:srgbClr val="000000"/>
                          </a:solidFill>
                          <a:effectLst/>
                          <a:latin typeface="Calibri"/>
                        </a:rPr>
                        <a:t>Band number</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Model name</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Band</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dirty="0">
                          <a:solidFill>
                            <a:srgbClr val="000000"/>
                          </a:solidFill>
                          <a:effectLst/>
                          <a:latin typeface="Calibri"/>
                        </a:rPr>
                        <a:t>1</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ACCESS1-0</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8-11</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a:solidFill>
                            <a:srgbClr val="000000"/>
                          </a:solidFill>
                          <a:effectLst/>
                          <a:latin typeface="Calibri"/>
                        </a:rPr>
                        <a:t>ACCESS1-3</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dirty="0" smtClean="0">
                          <a:solidFill>
                            <a:srgbClr val="000000"/>
                          </a:solidFill>
                          <a:effectLst/>
                          <a:latin typeface="Calibri"/>
                        </a:rPr>
                        <a:t>8-11</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28538">
                <a:tc>
                  <a:txBody>
                    <a:bodyPr/>
                    <a:lstStyle/>
                    <a:p>
                      <a:pPr algn="ctr" fontAlgn="ctr"/>
                      <a:r>
                        <a:rPr lang="en-US" sz="1400" b="1" i="0" u="none" strike="noStrike">
                          <a:solidFill>
                            <a:srgbClr val="000000"/>
                          </a:solidFill>
                          <a:effectLst/>
                          <a:latin typeface="Calibri"/>
                        </a:rPr>
                        <a:t>3</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Calibri"/>
                        </a:rPr>
                        <a:t>ACCESS1-3</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16-25</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4</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a:solidFill>
                            <a:srgbClr val="000000"/>
                          </a:solidFill>
                          <a:effectLst/>
                          <a:latin typeface="Calibri"/>
                        </a:rPr>
                        <a:t>bcc-csm1-1</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smtClean="0">
                          <a:solidFill>
                            <a:srgbClr val="000000"/>
                          </a:solidFill>
                          <a:effectLst/>
                          <a:latin typeface="Calibri"/>
                        </a:rPr>
                        <a:t>17-23</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8538">
                <a:tc>
                  <a:txBody>
                    <a:bodyPr/>
                    <a:lstStyle/>
                    <a:p>
                      <a:pPr algn="ctr" fontAlgn="ctr"/>
                      <a:r>
                        <a:rPr lang="en-US" sz="1400" b="1" i="0" u="none" strike="noStrike">
                          <a:solidFill>
                            <a:srgbClr val="000000"/>
                          </a:solidFill>
                          <a:effectLst/>
                          <a:latin typeface="Calibri"/>
                        </a:rPr>
                        <a:t>5</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bcc-csm1-1</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23-40</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6</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a:solidFill>
                            <a:srgbClr val="000000"/>
                          </a:solidFill>
                          <a:effectLst/>
                          <a:latin typeface="Calibri"/>
                        </a:rPr>
                        <a:t>BNU-ESM</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dirty="0" smtClean="0">
                          <a:solidFill>
                            <a:srgbClr val="000000"/>
                          </a:solidFill>
                          <a:effectLst/>
                          <a:latin typeface="Calibri"/>
                        </a:rPr>
                        <a:t>14-19</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28538">
                <a:tc>
                  <a:txBody>
                    <a:bodyPr/>
                    <a:lstStyle/>
                    <a:p>
                      <a:pPr algn="ctr" fontAlgn="ctr"/>
                      <a:r>
                        <a:rPr lang="en-US" sz="1400" b="1" i="0" u="none" strike="noStrike">
                          <a:solidFill>
                            <a:srgbClr val="000000"/>
                          </a:solidFill>
                          <a:effectLst/>
                          <a:latin typeface="Calibri"/>
                        </a:rPr>
                        <a:t>7</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400" b="1" i="0" u="none" strike="noStrike">
                          <a:solidFill>
                            <a:srgbClr val="000000"/>
                          </a:solidFill>
                          <a:effectLst/>
                          <a:latin typeface="Calibri"/>
                        </a:rPr>
                        <a:t>BNU-ESM</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fontAlgn="ctr"/>
                      <a:r>
                        <a:rPr lang="en-US" sz="1400" b="1" i="0" u="none" strike="noStrike" dirty="0" smtClean="0">
                          <a:solidFill>
                            <a:srgbClr val="000000"/>
                          </a:solidFill>
                          <a:effectLst/>
                          <a:latin typeface="Calibri"/>
                        </a:rPr>
                        <a:t>19-28</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28538">
                <a:tc>
                  <a:txBody>
                    <a:bodyPr/>
                    <a:lstStyle/>
                    <a:p>
                      <a:pPr algn="ctr" fontAlgn="ctr"/>
                      <a:r>
                        <a:rPr lang="en-US" sz="1400" b="1" i="0" u="none" strike="noStrike">
                          <a:solidFill>
                            <a:srgbClr val="000000"/>
                          </a:solidFill>
                          <a:effectLst/>
                          <a:latin typeface="Calibri"/>
                        </a:rPr>
                        <a:t>8</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a:solidFill>
                            <a:srgbClr val="000000"/>
                          </a:solidFill>
                          <a:effectLst/>
                          <a:latin typeface="Calibri"/>
                        </a:rPr>
                        <a:t>BNU-ESM</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33-50</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9</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CanESM2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20-30</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10</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a:solidFill>
                            <a:srgbClr val="000000"/>
                          </a:solidFill>
                          <a:effectLst/>
                          <a:latin typeface="Calibri"/>
                        </a:rPr>
                        <a:t>CCSM4</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14-25</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ctr" fontAlgn="ctr"/>
                      <a:r>
                        <a:rPr lang="en-US" sz="1400" b="1" i="0" u="none" strike="noStrike">
                          <a:solidFill>
                            <a:srgbClr val="000000"/>
                          </a:solidFill>
                          <a:effectLst/>
                          <a:latin typeface="Calibri"/>
                        </a:rPr>
                        <a:t>11</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CNRM-CM5</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10-21</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450">
                <a:tc>
                  <a:txBody>
                    <a:bodyPr/>
                    <a:lstStyle/>
                    <a:p>
                      <a:pPr algn="ctr" fontAlgn="ctr"/>
                      <a:r>
                        <a:rPr lang="en-US" sz="1400" b="1" i="0" u="none" strike="noStrike">
                          <a:solidFill>
                            <a:srgbClr val="000000"/>
                          </a:solidFill>
                          <a:effectLst/>
                          <a:latin typeface="Calibri"/>
                        </a:rPr>
                        <a:t>12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Calibri"/>
                        </a:rPr>
                        <a:t>CSIRO-Mk3-6-0</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30-50</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13</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EC-EARTH</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28-51</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14</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Calibri"/>
                        </a:rPr>
                        <a:t>FGOALS-g2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10-20</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15</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FGOALS-s2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20-30</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16</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Calibri"/>
                        </a:rPr>
                        <a:t>FIO-ESM</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15-20</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17</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GFDL-CM3</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12-25</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18</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a:solidFill>
                            <a:srgbClr val="000000"/>
                          </a:solidFill>
                          <a:effectLst/>
                          <a:latin typeface="Calibri"/>
                        </a:rPr>
                        <a:t>GFDL-ESM2G</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ctr"/>
                      <a:r>
                        <a:rPr lang="en-US" sz="1400" b="1" i="0" u="none" strike="noStrike" dirty="0" smtClean="0">
                          <a:solidFill>
                            <a:srgbClr val="000000"/>
                          </a:solidFill>
                          <a:effectLst/>
                          <a:latin typeface="Calibri"/>
                        </a:rPr>
                        <a:t>18-23</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28538">
                <a:tc>
                  <a:txBody>
                    <a:bodyPr/>
                    <a:lstStyle/>
                    <a:p>
                      <a:pPr algn="ctr" fontAlgn="ctr"/>
                      <a:r>
                        <a:rPr lang="en-US" sz="1400" b="1" i="0" u="none" strike="noStrike">
                          <a:solidFill>
                            <a:srgbClr val="000000"/>
                          </a:solidFill>
                          <a:effectLst/>
                          <a:latin typeface="Calibri"/>
                        </a:rPr>
                        <a:t>19</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a:solidFill>
                            <a:srgbClr val="000000"/>
                          </a:solidFill>
                          <a:effectLst/>
                          <a:latin typeface="Calibri"/>
                        </a:rPr>
                        <a:t>GFDL-ESM2G</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30-50</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20</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GFDL-ESM2M</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12-22</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21</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a:solidFill>
                            <a:srgbClr val="000000"/>
                          </a:solidFill>
                          <a:effectLst/>
                          <a:latin typeface="Calibri"/>
                        </a:rPr>
                        <a:t>GISS-E2-R</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20-29</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22</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HadGEM2-ES</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13-21</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23</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a:solidFill>
                            <a:srgbClr val="000000"/>
                          </a:solidFill>
                          <a:effectLst/>
                          <a:latin typeface="Calibri"/>
                        </a:rPr>
                        <a:t>IPSL-CM5A-LR</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17-24</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24</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MIROC5</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13-20</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25</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Calibri"/>
                        </a:rPr>
                        <a:t>MIROC-ESM</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9-19</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26</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Calibri"/>
                        </a:rPr>
                        <a:t>MPI-ESM-LR</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20-37</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27</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a:solidFill>
                            <a:srgbClr val="000000"/>
                          </a:solidFill>
                          <a:effectLst/>
                          <a:latin typeface="Calibri"/>
                        </a:rPr>
                        <a:t>MPI-ESM-MR</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35-62</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a:solidFill>
                            <a:srgbClr val="000000"/>
                          </a:solidFill>
                          <a:effectLst/>
                          <a:latin typeface="Calibri"/>
                        </a:rPr>
                        <a:t>28</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MPI-ESM-P</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14-21</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8">
                <a:tc>
                  <a:txBody>
                    <a:bodyPr/>
                    <a:lstStyle/>
                    <a:p>
                      <a:pPr algn="ctr" fontAlgn="ctr"/>
                      <a:r>
                        <a:rPr lang="en-US" sz="1400" b="1" i="0" u="none" strike="noStrike">
                          <a:solidFill>
                            <a:srgbClr val="000000"/>
                          </a:solidFill>
                          <a:effectLst/>
                          <a:latin typeface="Calibri"/>
                        </a:rPr>
                        <a:t>29</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Calibri"/>
                        </a:rPr>
                        <a:t>MRI-CGCM3</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smtClean="0">
                          <a:solidFill>
                            <a:srgbClr val="000000"/>
                          </a:solidFill>
                          <a:effectLst/>
                          <a:latin typeface="Calibri"/>
                        </a:rPr>
                        <a:t>22-32</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538">
                <a:tc>
                  <a:txBody>
                    <a:bodyPr/>
                    <a:lstStyle/>
                    <a:p>
                      <a:pPr algn="ctr" fontAlgn="ctr"/>
                      <a:r>
                        <a:rPr lang="en-US" sz="1400" b="1" i="0" u="none" strike="noStrike" dirty="0">
                          <a:solidFill>
                            <a:srgbClr val="000000"/>
                          </a:solidFill>
                          <a:effectLst/>
                          <a:latin typeface="Calibri"/>
                        </a:rPr>
                        <a:t>30</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a:rPr>
                        <a:t>NorESM1-M</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Calibri"/>
                        </a:rPr>
                        <a:t>15-26</a:t>
                      </a:r>
                      <a:endParaRPr lang="en-US" sz="1400" b="1" i="0" u="none" strike="noStrike" dirty="0">
                        <a:solidFill>
                          <a:srgbClr val="000000"/>
                        </a:solidFill>
                        <a:effectLst/>
                        <a:latin typeface="Calibri"/>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 name="TextBox 47"/>
          <p:cNvSpPr txBox="1"/>
          <p:nvPr/>
        </p:nvSpPr>
        <p:spPr>
          <a:xfrm>
            <a:off x="15146868" y="29374024"/>
            <a:ext cx="5134292" cy="1631216"/>
          </a:xfrm>
          <a:prstGeom prst="rect">
            <a:avLst/>
          </a:prstGeom>
          <a:solidFill>
            <a:schemeClr val="bg1"/>
          </a:solidFill>
          <a:ln w="19050" cmpd="sng">
            <a:noFill/>
          </a:ln>
        </p:spPr>
        <p:txBody>
          <a:bodyPr wrap="square" rtlCol="0">
            <a:spAutoFit/>
          </a:bodyPr>
          <a:lstStyle/>
          <a:p>
            <a:r>
              <a:rPr lang="en-US" sz="2000" b="1" dirty="0" smtClean="0">
                <a:solidFill>
                  <a:srgbClr val="E46C0A"/>
                </a:solidFill>
              </a:rPr>
              <a:t>Figure 6: Propagation </a:t>
            </a:r>
            <a:r>
              <a:rPr lang="en-US" sz="2000" b="1" dirty="0">
                <a:solidFill>
                  <a:srgbClr val="E46C0A"/>
                </a:solidFill>
              </a:rPr>
              <a:t>of depth-averaged temperature anomalies (</a:t>
            </a:r>
            <a:r>
              <a:rPr lang="en-US" sz="2000" b="1" baseline="30000" dirty="0" err="1">
                <a:solidFill>
                  <a:srgbClr val="E46C0A"/>
                </a:solidFill>
              </a:rPr>
              <a:t>o</a:t>
            </a:r>
            <a:r>
              <a:rPr lang="en-US" sz="2000" b="1" dirty="0" err="1">
                <a:solidFill>
                  <a:srgbClr val="E46C0A"/>
                </a:solidFill>
              </a:rPr>
              <a:t>C</a:t>
            </a:r>
            <a:r>
              <a:rPr lang="en-US" sz="2000" b="1" dirty="0">
                <a:solidFill>
                  <a:srgbClr val="E46C0A"/>
                </a:solidFill>
              </a:rPr>
              <a:t>, 200-500m, 40-60</a:t>
            </a:r>
            <a:r>
              <a:rPr lang="en-US" sz="2000" b="1" baseline="30000" dirty="0">
                <a:solidFill>
                  <a:srgbClr val="E46C0A"/>
                </a:solidFill>
              </a:rPr>
              <a:t>o</a:t>
            </a:r>
            <a:r>
              <a:rPr lang="en-US" sz="2000" b="1" dirty="0">
                <a:solidFill>
                  <a:srgbClr val="E46C0A"/>
                </a:solidFill>
              </a:rPr>
              <a:t>N) in four CMIP5 </a:t>
            </a:r>
            <a:r>
              <a:rPr lang="en-US" sz="2000" b="1" dirty="0" smtClean="0">
                <a:solidFill>
                  <a:srgbClr val="E46C0A"/>
                </a:solidFill>
              </a:rPr>
              <a:t>models. </a:t>
            </a:r>
            <a:r>
              <a:rPr lang="en-US" sz="2000" b="1" dirty="0">
                <a:solidFill>
                  <a:srgbClr val="E46C0A"/>
                </a:solidFill>
              </a:rPr>
              <a:t>The model’s output has been filtered around the dominant spectral peaks (Table 1). </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26131" y="17855929"/>
            <a:ext cx="6286610" cy="6645845"/>
          </a:xfrm>
          <a:prstGeom prst="rect">
            <a:avLst/>
          </a:prstGeom>
        </p:spPr>
      </p:pic>
      <p:sp>
        <p:nvSpPr>
          <p:cNvPr id="49" name="TextBox 48"/>
          <p:cNvSpPr txBox="1"/>
          <p:nvPr/>
        </p:nvSpPr>
        <p:spPr>
          <a:xfrm>
            <a:off x="28732817" y="22335067"/>
            <a:ext cx="5091777" cy="2862322"/>
          </a:xfrm>
          <a:prstGeom prst="rect">
            <a:avLst/>
          </a:prstGeom>
          <a:solidFill>
            <a:schemeClr val="bg1"/>
          </a:solidFill>
          <a:ln w="19050" cmpd="sng">
            <a:noFill/>
          </a:ln>
        </p:spPr>
        <p:txBody>
          <a:bodyPr wrap="square" rtlCol="0">
            <a:spAutoFit/>
          </a:bodyPr>
          <a:lstStyle/>
          <a:p>
            <a:r>
              <a:rPr lang="en-US" sz="2000" b="1" dirty="0">
                <a:solidFill>
                  <a:srgbClr val="E46C0A"/>
                </a:solidFill>
              </a:rPr>
              <a:t>Figure 8:  Propagation lag between the Central and Western Atlantic  (for depth-integrated temperature anomalies) as a function of the dominant period for different models. The red lines indicate lags equal to ¼ period. Positive lags imply westward propagation, negative – eastward. Models with the AMOC mode related to the westward propagation should fall fairly close to the upper </a:t>
            </a:r>
            <a:r>
              <a:rPr lang="en-US" sz="2000" b="1" dirty="0" smtClean="0">
                <a:solidFill>
                  <a:srgbClr val="E46C0A"/>
                </a:solidFill>
              </a:rPr>
              <a:t>red line</a:t>
            </a:r>
            <a:r>
              <a:rPr lang="en-US" sz="2000" b="1" dirty="0">
                <a:solidFill>
                  <a:srgbClr val="E46C0A"/>
                </a:solidFill>
              </a:rPr>
              <a:t>.</a:t>
            </a:r>
            <a:endParaRPr lang="en-US" sz="2000" dirty="0">
              <a:solidFill>
                <a:srgbClr val="E46C0A"/>
              </a:solidFill>
            </a:endParaRPr>
          </a:p>
        </p:txBody>
      </p:sp>
      <p:grpSp>
        <p:nvGrpSpPr>
          <p:cNvPr id="19" name="Group 18"/>
          <p:cNvGrpSpPr/>
          <p:nvPr/>
        </p:nvGrpSpPr>
        <p:grpSpPr>
          <a:xfrm>
            <a:off x="7121572" y="5943600"/>
            <a:ext cx="6847089" cy="5303478"/>
            <a:chOff x="4928804" y="6202259"/>
            <a:chExt cx="9433997" cy="6865159"/>
          </a:xfrm>
        </p:grpSpPr>
        <p:sp>
          <p:nvSpPr>
            <p:cNvPr id="53" name="Rectangle 6"/>
            <p:cNvSpPr>
              <a:spLocks noChangeArrowheads="1"/>
            </p:cNvSpPr>
            <p:nvPr/>
          </p:nvSpPr>
          <p:spPr bwMode="auto">
            <a:xfrm>
              <a:off x="4934742" y="6202259"/>
              <a:ext cx="4597400" cy="107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latin typeface="+mj-lt"/>
                  <a:cs typeface="Constantia" charset="0"/>
                </a:rPr>
                <a:t>Greenland ice core records</a:t>
              </a:r>
            </a:p>
          </p:txBody>
        </p:sp>
        <p:grpSp>
          <p:nvGrpSpPr>
            <p:cNvPr id="18" name="Group 17"/>
            <p:cNvGrpSpPr/>
            <p:nvPr/>
          </p:nvGrpSpPr>
          <p:grpSpPr>
            <a:xfrm>
              <a:off x="4928804" y="6310648"/>
              <a:ext cx="9433997" cy="6756770"/>
              <a:chOff x="3807702" y="7666462"/>
              <a:chExt cx="9252652" cy="6200399"/>
            </a:xfrm>
          </p:grpSpPr>
          <p:pic>
            <p:nvPicPr>
              <p:cNvPr id="54"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07702" y="8567786"/>
                <a:ext cx="4456112"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54"/>
              <p:cNvGrpSpPr/>
              <p:nvPr/>
            </p:nvGrpSpPr>
            <p:grpSpPr>
              <a:xfrm>
                <a:off x="8322552" y="8940324"/>
                <a:ext cx="4518025" cy="4690872"/>
                <a:chOff x="4586288" y="914400"/>
                <a:chExt cx="4518025" cy="4690872"/>
              </a:xfrm>
            </p:grpSpPr>
            <p:pic>
              <p:nvPicPr>
                <p:cNvPr id="57" name="Picture 2"/>
                <p:cNvPicPr>
                  <a:picLocks noChangeAspect="1"/>
                </p:cNvPicPr>
                <p:nvPr/>
              </p:nvPicPr>
              <p:blipFill rotWithShape="1">
                <a:blip r:embed="rId7">
                  <a:extLst>
                    <a:ext uri="{28A0092B-C50C-407E-A947-70E740481C1C}">
                      <a14:useLocalDpi xmlns:a14="http://schemas.microsoft.com/office/drawing/2010/main" val="0"/>
                    </a:ext>
                  </a:extLst>
                </a:blip>
                <a:srcRect t="5046" b="1142"/>
                <a:stretch/>
              </p:blipFill>
              <p:spPr bwMode="auto">
                <a:xfrm>
                  <a:off x="4586288" y="941832"/>
                  <a:ext cx="4518025"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a:xfrm>
                  <a:off x="5004210" y="914400"/>
                  <a:ext cx="3890553" cy="2299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Rectangle 8"/>
              <p:cNvSpPr>
                <a:spLocks noChangeArrowheads="1"/>
              </p:cNvSpPr>
              <p:nvPr/>
            </p:nvSpPr>
            <p:spPr bwMode="auto">
              <a:xfrm>
                <a:off x="8588016" y="7666462"/>
                <a:ext cx="4472338" cy="98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latin typeface="+mj-lt"/>
                    <a:cs typeface="Constantia" charset="0"/>
                  </a:rPr>
                  <a:t>Central England temperature</a:t>
                </a:r>
                <a:endParaRPr lang="en-US" sz="2400" b="1" dirty="0">
                  <a:latin typeface="+mj-lt"/>
                  <a:cs typeface="Constantia" charset="0"/>
                </a:endParaRPr>
              </a:p>
            </p:txBody>
          </p:sp>
        </p:grpSp>
      </p:grpSp>
      <p:pic>
        <p:nvPicPr>
          <p:cNvPr id="3" name="Picture 2" descr="blah.pdf"/>
          <p:cNvPicPr>
            <a:picLocks noChangeAspect="1"/>
          </p:cNvPicPr>
          <p:nvPr/>
        </p:nvPicPr>
        <p:blipFill rotWithShape="1">
          <a:blip r:embed="rId8">
            <a:extLst>
              <a:ext uri="{28A0092B-C50C-407E-A947-70E740481C1C}">
                <a14:useLocalDpi xmlns:a14="http://schemas.microsoft.com/office/drawing/2010/main" val="0"/>
              </a:ext>
            </a:extLst>
          </a:blip>
          <a:srcRect l="7849" r="35047"/>
          <a:stretch/>
        </p:blipFill>
        <p:spPr>
          <a:xfrm>
            <a:off x="6734639" y="18724279"/>
            <a:ext cx="3215032" cy="4222628"/>
          </a:xfrm>
          <a:prstGeom prst="rect">
            <a:avLst/>
          </a:prstGeom>
        </p:spPr>
      </p:pic>
      <p:sp>
        <p:nvSpPr>
          <p:cNvPr id="91" name="TextBox 90"/>
          <p:cNvSpPr txBox="1"/>
          <p:nvPr/>
        </p:nvSpPr>
        <p:spPr>
          <a:xfrm>
            <a:off x="15146867" y="17349369"/>
            <a:ext cx="6127354" cy="707886"/>
          </a:xfrm>
          <a:prstGeom prst="rect">
            <a:avLst/>
          </a:prstGeom>
          <a:noFill/>
        </p:spPr>
        <p:txBody>
          <a:bodyPr wrap="square" rtlCol="0">
            <a:spAutoFit/>
          </a:bodyPr>
          <a:lstStyle/>
          <a:p>
            <a:r>
              <a:rPr lang="en-US" sz="4000" b="1" dirty="0" smtClean="0"/>
              <a:t>Westward Propagation</a:t>
            </a:r>
          </a:p>
        </p:txBody>
      </p:sp>
      <p:pic>
        <p:nvPicPr>
          <p:cNvPr id="21" name="Picture 20" descr="atlantic_thetao_200m-500m.png"/>
          <p:cNvPicPr>
            <a:picLocks noChangeAspect="1"/>
          </p:cNvPicPr>
          <p:nvPr/>
        </p:nvPicPr>
        <p:blipFill rotWithShape="1">
          <a:blip r:embed="rId9">
            <a:extLst>
              <a:ext uri="{28A0092B-C50C-407E-A947-70E740481C1C}">
                <a14:useLocalDpi xmlns:a14="http://schemas.microsoft.com/office/drawing/2010/main" val="0"/>
              </a:ext>
            </a:extLst>
          </a:blip>
          <a:srcRect r="11929"/>
          <a:stretch/>
        </p:blipFill>
        <p:spPr>
          <a:xfrm>
            <a:off x="18272228" y="7058054"/>
            <a:ext cx="9777840" cy="8344262"/>
          </a:xfrm>
          <a:prstGeom prst="rect">
            <a:avLst/>
          </a:prstGeom>
        </p:spPr>
      </p:pic>
      <p:grpSp>
        <p:nvGrpSpPr>
          <p:cNvPr id="20" name="Group 19"/>
          <p:cNvGrpSpPr/>
          <p:nvPr/>
        </p:nvGrpSpPr>
        <p:grpSpPr>
          <a:xfrm>
            <a:off x="6631033" y="12724406"/>
            <a:ext cx="7455968" cy="5519857"/>
            <a:chOff x="1645872" y="17491756"/>
            <a:chExt cx="6936829" cy="4890507"/>
          </a:xfrm>
        </p:grpSpPr>
        <p:grpSp>
          <p:nvGrpSpPr>
            <p:cNvPr id="64" name="Group 15"/>
            <p:cNvGrpSpPr>
              <a:grpSpLocks/>
            </p:cNvGrpSpPr>
            <p:nvPr/>
          </p:nvGrpSpPr>
          <p:grpSpPr bwMode="auto">
            <a:xfrm>
              <a:off x="1645872" y="17491756"/>
              <a:ext cx="6816173" cy="2579042"/>
              <a:chOff x="477148" y="265314"/>
              <a:chExt cx="7864639" cy="3299869"/>
            </a:xfrm>
          </p:grpSpPr>
          <p:sp>
            <p:nvSpPr>
              <p:cNvPr id="65" name="Rectangle 64"/>
              <p:cNvSpPr/>
              <p:nvPr/>
            </p:nvSpPr>
            <p:spPr>
              <a:xfrm>
                <a:off x="645587" y="265314"/>
                <a:ext cx="7696200" cy="2514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6" name="Picture 3"/>
              <p:cNvPicPr>
                <a:picLocks noChangeAspect="1"/>
              </p:cNvPicPr>
              <p:nvPr/>
            </p:nvPicPr>
            <p:blipFill>
              <a:blip r:embed="rId10">
                <a:extLst>
                  <a:ext uri="{28A0092B-C50C-407E-A947-70E740481C1C}">
                    <a14:useLocalDpi xmlns:a14="http://schemas.microsoft.com/office/drawing/2010/main" val="0"/>
                  </a:ext>
                </a:extLst>
              </a:blip>
              <a:srcRect l="7150" r="1849"/>
              <a:stretch>
                <a:fillRect/>
              </a:stretch>
            </p:blipFill>
            <p:spPr bwMode="auto">
              <a:xfrm>
                <a:off x="5391885" y="1090068"/>
                <a:ext cx="2949901" cy="247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7987" y="1080105"/>
                <a:ext cx="4205748" cy="24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18"/>
              <p:cNvSpPr txBox="1">
                <a:spLocks noChangeArrowheads="1"/>
              </p:cNvSpPr>
              <p:nvPr/>
            </p:nvSpPr>
            <p:spPr bwMode="auto">
              <a:xfrm>
                <a:off x="477148" y="517894"/>
                <a:ext cx="6985026" cy="47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t> 1. Normal AMOC</a:t>
                </a:r>
                <a:endParaRPr lang="en-US" sz="1800" dirty="0"/>
              </a:p>
            </p:txBody>
          </p:sp>
        </p:grpSp>
        <p:grpSp>
          <p:nvGrpSpPr>
            <p:cNvPr id="69" name="Group 16"/>
            <p:cNvGrpSpPr>
              <a:grpSpLocks/>
            </p:cNvGrpSpPr>
            <p:nvPr/>
          </p:nvGrpSpPr>
          <p:grpSpPr bwMode="auto">
            <a:xfrm>
              <a:off x="1721862" y="20079261"/>
              <a:ext cx="6860839" cy="2303002"/>
              <a:chOff x="466391" y="-432077"/>
              <a:chExt cx="7915609" cy="2946678"/>
            </a:xfrm>
          </p:grpSpPr>
          <p:sp>
            <p:nvSpPr>
              <p:cNvPr id="70" name="Rectangle 69"/>
              <p:cNvSpPr/>
              <p:nvPr/>
            </p:nvSpPr>
            <p:spPr>
              <a:xfrm>
                <a:off x="689528" y="0"/>
                <a:ext cx="7692472" cy="2514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1" name="Picture 5"/>
              <p:cNvPicPr>
                <a:picLocks noChangeAspect="1"/>
              </p:cNvPicPr>
              <p:nvPr/>
            </p:nvPicPr>
            <p:blipFill>
              <a:blip r:embed="rId12">
                <a:extLst>
                  <a:ext uri="{28A0092B-C50C-407E-A947-70E740481C1C}">
                    <a14:useLocalDpi xmlns:a14="http://schemas.microsoft.com/office/drawing/2010/main" val="0"/>
                  </a:ext>
                </a:extLst>
              </a:blip>
              <a:srcRect l="9091"/>
              <a:stretch>
                <a:fillRect/>
              </a:stretch>
            </p:blipFill>
            <p:spPr bwMode="auto">
              <a:xfrm>
                <a:off x="5337727" y="0"/>
                <a:ext cx="3044273"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Group 21"/>
              <p:cNvGrpSpPr>
                <a:grpSpLocks/>
              </p:cNvGrpSpPr>
              <p:nvPr/>
            </p:nvGrpSpPr>
            <p:grpSpPr bwMode="auto">
              <a:xfrm>
                <a:off x="466391" y="-432077"/>
                <a:ext cx="6934200" cy="2946673"/>
                <a:chOff x="2926157" y="2392597"/>
                <a:chExt cx="6932986" cy="2946232"/>
              </a:xfrm>
            </p:grpSpPr>
            <p:pic>
              <p:nvPicPr>
                <p:cNvPr id="73"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82144" y="2824606"/>
                  <a:ext cx="4249763" cy="251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17"/>
                <p:cNvSpPr txBox="1">
                  <a:spLocks noChangeArrowheads="1"/>
                </p:cNvSpPr>
                <p:nvPr/>
              </p:nvSpPr>
              <p:spPr bwMode="auto">
                <a:xfrm>
                  <a:off x="2926157" y="2392597"/>
                  <a:ext cx="6932986" cy="47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800" dirty="0" smtClean="0">
                      <a:solidFill>
                        <a:srgbClr val="000000"/>
                      </a:solidFill>
                    </a:rPr>
                    <a:t>2. Strong AMOC</a:t>
                  </a:r>
                  <a:endParaRPr lang="en-US" sz="1800" dirty="0">
                    <a:solidFill>
                      <a:srgbClr val="000000"/>
                    </a:solidFill>
                  </a:endParaRPr>
                </a:p>
              </p:txBody>
            </p:sp>
          </p:grpSp>
        </p:grpSp>
      </p:grpSp>
      <p:cxnSp>
        <p:nvCxnSpPr>
          <p:cNvPr id="14" name="Straight Connector 13"/>
          <p:cNvCxnSpPr/>
          <p:nvPr/>
        </p:nvCxnSpPr>
        <p:spPr>
          <a:xfrm>
            <a:off x="28384500" y="5486400"/>
            <a:ext cx="0" cy="269748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descr="Figure3_amoc_45N_spectrum_shade_45N_welch_nofilter_75_150.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01972" y="25068667"/>
            <a:ext cx="9367586" cy="6228961"/>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165706" y="17103577"/>
            <a:ext cx="7702850" cy="14549828"/>
          </a:xfrm>
          <a:prstGeom prst="rect">
            <a:avLst/>
          </a:prstGeom>
        </p:spPr>
      </p:pic>
      <p:sp>
        <p:nvSpPr>
          <p:cNvPr id="61" name="TextBox 60"/>
          <p:cNvSpPr txBox="1"/>
          <p:nvPr/>
        </p:nvSpPr>
        <p:spPr>
          <a:xfrm>
            <a:off x="19181324" y="15023883"/>
            <a:ext cx="7828470" cy="1323439"/>
          </a:xfrm>
          <a:prstGeom prst="rect">
            <a:avLst/>
          </a:prstGeom>
          <a:solidFill>
            <a:schemeClr val="bg1"/>
          </a:solidFill>
          <a:ln w="19050" cmpd="sng">
            <a:noFill/>
          </a:ln>
        </p:spPr>
        <p:txBody>
          <a:bodyPr wrap="square" rtlCol="0">
            <a:spAutoFit/>
          </a:bodyPr>
          <a:lstStyle/>
          <a:p>
            <a:r>
              <a:rPr lang="en-US" sz="2000" b="1" dirty="0" smtClean="0">
                <a:solidFill>
                  <a:srgbClr val="E46C0A"/>
                </a:solidFill>
              </a:rPr>
              <a:t>Figure 5: Spatial </a:t>
            </a:r>
            <a:r>
              <a:rPr lang="en-US" sz="2000" b="1" dirty="0">
                <a:solidFill>
                  <a:srgbClr val="E46C0A"/>
                </a:solidFill>
              </a:rPr>
              <a:t>patterns of the temperature anomalies at the AMOC peak: point correlation of 200-500m temperature anomalies and the 45</a:t>
            </a:r>
            <a:r>
              <a:rPr lang="en-US" sz="2000" b="1" baseline="30000" dirty="0">
                <a:solidFill>
                  <a:srgbClr val="E46C0A"/>
                </a:solidFill>
              </a:rPr>
              <a:t>o</a:t>
            </a:r>
            <a:r>
              <a:rPr lang="en-US" sz="2000" b="1" dirty="0">
                <a:solidFill>
                  <a:srgbClr val="E46C0A"/>
                </a:solidFill>
              </a:rPr>
              <a:t>N AMOC (at 45</a:t>
            </a:r>
            <a:r>
              <a:rPr lang="en-US" sz="2000" b="1" baseline="30000" dirty="0">
                <a:solidFill>
                  <a:srgbClr val="E46C0A"/>
                </a:solidFill>
              </a:rPr>
              <a:t>o</a:t>
            </a:r>
            <a:r>
              <a:rPr lang="en-US" sz="2000" b="1" dirty="0">
                <a:solidFill>
                  <a:srgbClr val="E46C0A"/>
                </a:solidFill>
              </a:rPr>
              <a:t>N) are shown. There is a strong East-West temperature gradient in many of the models.</a:t>
            </a:r>
            <a:r>
              <a:rPr lang="en-US" sz="2000" dirty="0">
                <a:solidFill>
                  <a:srgbClr val="E46C0A"/>
                </a:solidFill>
              </a:rPr>
              <a:t> </a:t>
            </a:r>
            <a:endParaRPr lang="en-US" sz="2000" b="1" dirty="0">
              <a:solidFill>
                <a:srgbClr val="E46C0A"/>
              </a:solidFill>
            </a:endParaRPr>
          </a:p>
        </p:txBody>
      </p:sp>
      <p:sp>
        <p:nvSpPr>
          <p:cNvPr id="24" name="TextBox 23"/>
          <p:cNvSpPr txBox="1"/>
          <p:nvPr/>
        </p:nvSpPr>
        <p:spPr>
          <a:xfrm>
            <a:off x="1240519" y="7468606"/>
            <a:ext cx="5390514" cy="13880719"/>
          </a:xfrm>
          <a:prstGeom prst="rect">
            <a:avLst/>
          </a:prstGeom>
          <a:noFill/>
        </p:spPr>
        <p:txBody>
          <a:bodyPr wrap="square" rtlCol="0">
            <a:spAutoFit/>
          </a:bodyPr>
          <a:lstStyle/>
          <a:p>
            <a:r>
              <a:rPr lang="en-US" sz="2800" dirty="0"/>
              <a:t>Observations from the North Atlantic (Fig. 1) reveal two climate modes possibly related to the Atlantic </a:t>
            </a:r>
            <a:r>
              <a:rPr lang="en-US" sz="2800" dirty="0" err="1"/>
              <a:t>Meridional</a:t>
            </a:r>
            <a:r>
              <a:rPr lang="en-US" sz="2800" dirty="0"/>
              <a:t> Overturning Circulation (AMOC) – </a:t>
            </a:r>
            <a:r>
              <a:rPr lang="en-US" sz="2800" dirty="0" err="1"/>
              <a:t>interdecadal</a:t>
            </a:r>
            <a:r>
              <a:rPr lang="en-US" sz="2800" dirty="0"/>
              <a:t> (20-30 years) and multi-decadal (50-70 years). Yet, Earth System Models show a broad diversity of AMOC variability with different amplitudes, periods and driving mechanisms. Its effect on climate varies as well  - correlations between the North Atlantic SST and the AMOC range between 0.2 and 0.8. </a:t>
            </a:r>
          </a:p>
          <a:p>
            <a:r>
              <a:rPr lang="en-US" sz="2800" dirty="0"/>
              <a:t> </a:t>
            </a:r>
          </a:p>
          <a:p>
            <a:r>
              <a:rPr lang="en-US" sz="2800" dirty="0"/>
              <a:t>Computations with an ocean GCM (</a:t>
            </a:r>
            <a:r>
              <a:rPr lang="en-US" sz="2800" dirty="0" err="1"/>
              <a:t>Sevellec</a:t>
            </a:r>
            <a:r>
              <a:rPr lang="en-US" sz="2800" dirty="0"/>
              <a:t> and </a:t>
            </a:r>
            <a:r>
              <a:rPr lang="en-US" sz="2800" dirty="0" err="1"/>
              <a:t>Fedorov</a:t>
            </a:r>
            <a:r>
              <a:rPr lang="en-US" sz="2800" dirty="0"/>
              <a:t> 2013, 2014)</a:t>
            </a:r>
            <a:r>
              <a:rPr lang="en-US" sz="1800" dirty="0"/>
              <a:t> </a:t>
            </a:r>
            <a:r>
              <a:rPr lang="en-US" sz="2800" dirty="0"/>
              <a:t>suggest that on </a:t>
            </a:r>
            <a:r>
              <a:rPr lang="en-US" sz="2800" dirty="0" err="1"/>
              <a:t>interdecadal</a:t>
            </a:r>
            <a:r>
              <a:rPr lang="en-US" sz="2800" dirty="0"/>
              <a:t> timescales the AMOC variability can be controlled by an internal oceanic mode associated with the westward propagation of temperature (density) anomalies in the northern Atlantic (Fig. 3). The quadrature phases of this mode correspond to the strengthening of the AMOC followed by a warm temperature anomaly in the northern Atlantic (Fig. 2). </a:t>
            </a:r>
            <a:r>
              <a:rPr lang="en-US" sz="2800" dirty="0" smtClean="0"/>
              <a:t>Here</a:t>
            </a:r>
            <a:r>
              <a:rPr lang="en-US" sz="2800" dirty="0"/>
              <a:t>, we explore this mode and its effect on climate in CMIP5 models.</a:t>
            </a:r>
          </a:p>
        </p:txBody>
      </p:sp>
      <p:sp>
        <p:nvSpPr>
          <p:cNvPr id="27" name="Rectangle 26"/>
          <p:cNvSpPr/>
          <p:nvPr/>
        </p:nvSpPr>
        <p:spPr>
          <a:xfrm>
            <a:off x="1042024" y="24972819"/>
            <a:ext cx="3594322" cy="4401205"/>
          </a:xfrm>
          <a:prstGeom prst="rect">
            <a:avLst/>
          </a:prstGeom>
        </p:spPr>
        <p:txBody>
          <a:bodyPr wrap="square">
            <a:spAutoFit/>
          </a:bodyPr>
          <a:lstStyle/>
          <a:p>
            <a:r>
              <a:rPr lang="en-US" sz="2800" dirty="0"/>
              <a:t>The spectral behavior of the AMOC overturning at 45</a:t>
            </a:r>
            <a:r>
              <a:rPr lang="en-US" sz="2800" baseline="30000" dirty="0"/>
              <a:t>o</a:t>
            </a:r>
            <a:r>
              <a:rPr lang="en-US" sz="2800" dirty="0"/>
              <a:t>N varies greatly across the models (Fig. 4). A majority of the models have </a:t>
            </a:r>
            <a:r>
              <a:rPr lang="en-US" sz="2800" dirty="0" err="1"/>
              <a:t>interdecadal</a:t>
            </a:r>
            <a:r>
              <a:rPr lang="en-US" sz="2800" dirty="0"/>
              <a:t> peaks. Only a few show the multi-decadal mode.</a:t>
            </a:r>
          </a:p>
        </p:txBody>
      </p:sp>
      <p:sp>
        <p:nvSpPr>
          <p:cNvPr id="29" name="Rectangle 28"/>
          <p:cNvSpPr/>
          <p:nvPr/>
        </p:nvSpPr>
        <p:spPr>
          <a:xfrm>
            <a:off x="15146866" y="7947661"/>
            <a:ext cx="3306233" cy="6124754"/>
          </a:xfrm>
          <a:prstGeom prst="rect">
            <a:avLst/>
          </a:prstGeom>
        </p:spPr>
        <p:txBody>
          <a:bodyPr wrap="square">
            <a:spAutoFit/>
          </a:bodyPr>
          <a:lstStyle/>
          <a:p>
            <a:r>
              <a:rPr lang="en-US" sz="2800" dirty="0"/>
              <a:t>When the AMOC strengthens, each model develops a particular spatial pattern of North Atlantic temperature anomalies (Fig. 5), but most of the models </a:t>
            </a:r>
            <a:r>
              <a:rPr lang="en-US" sz="2800" dirty="0" smtClean="0"/>
              <a:t>display </a:t>
            </a:r>
            <a:r>
              <a:rPr lang="en-US" sz="2800" dirty="0"/>
              <a:t>a strong East-West gradient in density (related to thermal wind balance) </a:t>
            </a:r>
            <a:r>
              <a:rPr lang="en-US" sz="2800" dirty="0" smtClean="0"/>
              <a:t>in the </a:t>
            </a:r>
            <a:r>
              <a:rPr lang="en-US" sz="2800" dirty="0"/>
              <a:t>northern Atlantic.</a:t>
            </a:r>
          </a:p>
        </p:txBody>
      </p:sp>
      <p:sp>
        <p:nvSpPr>
          <p:cNvPr id="30" name="Rectangle 29"/>
          <p:cNvSpPr/>
          <p:nvPr/>
        </p:nvSpPr>
        <p:spPr>
          <a:xfrm>
            <a:off x="15217552" y="18326974"/>
            <a:ext cx="4365848" cy="6555642"/>
          </a:xfrm>
          <a:prstGeom prst="rect">
            <a:avLst/>
          </a:prstGeom>
        </p:spPr>
        <p:txBody>
          <a:bodyPr wrap="square">
            <a:spAutoFit/>
          </a:bodyPr>
          <a:lstStyle/>
          <a:p>
            <a:r>
              <a:rPr lang="en-US" sz="2800" dirty="0"/>
              <a:t>The propagation of temperature anomalies is a key part of the mechanism of the </a:t>
            </a:r>
            <a:r>
              <a:rPr lang="en-US" sz="2800" dirty="0" err="1"/>
              <a:t>interdecadal</a:t>
            </a:r>
            <a:r>
              <a:rPr lang="en-US" sz="2800" dirty="0"/>
              <a:t> mode. It sets the period of the oscillation, determines the phasing of the changes between the AMOC and SST, and controls the spatial structure of the anomalies. Indeed, many of the models show a clear westward propagation of depth-integrated temperature anomalies (Fig. 6). </a:t>
            </a:r>
          </a:p>
        </p:txBody>
      </p:sp>
      <p:cxnSp>
        <p:nvCxnSpPr>
          <p:cNvPr id="13" name="Straight Connector 12"/>
          <p:cNvCxnSpPr/>
          <p:nvPr/>
        </p:nvCxnSpPr>
        <p:spPr>
          <a:xfrm>
            <a:off x="14635786" y="5486400"/>
            <a:ext cx="0" cy="2697480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28732817" y="26165414"/>
            <a:ext cx="13363689" cy="3108544"/>
          </a:xfrm>
          <a:prstGeom prst="rect">
            <a:avLst/>
          </a:prstGeom>
        </p:spPr>
        <p:txBody>
          <a:bodyPr wrap="square">
            <a:spAutoFit/>
          </a:bodyPr>
          <a:lstStyle/>
          <a:p>
            <a:r>
              <a:rPr lang="en-US" sz="2800" dirty="0" smtClean="0"/>
              <a:t>Using </a:t>
            </a:r>
            <a:r>
              <a:rPr lang="en-US" sz="2800" dirty="0"/>
              <a:t>a realistic ocean GCM we have identified an </a:t>
            </a:r>
            <a:r>
              <a:rPr lang="en-US" sz="2800" dirty="0" err="1"/>
              <a:t>interdecadal</a:t>
            </a:r>
            <a:r>
              <a:rPr lang="en-US" sz="2800" dirty="0"/>
              <a:t> (20-30 year) AMOC mode related to westward propagation of depth-integrated temperature (density) anomalies.</a:t>
            </a:r>
          </a:p>
          <a:p>
            <a:r>
              <a:rPr lang="en-US" sz="2800" dirty="0"/>
              <a:t> </a:t>
            </a:r>
          </a:p>
          <a:p>
            <a:r>
              <a:rPr lang="en-US" sz="2800" dirty="0"/>
              <a:t>Our analyses suggest that this mode is present in a majority of CMIP5 models.</a:t>
            </a:r>
          </a:p>
          <a:p>
            <a:r>
              <a:rPr lang="en-US" sz="2800" dirty="0"/>
              <a:t> </a:t>
            </a:r>
          </a:p>
          <a:p>
            <a:r>
              <a:rPr lang="en-US" sz="2800" dirty="0"/>
              <a:t>Strong climate impacts of this mode are associated with the generation of SST anomalies in the North Atlantic.</a:t>
            </a:r>
          </a:p>
        </p:txBody>
      </p:sp>
      <p:sp>
        <p:nvSpPr>
          <p:cNvPr id="76" name="TextBox 75"/>
          <p:cNvSpPr txBox="1"/>
          <p:nvPr/>
        </p:nvSpPr>
        <p:spPr>
          <a:xfrm>
            <a:off x="7358021" y="11247078"/>
            <a:ext cx="6292932" cy="1477328"/>
          </a:xfrm>
          <a:prstGeom prst="rect">
            <a:avLst/>
          </a:prstGeom>
          <a:solidFill>
            <a:schemeClr val="bg1"/>
          </a:solidFill>
          <a:ln w="19050" cmpd="sng">
            <a:noFill/>
          </a:ln>
        </p:spPr>
        <p:txBody>
          <a:bodyPr wrap="square" rtlCol="0">
            <a:spAutoFit/>
          </a:bodyPr>
          <a:lstStyle/>
          <a:p>
            <a:r>
              <a:rPr lang="en-US" sz="1800" b="1" dirty="0" smtClean="0">
                <a:solidFill>
                  <a:schemeClr val="accent6">
                    <a:lumMod val="75000"/>
                  </a:schemeClr>
                </a:solidFill>
              </a:rPr>
              <a:t>Figure 1: </a:t>
            </a:r>
            <a:r>
              <a:rPr lang="en-US" sz="1800" b="1" dirty="0">
                <a:solidFill>
                  <a:schemeClr val="accent6">
                    <a:lumMod val="75000"/>
                  </a:schemeClr>
                </a:solidFill>
              </a:rPr>
              <a:t>Climate records linked to AMOC variations: Records of Greenland ice core </a:t>
            </a:r>
            <a:r>
              <a:rPr lang="en-US" sz="1800" b="1" dirty="0" smtClean="0">
                <a:solidFill>
                  <a:schemeClr val="accent6">
                    <a:lumMod val="75000"/>
                  </a:schemeClr>
                </a:solidFill>
              </a:rPr>
              <a:t>δ</a:t>
            </a:r>
            <a:r>
              <a:rPr lang="en-US" sz="1800" b="1" baseline="30000" dirty="0" smtClean="0">
                <a:solidFill>
                  <a:schemeClr val="accent6">
                    <a:lumMod val="75000"/>
                  </a:schemeClr>
                </a:solidFill>
              </a:rPr>
              <a:t>18</a:t>
            </a:r>
            <a:r>
              <a:rPr lang="en-US" sz="1800" b="1" dirty="0" smtClean="0">
                <a:solidFill>
                  <a:schemeClr val="accent6">
                    <a:lumMod val="75000"/>
                  </a:schemeClr>
                </a:solidFill>
              </a:rPr>
              <a:t>O </a:t>
            </a:r>
            <a:r>
              <a:rPr lang="en-US" sz="1800" b="1" dirty="0">
                <a:solidFill>
                  <a:schemeClr val="accent6">
                    <a:lumMod val="75000"/>
                  </a:schemeClr>
                </a:solidFill>
              </a:rPr>
              <a:t>and Central England temperature, and their power spectra. Note the </a:t>
            </a:r>
            <a:r>
              <a:rPr lang="en-US" sz="1800" b="1" dirty="0" err="1">
                <a:solidFill>
                  <a:schemeClr val="accent6">
                    <a:lumMod val="75000"/>
                  </a:schemeClr>
                </a:solidFill>
              </a:rPr>
              <a:t>interdecadal</a:t>
            </a:r>
            <a:r>
              <a:rPr lang="en-US" sz="1800" b="1" dirty="0">
                <a:solidFill>
                  <a:schemeClr val="accent6">
                    <a:lumMod val="75000"/>
                  </a:schemeClr>
                </a:solidFill>
              </a:rPr>
              <a:t> (20-30 year) and multi-decadal (50-70 year) spectral peaks </a:t>
            </a:r>
            <a:r>
              <a:rPr lang="en-US" sz="1400" b="1" dirty="0">
                <a:solidFill>
                  <a:schemeClr val="accent6">
                    <a:lumMod val="75000"/>
                  </a:schemeClr>
                </a:solidFill>
              </a:rPr>
              <a:t>(</a:t>
            </a:r>
            <a:r>
              <a:rPr lang="en-US" sz="1400" b="1" dirty="0" err="1">
                <a:solidFill>
                  <a:schemeClr val="accent6">
                    <a:lumMod val="75000"/>
                  </a:schemeClr>
                </a:solidFill>
              </a:rPr>
              <a:t>Chylek</a:t>
            </a:r>
            <a:r>
              <a:rPr lang="en-US" sz="1400" b="1" dirty="0">
                <a:solidFill>
                  <a:schemeClr val="accent6">
                    <a:lumMod val="75000"/>
                  </a:schemeClr>
                </a:solidFill>
              </a:rPr>
              <a:t> et al. 2012 and </a:t>
            </a:r>
            <a:r>
              <a:rPr lang="en-US" sz="1400" b="1" dirty="0" err="1">
                <a:solidFill>
                  <a:schemeClr val="accent6">
                    <a:lumMod val="75000"/>
                  </a:schemeClr>
                </a:solidFill>
              </a:rPr>
              <a:t>Frankcombe</a:t>
            </a:r>
            <a:r>
              <a:rPr lang="en-US" sz="1400" b="1" dirty="0">
                <a:solidFill>
                  <a:schemeClr val="accent6">
                    <a:lumMod val="75000"/>
                  </a:schemeClr>
                </a:solidFill>
              </a:rPr>
              <a:t> and </a:t>
            </a:r>
            <a:r>
              <a:rPr lang="en-US" sz="1400" b="1" dirty="0" err="1">
                <a:solidFill>
                  <a:schemeClr val="accent6">
                    <a:lumMod val="75000"/>
                  </a:schemeClr>
                </a:solidFill>
              </a:rPr>
              <a:t>Dijkstra</a:t>
            </a:r>
            <a:r>
              <a:rPr lang="en-US" sz="1400" b="1" dirty="0">
                <a:solidFill>
                  <a:schemeClr val="accent6">
                    <a:lumMod val="75000"/>
                  </a:schemeClr>
                </a:solidFill>
              </a:rPr>
              <a:t> 2010)</a:t>
            </a:r>
            <a:r>
              <a:rPr lang="en-US" sz="1800" b="1" dirty="0">
                <a:solidFill>
                  <a:schemeClr val="accent6">
                    <a:lumMod val="75000"/>
                  </a:schemeClr>
                </a:solidFill>
              </a:rPr>
              <a:t>.</a:t>
            </a:r>
            <a:r>
              <a:rPr lang="en-US" sz="1800" dirty="0">
                <a:solidFill>
                  <a:schemeClr val="accent6">
                    <a:lumMod val="75000"/>
                  </a:schemeClr>
                </a:solidFill>
              </a:rPr>
              <a:t> </a:t>
            </a:r>
            <a:endParaRPr lang="en-US" sz="1800" b="1" dirty="0">
              <a:solidFill>
                <a:schemeClr val="accent6">
                  <a:lumMod val="75000"/>
                </a:schemeClr>
              </a:solidFill>
            </a:endParaRPr>
          </a:p>
        </p:txBody>
      </p:sp>
      <p:sp>
        <p:nvSpPr>
          <p:cNvPr id="77" name="TextBox 76"/>
          <p:cNvSpPr txBox="1"/>
          <p:nvPr/>
        </p:nvSpPr>
        <p:spPr>
          <a:xfrm>
            <a:off x="10162071" y="18624360"/>
            <a:ext cx="4145971" cy="2031325"/>
          </a:xfrm>
          <a:prstGeom prst="rect">
            <a:avLst/>
          </a:prstGeom>
          <a:solidFill>
            <a:schemeClr val="bg1"/>
          </a:solidFill>
          <a:ln w="19050" cmpd="sng">
            <a:noFill/>
          </a:ln>
        </p:spPr>
        <p:txBody>
          <a:bodyPr wrap="square" rtlCol="0">
            <a:spAutoFit/>
          </a:bodyPr>
          <a:lstStyle/>
          <a:p>
            <a:r>
              <a:rPr lang="en-US" sz="1800" b="1" dirty="0" smtClean="0">
                <a:solidFill>
                  <a:srgbClr val="E46C0A"/>
                </a:solidFill>
              </a:rPr>
              <a:t>Figure 2: </a:t>
            </a:r>
            <a:r>
              <a:rPr lang="en-US" sz="1800" b="1" dirty="0">
                <a:solidFill>
                  <a:srgbClr val="E46C0A"/>
                </a:solidFill>
              </a:rPr>
              <a:t>The quadrature phases of the AMOC </a:t>
            </a:r>
            <a:r>
              <a:rPr lang="en-US" sz="1800" b="1" dirty="0" err="1">
                <a:solidFill>
                  <a:srgbClr val="E46C0A"/>
                </a:solidFill>
              </a:rPr>
              <a:t>interdecadal</a:t>
            </a:r>
            <a:r>
              <a:rPr lang="en-US" sz="1800" b="1" dirty="0">
                <a:solidFill>
                  <a:srgbClr val="E46C0A"/>
                </a:solidFill>
              </a:rPr>
              <a:t> mode identified in a realistic ocean GCM: zonally-integrated (left) and depth-integrated (right) temperature anomalies associated with normal and strong AMOC, respectively </a:t>
            </a:r>
            <a:r>
              <a:rPr lang="en-US" sz="1400" b="1" dirty="0">
                <a:solidFill>
                  <a:srgbClr val="E46C0A"/>
                </a:solidFill>
              </a:rPr>
              <a:t>(</a:t>
            </a:r>
            <a:r>
              <a:rPr lang="en-US" sz="1400" b="1" dirty="0" err="1">
                <a:solidFill>
                  <a:srgbClr val="E46C0A"/>
                </a:solidFill>
              </a:rPr>
              <a:t>Sevellec</a:t>
            </a:r>
            <a:r>
              <a:rPr lang="en-US" sz="1400" b="1" dirty="0">
                <a:solidFill>
                  <a:srgbClr val="E46C0A"/>
                </a:solidFill>
              </a:rPr>
              <a:t> and </a:t>
            </a:r>
            <a:r>
              <a:rPr lang="en-US" sz="1400" b="1" dirty="0" err="1">
                <a:solidFill>
                  <a:srgbClr val="E46C0A"/>
                </a:solidFill>
              </a:rPr>
              <a:t>Fedorov</a:t>
            </a:r>
            <a:r>
              <a:rPr lang="en-US" sz="1400" b="1" dirty="0">
                <a:solidFill>
                  <a:srgbClr val="E46C0A"/>
                </a:solidFill>
              </a:rPr>
              <a:t> 2013)</a:t>
            </a:r>
            <a:r>
              <a:rPr lang="en-US" sz="1800" b="1" dirty="0">
                <a:solidFill>
                  <a:srgbClr val="E46C0A"/>
                </a:solidFill>
              </a:rPr>
              <a:t>.</a:t>
            </a:r>
            <a:endParaRPr lang="en-US" sz="1800" dirty="0">
              <a:solidFill>
                <a:srgbClr val="E46C0A"/>
              </a:solidFill>
            </a:endParaRPr>
          </a:p>
        </p:txBody>
      </p:sp>
      <p:sp>
        <p:nvSpPr>
          <p:cNvPr id="78" name="TextBox 77"/>
          <p:cNvSpPr txBox="1"/>
          <p:nvPr/>
        </p:nvSpPr>
        <p:spPr>
          <a:xfrm>
            <a:off x="10006165" y="21615755"/>
            <a:ext cx="3961450" cy="1938992"/>
          </a:xfrm>
          <a:prstGeom prst="rect">
            <a:avLst/>
          </a:prstGeom>
          <a:solidFill>
            <a:schemeClr val="bg1"/>
          </a:solidFill>
          <a:ln w="19050" cmpd="sng">
            <a:noFill/>
          </a:ln>
        </p:spPr>
        <p:txBody>
          <a:bodyPr wrap="square" rtlCol="0">
            <a:spAutoFit/>
          </a:bodyPr>
          <a:lstStyle/>
          <a:p>
            <a:r>
              <a:rPr lang="en-US" sz="2000" b="1" dirty="0" smtClean="0">
                <a:solidFill>
                  <a:srgbClr val="E46C0A"/>
                </a:solidFill>
              </a:rPr>
              <a:t>Figure 3:  </a:t>
            </a:r>
            <a:r>
              <a:rPr lang="en-US" sz="2000" b="1" dirty="0">
                <a:solidFill>
                  <a:srgbClr val="E46C0A"/>
                </a:solidFill>
              </a:rPr>
              <a:t>The westward propagation of depth-integrated temperature anomalies, 0-250m 30-60</a:t>
            </a:r>
            <a:r>
              <a:rPr lang="en-US" sz="2000" b="1" baseline="30000" dirty="0">
                <a:solidFill>
                  <a:srgbClr val="E46C0A"/>
                </a:solidFill>
              </a:rPr>
              <a:t>o</a:t>
            </a:r>
            <a:r>
              <a:rPr lang="en-US" sz="2000" b="1" dirty="0">
                <a:solidFill>
                  <a:srgbClr val="E46C0A"/>
                </a:solidFill>
              </a:rPr>
              <a:t>N, associated with AMOC </a:t>
            </a:r>
            <a:r>
              <a:rPr lang="en-US" sz="2000" b="1" dirty="0" err="1">
                <a:solidFill>
                  <a:srgbClr val="E46C0A"/>
                </a:solidFill>
              </a:rPr>
              <a:t>interdecadal</a:t>
            </a:r>
            <a:r>
              <a:rPr lang="en-US" sz="2000" b="1" dirty="0">
                <a:solidFill>
                  <a:srgbClr val="E46C0A"/>
                </a:solidFill>
              </a:rPr>
              <a:t> mode </a:t>
            </a:r>
            <a:r>
              <a:rPr lang="en-US" sz="1400" b="1" dirty="0">
                <a:solidFill>
                  <a:srgbClr val="E46C0A"/>
                </a:solidFill>
              </a:rPr>
              <a:t>(</a:t>
            </a:r>
            <a:r>
              <a:rPr lang="en-US" sz="1400" b="1" dirty="0" err="1">
                <a:solidFill>
                  <a:srgbClr val="E46C0A"/>
                </a:solidFill>
              </a:rPr>
              <a:t>Sevellec</a:t>
            </a:r>
            <a:r>
              <a:rPr lang="en-US" sz="1400" b="1" dirty="0">
                <a:solidFill>
                  <a:srgbClr val="E46C0A"/>
                </a:solidFill>
              </a:rPr>
              <a:t> and </a:t>
            </a:r>
            <a:r>
              <a:rPr lang="en-US" sz="1400" b="1" dirty="0" err="1">
                <a:solidFill>
                  <a:srgbClr val="E46C0A"/>
                </a:solidFill>
              </a:rPr>
              <a:t>Fedorov</a:t>
            </a:r>
            <a:r>
              <a:rPr lang="en-US" sz="1400" b="1" dirty="0">
                <a:solidFill>
                  <a:srgbClr val="E46C0A"/>
                </a:solidFill>
              </a:rPr>
              <a:t> 2013)</a:t>
            </a:r>
            <a:r>
              <a:rPr lang="en-US" sz="2000" b="1" dirty="0">
                <a:solidFill>
                  <a:srgbClr val="E46C0A"/>
                </a:solidFill>
              </a:rPr>
              <a:t>.</a:t>
            </a:r>
            <a:endParaRPr lang="en-US" sz="2000" dirty="0">
              <a:solidFill>
                <a:srgbClr val="E46C0A"/>
              </a:solidFill>
            </a:endParaRPr>
          </a:p>
        </p:txBody>
      </p:sp>
      <p:sp>
        <p:nvSpPr>
          <p:cNvPr id="87" name="TextBox 86"/>
          <p:cNvSpPr txBox="1"/>
          <p:nvPr/>
        </p:nvSpPr>
        <p:spPr>
          <a:xfrm>
            <a:off x="15146867" y="6145167"/>
            <a:ext cx="6127354" cy="1323439"/>
          </a:xfrm>
          <a:prstGeom prst="rect">
            <a:avLst/>
          </a:prstGeom>
          <a:noFill/>
        </p:spPr>
        <p:txBody>
          <a:bodyPr wrap="square" rtlCol="0">
            <a:spAutoFit/>
          </a:bodyPr>
          <a:lstStyle/>
          <a:p>
            <a:r>
              <a:rPr lang="en-US" sz="4000" b="1" dirty="0"/>
              <a:t>Temperature anomalies at the AMOC peak</a:t>
            </a:r>
            <a:endParaRPr lang="en-US" sz="4000" dirty="0"/>
          </a:p>
        </p:txBody>
      </p:sp>
      <p:cxnSp>
        <p:nvCxnSpPr>
          <p:cNvPr id="42" name="Straight Connector 41"/>
          <p:cNvCxnSpPr/>
          <p:nvPr/>
        </p:nvCxnSpPr>
        <p:spPr>
          <a:xfrm>
            <a:off x="914400" y="23854867"/>
            <a:ext cx="134873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14859000" y="16768100"/>
            <a:ext cx="13258800" cy="0"/>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5505371" y="12724406"/>
            <a:ext cx="6990509" cy="1938992"/>
          </a:xfrm>
          <a:prstGeom prst="rect">
            <a:avLst/>
          </a:prstGeom>
          <a:solidFill>
            <a:schemeClr val="bg1"/>
          </a:solidFill>
          <a:ln w="19050" cmpd="sng">
            <a:noFill/>
          </a:ln>
        </p:spPr>
        <p:txBody>
          <a:bodyPr wrap="square" rtlCol="0">
            <a:spAutoFit/>
          </a:bodyPr>
          <a:lstStyle/>
          <a:p>
            <a:r>
              <a:rPr lang="en-US" sz="2000" b="1" dirty="0" smtClean="0">
                <a:solidFill>
                  <a:srgbClr val="E46C0A"/>
                </a:solidFill>
              </a:rPr>
              <a:t>Figure 7: The </a:t>
            </a:r>
            <a:r>
              <a:rPr lang="en-US" sz="2000" b="1" dirty="0">
                <a:solidFill>
                  <a:srgbClr val="E46C0A"/>
                </a:solidFill>
              </a:rPr>
              <a:t>four quadrature phases of the </a:t>
            </a:r>
            <a:r>
              <a:rPr lang="en-US" sz="2000" b="1" dirty="0" err="1">
                <a:solidFill>
                  <a:srgbClr val="E46C0A"/>
                </a:solidFill>
              </a:rPr>
              <a:t>interdecadal</a:t>
            </a:r>
            <a:r>
              <a:rPr lang="en-US" sz="2000" b="1" dirty="0">
                <a:solidFill>
                  <a:srgbClr val="E46C0A"/>
                </a:solidFill>
              </a:rPr>
              <a:t> mode for </a:t>
            </a:r>
            <a:r>
              <a:rPr lang="en-US" sz="2000" b="1" dirty="0" smtClean="0">
                <a:solidFill>
                  <a:srgbClr val="E46C0A"/>
                </a:solidFill>
              </a:rPr>
              <a:t>GFDL-ESM2G (18). </a:t>
            </a:r>
            <a:r>
              <a:rPr lang="en-US" sz="2000" b="1" dirty="0" smtClean="0">
                <a:solidFill>
                  <a:srgbClr val="E46C0A"/>
                </a:solidFill>
              </a:rPr>
              <a:t>Regression </a:t>
            </a:r>
            <a:r>
              <a:rPr lang="en-US" sz="2000" b="1" dirty="0">
                <a:solidFill>
                  <a:srgbClr val="E46C0A"/>
                </a:solidFill>
              </a:rPr>
              <a:t>of temperature anomalies onto AMOC at 45</a:t>
            </a:r>
            <a:r>
              <a:rPr lang="en-US" sz="2000" b="1" baseline="30000" dirty="0">
                <a:solidFill>
                  <a:srgbClr val="E46C0A"/>
                </a:solidFill>
              </a:rPr>
              <a:t>o</a:t>
            </a:r>
            <a:r>
              <a:rPr lang="en-US" sz="2000" b="1" dirty="0">
                <a:solidFill>
                  <a:srgbClr val="E46C0A"/>
                </a:solidFill>
              </a:rPr>
              <a:t>N for zonally-averaged (left) and depth-averaged 200-500m (right) temperature anomalies. The data has been band-pass filtered to isolate the mode. Each next panel is shifted by ¼ period.</a:t>
            </a:r>
            <a:r>
              <a:rPr lang="en-US" sz="2000" dirty="0">
                <a:solidFill>
                  <a:srgbClr val="E46C0A"/>
                </a:solidFill>
              </a:rPr>
              <a:t> </a:t>
            </a:r>
            <a:endParaRPr lang="en-US" sz="2000" b="1" dirty="0">
              <a:solidFill>
                <a:srgbClr val="E46C0A"/>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150300" y="6026733"/>
            <a:ext cx="8758401" cy="6484195"/>
          </a:xfrm>
          <a:prstGeom prst="rect">
            <a:avLst/>
          </a:prstGeom>
        </p:spPr>
      </p:pic>
      <p:sp>
        <p:nvSpPr>
          <p:cNvPr id="38" name="TextBox 37"/>
          <p:cNvSpPr txBox="1"/>
          <p:nvPr/>
        </p:nvSpPr>
        <p:spPr>
          <a:xfrm>
            <a:off x="28854040" y="7273290"/>
            <a:ext cx="5423259" cy="8279189"/>
          </a:xfrm>
          <a:prstGeom prst="rect">
            <a:avLst/>
          </a:prstGeom>
          <a:noFill/>
        </p:spPr>
        <p:txBody>
          <a:bodyPr wrap="square" rtlCol="0">
            <a:spAutoFit/>
          </a:bodyPr>
          <a:lstStyle/>
          <a:p>
            <a:r>
              <a:rPr lang="en-US" sz="2800" dirty="0"/>
              <a:t>Many models reveal the four critical phases of the </a:t>
            </a:r>
            <a:r>
              <a:rPr lang="en-US" sz="2800" dirty="0" err="1"/>
              <a:t>interdecadal</a:t>
            </a:r>
            <a:r>
              <a:rPr lang="en-US" sz="2800" dirty="0"/>
              <a:t> mode.  During the AMOC peak, zonally-averaged temperature anomalies are small and there develops a strong East-West temperature gradient. ¼ period later there develops a maximum in temperature in the northern Atlantic. Then, again ¼ period later, the AMOC is weak, zonally-averaged temperature anomalies are small, and there develops a strong East-West temperature gradient but of the opposite sign (Fig. 7), and so on. This sequence is a key indicator of the </a:t>
            </a:r>
            <a:r>
              <a:rPr lang="en-US" sz="2800" dirty="0" err="1"/>
              <a:t>interdecadal</a:t>
            </a:r>
            <a:r>
              <a:rPr lang="en-US" sz="2800" dirty="0"/>
              <a:t> mode.</a:t>
            </a:r>
          </a:p>
          <a:p>
            <a:endParaRPr lang="en-US" sz="2800" dirty="0"/>
          </a:p>
        </p:txBody>
      </p:sp>
      <p:sp>
        <p:nvSpPr>
          <p:cNvPr id="86" name="TextBox 85"/>
          <p:cNvSpPr txBox="1"/>
          <p:nvPr/>
        </p:nvSpPr>
        <p:spPr>
          <a:xfrm>
            <a:off x="28935778" y="5948450"/>
            <a:ext cx="5049196" cy="1344818"/>
          </a:xfrm>
          <a:prstGeom prst="rect">
            <a:avLst/>
          </a:prstGeom>
          <a:noFill/>
        </p:spPr>
        <p:txBody>
          <a:bodyPr wrap="square" rtlCol="0">
            <a:spAutoFit/>
          </a:bodyPr>
          <a:lstStyle/>
          <a:p>
            <a:r>
              <a:rPr lang="en-US" sz="4000" b="1" dirty="0"/>
              <a:t>Quadrature phases of the mode</a:t>
            </a:r>
            <a:endParaRPr lang="en-US" sz="4000" dirty="0"/>
          </a:p>
        </p:txBody>
      </p:sp>
      <p:cxnSp>
        <p:nvCxnSpPr>
          <p:cNvPr id="93" name="Straight Connector 92"/>
          <p:cNvCxnSpPr/>
          <p:nvPr/>
        </p:nvCxnSpPr>
        <p:spPr>
          <a:xfrm>
            <a:off x="28648152" y="25437688"/>
            <a:ext cx="14328648" cy="0"/>
          </a:xfrm>
          <a:prstGeom prst="line">
            <a:avLst/>
          </a:prstGeom>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6520126" y="15478234"/>
            <a:ext cx="3304558" cy="1631216"/>
          </a:xfrm>
          <a:prstGeom prst="rect">
            <a:avLst/>
          </a:prstGeom>
          <a:solidFill>
            <a:schemeClr val="bg1"/>
          </a:solidFill>
          <a:ln w="19050" cmpd="sng">
            <a:noFill/>
          </a:ln>
        </p:spPr>
        <p:txBody>
          <a:bodyPr wrap="square" rtlCol="0">
            <a:spAutoFit/>
          </a:bodyPr>
          <a:lstStyle/>
          <a:p>
            <a:r>
              <a:rPr lang="en-US" sz="2000" b="1" dirty="0">
                <a:solidFill>
                  <a:srgbClr val="E46C0A"/>
                </a:solidFill>
              </a:rPr>
              <a:t>Table 1: The details of each model, including the dominant spectral periods corresponding to the gray shaded bands in Fig. 4.</a:t>
            </a:r>
            <a:endParaRPr lang="en-US" sz="2000" dirty="0">
              <a:solidFill>
                <a:srgbClr val="E46C0A"/>
              </a:solidFill>
            </a:endParaRPr>
          </a:p>
        </p:txBody>
      </p:sp>
      <p:sp>
        <p:nvSpPr>
          <p:cNvPr id="96" name="TextBox 95"/>
          <p:cNvSpPr txBox="1"/>
          <p:nvPr/>
        </p:nvSpPr>
        <p:spPr>
          <a:xfrm>
            <a:off x="34612446" y="6809602"/>
            <a:ext cx="2370052" cy="400110"/>
          </a:xfrm>
          <a:prstGeom prst="rect">
            <a:avLst/>
          </a:prstGeom>
          <a:noFill/>
        </p:spPr>
        <p:txBody>
          <a:bodyPr wrap="square" rtlCol="0">
            <a:spAutoFit/>
          </a:bodyPr>
          <a:lstStyle/>
          <a:p>
            <a:r>
              <a:rPr lang="en-US" sz="2000" b="1" dirty="0" smtClean="0"/>
              <a:t>AMOC Peak</a:t>
            </a:r>
            <a:endParaRPr lang="en-US" sz="2000" b="1" dirty="0"/>
          </a:p>
        </p:txBody>
      </p:sp>
      <p:sp>
        <p:nvSpPr>
          <p:cNvPr id="97" name="TextBox 96"/>
          <p:cNvSpPr txBox="1"/>
          <p:nvPr/>
        </p:nvSpPr>
        <p:spPr>
          <a:xfrm>
            <a:off x="34629379" y="9865723"/>
            <a:ext cx="2370052" cy="400110"/>
          </a:xfrm>
          <a:prstGeom prst="rect">
            <a:avLst/>
          </a:prstGeom>
          <a:noFill/>
        </p:spPr>
        <p:txBody>
          <a:bodyPr wrap="square" rtlCol="0">
            <a:spAutoFit/>
          </a:bodyPr>
          <a:lstStyle/>
          <a:p>
            <a:r>
              <a:rPr lang="en-US" sz="2000" b="1" dirty="0"/>
              <a:t>+1</a:t>
            </a:r>
            <a:r>
              <a:rPr lang="en-US" sz="2000" b="1" dirty="0" smtClean="0"/>
              <a:t>/2 </a:t>
            </a:r>
            <a:r>
              <a:rPr lang="en-US" sz="2000" b="1" dirty="0"/>
              <a:t>period</a:t>
            </a:r>
          </a:p>
        </p:txBody>
      </p:sp>
      <p:sp>
        <p:nvSpPr>
          <p:cNvPr id="98" name="TextBox 97"/>
          <p:cNvSpPr txBox="1"/>
          <p:nvPr/>
        </p:nvSpPr>
        <p:spPr>
          <a:xfrm>
            <a:off x="34625146" y="8335664"/>
            <a:ext cx="2370052" cy="400110"/>
          </a:xfrm>
          <a:prstGeom prst="rect">
            <a:avLst/>
          </a:prstGeom>
          <a:noFill/>
        </p:spPr>
        <p:txBody>
          <a:bodyPr wrap="square" rtlCol="0">
            <a:spAutoFit/>
          </a:bodyPr>
          <a:lstStyle/>
          <a:p>
            <a:r>
              <a:rPr lang="en-US" sz="2000" b="1" dirty="0" smtClean="0"/>
              <a:t>+1/4 period</a:t>
            </a:r>
            <a:endParaRPr lang="en-US" sz="2000" b="1" dirty="0"/>
          </a:p>
        </p:txBody>
      </p:sp>
      <p:sp>
        <p:nvSpPr>
          <p:cNvPr id="99" name="TextBox 98"/>
          <p:cNvSpPr txBox="1"/>
          <p:nvPr/>
        </p:nvSpPr>
        <p:spPr>
          <a:xfrm>
            <a:off x="34650546" y="11376755"/>
            <a:ext cx="2370052" cy="400110"/>
          </a:xfrm>
          <a:prstGeom prst="rect">
            <a:avLst/>
          </a:prstGeom>
          <a:noFill/>
        </p:spPr>
        <p:txBody>
          <a:bodyPr wrap="square" rtlCol="0">
            <a:spAutoFit/>
          </a:bodyPr>
          <a:lstStyle/>
          <a:p>
            <a:r>
              <a:rPr lang="en-US" sz="2000" b="1" dirty="0" smtClean="0"/>
              <a:t>+3/</a:t>
            </a:r>
            <a:r>
              <a:rPr lang="en-US" sz="2000" b="1" dirty="0"/>
              <a:t>4 period</a:t>
            </a:r>
          </a:p>
        </p:txBody>
      </p:sp>
      <p:cxnSp>
        <p:nvCxnSpPr>
          <p:cNvPr id="79" name="Straight Connector 78"/>
          <p:cNvCxnSpPr/>
          <p:nvPr/>
        </p:nvCxnSpPr>
        <p:spPr>
          <a:xfrm>
            <a:off x="28648152" y="29450990"/>
            <a:ext cx="14328648" cy="0"/>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105117" y="29693731"/>
            <a:ext cx="3895554" cy="2246769"/>
          </a:xfrm>
          <a:prstGeom prst="rect">
            <a:avLst/>
          </a:prstGeom>
          <a:solidFill>
            <a:schemeClr val="bg1"/>
          </a:solidFill>
          <a:ln w="19050" cmpd="sng">
            <a:noFill/>
          </a:ln>
        </p:spPr>
        <p:txBody>
          <a:bodyPr wrap="square" rtlCol="0">
            <a:spAutoFit/>
          </a:bodyPr>
          <a:lstStyle/>
          <a:p>
            <a:r>
              <a:rPr lang="en-US" sz="2000" b="1" dirty="0" smtClean="0">
                <a:solidFill>
                  <a:schemeClr val="accent6">
                    <a:lumMod val="75000"/>
                  </a:schemeClr>
                </a:solidFill>
              </a:rPr>
              <a:t>Figure 4:  </a:t>
            </a:r>
            <a:r>
              <a:rPr lang="en-US" sz="2000" b="1" dirty="0">
                <a:solidFill>
                  <a:schemeClr val="accent6">
                    <a:lumMod val="75000"/>
                  </a:schemeClr>
                </a:solidFill>
              </a:rPr>
              <a:t>The AMOC power spectra (blue), red noise estimates (red line), and the 90% significant level of the red noise estimates (dashed red line). The grey shaded bands indicate the dominant spectral peaks (Table 1). </a:t>
            </a:r>
          </a:p>
        </p:txBody>
      </p:sp>
      <p:sp>
        <p:nvSpPr>
          <p:cNvPr id="8" name="Oval 7"/>
          <p:cNvSpPr/>
          <p:nvPr/>
        </p:nvSpPr>
        <p:spPr>
          <a:xfrm>
            <a:off x="7874000" y="9572305"/>
            <a:ext cx="431800" cy="4067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0" name="Oval 79"/>
          <p:cNvSpPr/>
          <p:nvPr/>
        </p:nvSpPr>
        <p:spPr>
          <a:xfrm>
            <a:off x="8735563" y="9834644"/>
            <a:ext cx="476250" cy="4396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28648152" y="15126799"/>
            <a:ext cx="14328648" cy="0"/>
          </a:xfrm>
          <a:prstGeom prst="line">
            <a:avLst/>
          </a:prstGeom>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28802088" y="15281398"/>
            <a:ext cx="7836291" cy="707886"/>
          </a:xfrm>
          <a:prstGeom prst="rect">
            <a:avLst/>
          </a:prstGeom>
          <a:noFill/>
        </p:spPr>
        <p:txBody>
          <a:bodyPr wrap="square" rtlCol="0">
            <a:spAutoFit/>
          </a:bodyPr>
          <a:lstStyle/>
          <a:p>
            <a:r>
              <a:rPr lang="en-US" sz="4000" b="1" dirty="0"/>
              <a:t>Quantifying westward propagation</a:t>
            </a:r>
            <a:endParaRPr lang="en-US" sz="4000" dirty="0"/>
          </a:p>
        </p:txBody>
      </p:sp>
      <p:sp>
        <p:nvSpPr>
          <p:cNvPr id="92" name="Rectangle 91"/>
          <p:cNvSpPr/>
          <p:nvPr/>
        </p:nvSpPr>
        <p:spPr>
          <a:xfrm>
            <a:off x="28854040" y="16439145"/>
            <a:ext cx="4970554" cy="5262980"/>
          </a:xfrm>
          <a:prstGeom prst="rect">
            <a:avLst/>
          </a:prstGeom>
        </p:spPr>
        <p:txBody>
          <a:bodyPr wrap="square">
            <a:spAutoFit/>
          </a:bodyPr>
          <a:lstStyle/>
          <a:p>
            <a:r>
              <a:rPr lang="en-US" sz="2800" dirty="0"/>
              <a:t>To quantify the westward propagation of temperature anomalies we estimate the lag of temperature anomalies in the Western Atlantic (</a:t>
            </a:r>
            <a:r>
              <a:rPr lang="en-US" sz="2800" dirty="0" err="1"/>
              <a:t>T</a:t>
            </a:r>
            <a:r>
              <a:rPr lang="en-US" sz="2800" baseline="-25000" dirty="0" err="1"/>
              <a:t>west</a:t>
            </a:r>
            <a:r>
              <a:rPr lang="en-US" sz="2800" dirty="0"/>
              <a:t>) relatively to temperature anomalies in the Central Atlantic (</a:t>
            </a:r>
            <a:r>
              <a:rPr lang="en-US" sz="2800" dirty="0" err="1"/>
              <a:t>T</a:t>
            </a:r>
            <a:r>
              <a:rPr lang="en-US" sz="2800" baseline="-25000" dirty="0" err="1"/>
              <a:t>central</a:t>
            </a:r>
            <a:r>
              <a:rPr lang="en-US" sz="2800" dirty="0"/>
              <a:t>).  This lag being positive and approaching ¼ period of the oscillation suggests that the mode period is controlled by the westward propagation (Fig. 8).</a:t>
            </a:r>
          </a:p>
        </p:txBody>
      </p:sp>
      <p:sp>
        <p:nvSpPr>
          <p:cNvPr id="23" name="Rectangle 22"/>
          <p:cNvSpPr/>
          <p:nvPr/>
        </p:nvSpPr>
        <p:spPr>
          <a:xfrm>
            <a:off x="40068500" y="6527799"/>
            <a:ext cx="2053406" cy="39363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cmpd="sng">
                <a:solidFill>
                  <a:schemeClr val="tx1"/>
                </a:solidFill>
              </a:ln>
            </a:endParaRPr>
          </a:p>
        </p:txBody>
      </p:sp>
      <p:sp>
        <p:nvSpPr>
          <p:cNvPr id="85" name="Rectangle 84"/>
          <p:cNvSpPr/>
          <p:nvPr/>
        </p:nvSpPr>
        <p:spPr>
          <a:xfrm>
            <a:off x="40081200" y="8068780"/>
            <a:ext cx="2053406" cy="39363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cmpd="sng">
                <a:solidFill>
                  <a:schemeClr val="tx1"/>
                </a:solidFill>
              </a:ln>
            </a:endParaRPr>
          </a:p>
        </p:txBody>
      </p:sp>
      <p:sp>
        <p:nvSpPr>
          <p:cNvPr id="94" name="Rectangle 93"/>
          <p:cNvSpPr/>
          <p:nvPr/>
        </p:nvSpPr>
        <p:spPr>
          <a:xfrm>
            <a:off x="40081200" y="9569159"/>
            <a:ext cx="2053406" cy="39363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cmpd="sng">
                <a:solidFill>
                  <a:schemeClr val="tx1"/>
                </a:solidFill>
              </a:ln>
            </a:endParaRPr>
          </a:p>
        </p:txBody>
      </p:sp>
      <p:sp>
        <p:nvSpPr>
          <p:cNvPr id="95" name="Rectangle 94"/>
          <p:cNvSpPr/>
          <p:nvPr/>
        </p:nvSpPr>
        <p:spPr>
          <a:xfrm>
            <a:off x="40081200" y="11095270"/>
            <a:ext cx="2053406" cy="39363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cmpd="sng">
                <a:solidFill>
                  <a:schemeClr val="tx1"/>
                </a:solidFill>
              </a:ln>
            </a:endParaRPr>
          </a:p>
        </p:txBody>
      </p:sp>
    </p:spTree>
    <p:extLst>
      <p:ext uri="{BB962C8B-B14F-4D97-AF65-F5344CB8AC3E}">
        <p14:creationId xmlns:p14="http://schemas.microsoft.com/office/powerpoint/2010/main" val="38677595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4227</TotalTime>
  <Words>1221</Words>
  <Application>Microsoft Macintosh PowerPoint</Application>
  <PresentationFormat>Custom</PresentationFormat>
  <Paragraphs>143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Interannual to multi-decadal variability of the AMOC  and Atlantic SSTs in CMIP5: Is there a connection?  Les Muir and Alexey V. Fedorov       Dept. Geology and Geophysics, Yale University   les.muir@yale.edu</dc:title>
  <dc:creator>Les Muir</dc:creator>
  <cp:lastModifiedBy>Les Muir</cp:lastModifiedBy>
  <cp:revision>605</cp:revision>
  <cp:lastPrinted>2012-11-26T16:56:16Z</cp:lastPrinted>
  <dcterms:created xsi:type="dcterms:W3CDTF">2012-11-12T16:08:09Z</dcterms:created>
  <dcterms:modified xsi:type="dcterms:W3CDTF">2014-05-09T19:37:31Z</dcterms:modified>
</cp:coreProperties>
</file>