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267185" rtl="0" eaLnBrk="1" latinLnBrk="0" hangingPunct="1">
      <a:defRPr sz="9000" kern="1200">
        <a:solidFill>
          <a:schemeClr val="tx1"/>
        </a:solidFill>
        <a:latin typeface="+mn-lt"/>
        <a:ea typeface="+mn-ea"/>
        <a:cs typeface="+mn-cs"/>
      </a:defRPr>
    </a:lvl1pPr>
    <a:lvl2pPr marL="2267185" algn="l" defTabSz="2267185" rtl="0" eaLnBrk="1" latinLnBrk="0" hangingPunct="1">
      <a:defRPr sz="9000" kern="1200">
        <a:solidFill>
          <a:schemeClr val="tx1"/>
        </a:solidFill>
        <a:latin typeface="+mn-lt"/>
        <a:ea typeface="+mn-ea"/>
        <a:cs typeface="+mn-cs"/>
      </a:defRPr>
    </a:lvl2pPr>
    <a:lvl3pPr marL="4534372" algn="l" defTabSz="2267185" rtl="0" eaLnBrk="1" latinLnBrk="0" hangingPunct="1">
      <a:defRPr sz="9000" kern="1200">
        <a:solidFill>
          <a:schemeClr val="tx1"/>
        </a:solidFill>
        <a:latin typeface="+mn-lt"/>
        <a:ea typeface="+mn-ea"/>
        <a:cs typeface="+mn-cs"/>
      </a:defRPr>
    </a:lvl3pPr>
    <a:lvl4pPr marL="6801558" algn="l" defTabSz="2267185" rtl="0" eaLnBrk="1" latinLnBrk="0" hangingPunct="1">
      <a:defRPr sz="9000" kern="1200">
        <a:solidFill>
          <a:schemeClr val="tx1"/>
        </a:solidFill>
        <a:latin typeface="+mn-lt"/>
        <a:ea typeface="+mn-ea"/>
        <a:cs typeface="+mn-cs"/>
      </a:defRPr>
    </a:lvl4pPr>
    <a:lvl5pPr marL="9068744" algn="l" defTabSz="2267185" rtl="0" eaLnBrk="1" latinLnBrk="0" hangingPunct="1">
      <a:defRPr sz="9000" kern="1200">
        <a:solidFill>
          <a:schemeClr val="tx1"/>
        </a:solidFill>
        <a:latin typeface="+mn-lt"/>
        <a:ea typeface="+mn-ea"/>
        <a:cs typeface="+mn-cs"/>
      </a:defRPr>
    </a:lvl5pPr>
    <a:lvl6pPr marL="11335929" algn="l" defTabSz="2267185" rtl="0" eaLnBrk="1" latinLnBrk="0" hangingPunct="1">
      <a:defRPr sz="9000" kern="1200">
        <a:solidFill>
          <a:schemeClr val="tx1"/>
        </a:solidFill>
        <a:latin typeface="+mn-lt"/>
        <a:ea typeface="+mn-ea"/>
        <a:cs typeface="+mn-cs"/>
      </a:defRPr>
    </a:lvl6pPr>
    <a:lvl7pPr marL="13603114" algn="l" defTabSz="2267185" rtl="0" eaLnBrk="1" latinLnBrk="0" hangingPunct="1">
      <a:defRPr sz="9000" kern="1200">
        <a:solidFill>
          <a:schemeClr val="tx1"/>
        </a:solidFill>
        <a:latin typeface="+mn-lt"/>
        <a:ea typeface="+mn-ea"/>
        <a:cs typeface="+mn-cs"/>
      </a:defRPr>
    </a:lvl7pPr>
    <a:lvl8pPr marL="15870302" algn="l" defTabSz="2267185" rtl="0" eaLnBrk="1" latinLnBrk="0" hangingPunct="1">
      <a:defRPr sz="9000" kern="1200">
        <a:solidFill>
          <a:schemeClr val="tx1"/>
        </a:solidFill>
        <a:latin typeface="+mn-lt"/>
        <a:ea typeface="+mn-ea"/>
        <a:cs typeface="+mn-cs"/>
      </a:defRPr>
    </a:lvl8pPr>
    <a:lvl9pPr marL="18137487" algn="l" defTabSz="2267185" rtl="0" eaLnBrk="1" latinLnBrk="0" hangingPunct="1">
      <a:defRPr sz="9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43" autoAdjust="0"/>
  </p:normalViewPr>
  <p:slideViewPr>
    <p:cSldViewPr snapToGrid="0" snapToObjects="1">
      <p:cViewPr>
        <p:scale>
          <a:sx n="200" d="100"/>
          <a:sy n="200" d="100"/>
        </p:scale>
        <p:origin x="-80" y="1546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267185" indent="0" algn="ctr">
              <a:buNone/>
              <a:defRPr>
                <a:solidFill>
                  <a:schemeClr val="tx1">
                    <a:tint val="75000"/>
                  </a:schemeClr>
                </a:solidFill>
              </a:defRPr>
            </a:lvl2pPr>
            <a:lvl3pPr marL="4534372" indent="0" algn="ctr">
              <a:buNone/>
              <a:defRPr>
                <a:solidFill>
                  <a:schemeClr val="tx1">
                    <a:tint val="75000"/>
                  </a:schemeClr>
                </a:solidFill>
              </a:defRPr>
            </a:lvl3pPr>
            <a:lvl4pPr marL="6801558" indent="0" algn="ctr">
              <a:buNone/>
              <a:defRPr>
                <a:solidFill>
                  <a:schemeClr val="tx1">
                    <a:tint val="75000"/>
                  </a:schemeClr>
                </a:solidFill>
              </a:defRPr>
            </a:lvl4pPr>
            <a:lvl5pPr marL="9068744" indent="0" algn="ctr">
              <a:buNone/>
              <a:defRPr>
                <a:solidFill>
                  <a:schemeClr val="tx1">
                    <a:tint val="75000"/>
                  </a:schemeClr>
                </a:solidFill>
              </a:defRPr>
            </a:lvl5pPr>
            <a:lvl6pPr marL="11335929" indent="0" algn="ctr">
              <a:buNone/>
              <a:defRPr>
                <a:solidFill>
                  <a:schemeClr val="tx1">
                    <a:tint val="75000"/>
                  </a:schemeClr>
                </a:solidFill>
              </a:defRPr>
            </a:lvl6pPr>
            <a:lvl7pPr marL="13603114" indent="0" algn="ctr">
              <a:buNone/>
              <a:defRPr>
                <a:solidFill>
                  <a:schemeClr val="tx1">
                    <a:tint val="75000"/>
                  </a:schemeClr>
                </a:solidFill>
              </a:defRPr>
            </a:lvl7pPr>
            <a:lvl8pPr marL="15870302" indent="0" algn="ctr">
              <a:buNone/>
              <a:defRPr>
                <a:solidFill>
                  <a:schemeClr val="tx1">
                    <a:tint val="75000"/>
                  </a:schemeClr>
                </a:solidFill>
              </a:defRPr>
            </a:lvl8pPr>
            <a:lvl9pPr marL="181374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86592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31391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23" y="8435348"/>
            <a:ext cx="55298343" cy="1797634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91068" y="8435348"/>
            <a:ext cx="165178737" cy="1797634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18415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2381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8"/>
            <a:ext cx="37307520" cy="7200899"/>
          </a:xfrm>
        </p:spPr>
        <p:txBody>
          <a:bodyPr anchor="b"/>
          <a:lstStyle>
            <a:lvl1pPr marL="0" indent="0">
              <a:buNone/>
              <a:defRPr sz="9900">
                <a:solidFill>
                  <a:schemeClr val="tx1">
                    <a:tint val="75000"/>
                  </a:schemeClr>
                </a:solidFill>
              </a:defRPr>
            </a:lvl1pPr>
            <a:lvl2pPr marL="2267185" indent="0">
              <a:buNone/>
              <a:defRPr sz="9000">
                <a:solidFill>
                  <a:schemeClr val="tx1">
                    <a:tint val="75000"/>
                  </a:schemeClr>
                </a:solidFill>
              </a:defRPr>
            </a:lvl2pPr>
            <a:lvl3pPr marL="4534372" indent="0">
              <a:buNone/>
              <a:defRPr sz="8000">
                <a:solidFill>
                  <a:schemeClr val="tx1">
                    <a:tint val="75000"/>
                  </a:schemeClr>
                </a:solidFill>
              </a:defRPr>
            </a:lvl3pPr>
            <a:lvl4pPr marL="6801558" indent="0">
              <a:buNone/>
              <a:defRPr sz="6900">
                <a:solidFill>
                  <a:schemeClr val="tx1">
                    <a:tint val="75000"/>
                  </a:schemeClr>
                </a:solidFill>
              </a:defRPr>
            </a:lvl4pPr>
            <a:lvl5pPr marL="9068744" indent="0">
              <a:buNone/>
              <a:defRPr sz="6900">
                <a:solidFill>
                  <a:schemeClr val="tx1">
                    <a:tint val="75000"/>
                  </a:schemeClr>
                </a:solidFill>
              </a:defRPr>
            </a:lvl5pPr>
            <a:lvl6pPr marL="11335929" indent="0">
              <a:buNone/>
              <a:defRPr sz="6900">
                <a:solidFill>
                  <a:schemeClr val="tx1">
                    <a:tint val="75000"/>
                  </a:schemeClr>
                </a:solidFill>
              </a:defRPr>
            </a:lvl6pPr>
            <a:lvl7pPr marL="13603114" indent="0">
              <a:buNone/>
              <a:defRPr sz="6900">
                <a:solidFill>
                  <a:schemeClr val="tx1">
                    <a:tint val="75000"/>
                  </a:schemeClr>
                </a:solidFill>
              </a:defRPr>
            </a:lvl7pPr>
            <a:lvl8pPr marL="15870302" indent="0">
              <a:buNone/>
              <a:defRPr sz="6900">
                <a:solidFill>
                  <a:schemeClr val="tx1">
                    <a:tint val="75000"/>
                  </a:schemeClr>
                </a:solidFill>
              </a:defRPr>
            </a:lvl8pPr>
            <a:lvl9pPr marL="18137487"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F6B99-E915-0440-82AC-9D3A553345B6}"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5969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91066" y="49156627"/>
            <a:ext cx="110238537" cy="139042139"/>
          </a:xfrm>
        </p:spPr>
        <p:txBody>
          <a:bodyPr/>
          <a:lstStyle>
            <a:lvl1pPr>
              <a:defRPr sz="13900"/>
            </a:lvl1pPr>
            <a:lvl2pPr>
              <a:defRPr sz="11900"/>
            </a:lvl2pPr>
            <a:lvl3pPr>
              <a:defRPr sz="99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261125" y="49156627"/>
            <a:ext cx="110238543" cy="139042139"/>
          </a:xfrm>
        </p:spPr>
        <p:txBody>
          <a:bodyPr/>
          <a:lstStyle>
            <a:lvl1pPr>
              <a:defRPr sz="13900"/>
            </a:lvl1pPr>
            <a:lvl2pPr>
              <a:defRPr sz="11900"/>
            </a:lvl2pPr>
            <a:lvl3pPr>
              <a:defRPr sz="99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F6B99-E915-0440-82AC-9D3A553345B6}"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03570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3" y="7368547"/>
            <a:ext cx="19392903" cy="3070859"/>
          </a:xfrm>
        </p:spPr>
        <p:txBody>
          <a:bodyPr anchor="b"/>
          <a:lstStyle>
            <a:lvl1pPr marL="0" indent="0">
              <a:buNone/>
              <a:defRPr sz="11900" b="1"/>
            </a:lvl1pPr>
            <a:lvl2pPr marL="2267185" indent="0">
              <a:buNone/>
              <a:defRPr sz="9900" b="1"/>
            </a:lvl2pPr>
            <a:lvl3pPr marL="4534372" indent="0">
              <a:buNone/>
              <a:defRPr sz="9000" b="1"/>
            </a:lvl3pPr>
            <a:lvl4pPr marL="6801558" indent="0">
              <a:buNone/>
              <a:defRPr sz="8000" b="1"/>
            </a:lvl4pPr>
            <a:lvl5pPr marL="9068744" indent="0">
              <a:buNone/>
              <a:defRPr sz="8000" b="1"/>
            </a:lvl5pPr>
            <a:lvl6pPr marL="11335929" indent="0">
              <a:buNone/>
              <a:defRPr sz="8000" b="1"/>
            </a:lvl6pPr>
            <a:lvl7pPr marL="13603114" indent="0">
              <a:buNone/>
              <a:defRPr sz="8000" b="1"/>
            </a:lvl7pPr>
            <a:lvl8pPr marL="15870302" indent="0">
              <a:buNone/>
              <a:defRPr sz="8000" b="1"/>
            </a:lvl8pPr>
            <a:lvl9pPr marL="18137487"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194563" y="10439400"/>
            <a:ext cx="19392903" cy="18966183"/>
          </a:xfrm>
        </p:spPr>
        <p:txBody>
          <a:bodyPr/>
          <a:lstStyle>
            <a:lvl1pPr>
              <a:defRPr sz="11900"/>
            </a:lvl1pPr>
            <a:lvl2pPr>
              <a:defRPr sz="9900"/>
            </a:lvl2pPr>
            <a:lvl3pPr>
              <a:defRPr sz="9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7368547"/>
            <a:ext cx="19400520" cy="3070859"/>
          </a:xfrm>
        </p:spPr>
        <p:txBody>
          <a:bodyPr anchor="b"/>
          <a:lstStyle>
            <a:lvl1pPr marL="0" indent="0">
              <a:buNone/>
              <a:defRPr sz="11900" b="1"/>
            </a:lvl1pPr>
            <a:lvl2pPr marL="2267185" indent="0">
              <a:buNone/>
              <a:defRPr sz="9900" b="1"/>
            </a:lvl2pPr>
            <a:lvl3pPr marL="4534372" indent="0">
              <a:buNone/>
              <a:defRPr sz="9000" b="1"/>
            </a:lvl3pPr>
            <a:lvl4pPr marL="6801558" indent="0">
              <a:buNone/>
              <a:defRPr sz="8000" b="1"/>
            </a:lvl4pPr>
            <a:lvl5pPr marL="9068744" indent="0">
              <a:buNone/>
              <a:defRPr sz="8000" b="1"/>
            </a:lvl5pPr>
            <a:lvl6pPr marL="11335929" indent="0">
              <a:buNone/>
              <a:defRPr sz="8000" b="1"/>
            </a:lvl6pPr>
            <a:lvl7pPr marL="13603114" indent="0">
              <a:buNone/>
              <a:defRPr sz="8000" b="1"/>
            </a:lvl7pPr>
            <a:lvl8pPr marL="15870302" indent="0">
              <a:buNone/>
              <a:defRPr sz="8000" b="1"/>
            </a:lvl8pPr>
            <a:lvl9pPr marL="18137487"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2296124" y="10439400"/>
            <a:ext cx="19400520" cy="18966183"/>
          </a:xfrm>
        </p:spPr>
        <p:txBody>
          <a:bodyPr/>
          <a:lstStyle>
            <a:lvl1pPr>
              <a:defRPr sz="11900"/>
            </a:lvl1pPr>
            <a:lvl2pPr>
              <a:defRPr sz="9900"/>
            </a:lvl2pPr>
            <a:lvl3pPr>
              <a:defRPr sz="9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F6B99-E915-0440-82AC-9D3A553345B6}" type="datetimeFigureOut">
              <a:rPr lang="en-US" smtClean="0"/>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69772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F6B99-E915-0440-82AC-9D3A553345B6}" type="datetimeFigureOut">
              <a:rPr lang="en-US" smtClean="0"/>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10616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F6B99-E915-0440-82AC-9D3A553345B6}" type="datetimeFigureOut">
              <a:rPr lang="en-US" smtClean="0"/>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159151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1310640"/>
            <a:ext cx="14439903" cy="5577840"/>
          </a:xfrm>
        </p:spPr>
        <p:txBody>
          <a:bodyPr anchor="b"/>
          <a:lstStyle>
            <a:lvl1pPr algn="l">
              <a:defRPr sz="99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3"/>
          </a:xfrm>
        </p:spPr>
        <p:txBody>
          <a:bodyPr/>
          <a:lstStyle>
            <a:lvl1pPr>
              <a:defRPr sz="15800"/>
            </a:lvl1pPr>
            <a:lvl2pPr>
              <a:defRPr sz="13900"/>
            </a:lvl2pPr>
            <a:lvl3pPr>
              <a:defRPr sz="119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5" y="6888485"/>
            <a:ext cx="14439903" cy="22517103"/>
          </a:xfrm>
        </p:spPr>
        <p:txBody>
          <a:bodyPr/>
          <a:lstStyle>
            <a:lvl1pPr marL="0" indent="0">
              <a:buNone/>
              <a:defRPr sz="6900"/>
            </a:lvl1pPr>
            <a:lvl2pPr marL="2267185" indent="0">
              <a:buNone/>
              <a:defRPr sz="5900"/>
            </a:lvl2pPr>
            <a:lvl3pPr marL="4534372" indent="0">
              <a:buNone/>
              <a:defRPr sz="4900"/>
            </a:lvl3pPr>
            <a:lvl4pPr marL="6801558" indent="0">
              <a:buNone/>
              <a:defRPr sz="4500"/>
            </a:lvl4pPr>
            <a:lvl5pPr marL="9068744" indent="0">
              <a:buNone/>
              <a:defRPr sz="4500"/>
            </a:lvl5pPr>
            <a:lvl6pPr marL="11335929" indent="0">
              <a:buNone/>
              <a:defRPr sz="4500"/>
            </a:lvl6pPr>
            <a:lvl7pPr marL="13603114" indent="0">
              <a:buNone/>
              <a:defRPr sz="4500"/>
            </a:lvl7pPr>
            <a:lvl8pPr marL="15870302" indent="0">
              <a:buNone/>
              <a:defRPr sz="4500"/>
            </a:lvl8pPr>
            <a:lvl9pPr marL="1813748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F6B99-E915-0440-82AC-9D3A553345B6}"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289619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9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800"/>
            </a:lvl1pPr>
            <a:lvl2pPr marL="2267185" indent="0">
              <a:buNone/>
              <a:defRPr sz="13900"/>
            </a:lvl2pPr>
            <a:lvl3pPr marL="4534372" indent="0">
              <a:buNone/>
              <a:defRPr sz="11900"/>
            </a:lvl3pPr>
            <a:lvl4pPr marL="6801558" indent="0">
              <a:buNone/>
              <a:defRPr sz="9900"/>
            </a:lvl4pPr>
            <a:lvl5pPr marL="9068744" indent="0">
              <a:buNone/>
              <a:defRPr sz="9900"/>
            </a:lvl5pPr>
            <a:lvl6pPr marL="11335929" indent="0">
              <a:buNone/>
              <a:defRPr sz="9900"/>
            </a:lvl6pPr>
            <a:lvl7pPr marL="13603114" indent="0">
              <a:buNone/>
              <a:defRPr sz="9900"/>
            </a:lvl7pPr>
            <a:lvl8pPr marL="15870302" indent="0">
              <a:buNone/>
              <a:defRPr sz="9900"/>
            </a:lvl8pPr>
            <a:lvl9pPr marL="18137487" indent="0">
              <a:buNone/>
              <a:defRPr sz="9900"/>
            </a:lvl9pPr>
          </a:lstStyle>
          <a:p>
            <a:endParaRPr lang="en-US"/>
          </a:p>
        </p:txBody>
      </p:sp>
      <p:sp>
        <p:nvSpPr>
          <p:cNvPr id="4" name="Text Placeholder 3"/>
          <p:cNvSpPr>
            <a:spLocks noGrp="1"/>
          </p:cNvSpPr>
          <p:nvPr>
            <p:ph type="body" sz="half" idx="2"/>
          </p:nvPr>
        </p:nvSpPr>
        <p:spPr>
          <a:xfrm>
            <a:off x="8602983" y="25763227"/>
            <a:ext cx="26334720" cy="3863339"/>
          </a:xfrm>
        </p:spPr>
        <p:txBody>
          <a:bodyPr/>
          <a:lstStyle>
            <a:lvl1pPr marL="0" indent="0">
              <a:buNone/>
              <a:defRPr sz="6900"/>
            </a:lvl1pPr>
            <a:lvl2pPr marL="2267185" indent="0">
              <a:buNone/>
              <a:defRPr sz="5900"/>
            </a:lvl2pPr>
            <a:lvl3pPr marL="4534372" indent="0">
              <a:buNone/>
              <a:defRPr sz="4900"/>
            </a:lvl3pPr>
            <a:lvl4pPr marL="6801558" indent="0">
              <a:buNone/>
              <a:defRPr sz="4500"/>
            </a:lvl4pPr>
            <a:lvl5pPr marL="9068744" indent="0">
              <a:buNone/>
              <a:defRPr sz="4500"/>
            </a:lvl5pPr>
            <a:lvl6pPr marL="11335929" indent="0">
              <a:buNone/>
              <a:defRPr sz="4500"/>
            </a:lvl6pPr>
            <a:lvl7pPr marL="13603114" indent="0">
              <a:buNone/>
              <a:defRPr sz="4500"/>
            </a:lvl7pPr>
            <a:lvl8pPr marL="15870302" indent="0">
              <a:buNone/>
              <a:defRPr sz="4500"/>
            </a:lvl8pPr>
            <a:lvl9pPr marL="1813748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F6B99-E915-0440-82AC-9D3A553345B6}"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833850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53438" tIns="226719" rIns="453438" bIns="226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53438" tIns="226719" rIns="453438" bIns="226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5"/>
            <a:ext cx="10241280" cy="1752600"/>
          </a:xfrm>
          <a:prstGeom prst="rect">
            <a:avLst/>
          </a:prstGeom>
        </p:spPr>
        <p:txBody>
          <a:bodyPr vert="horz" lIns="453438" tIns="226719" rIns="453438" bIns="226719" rtlCol="0" anchor="ctr"/>
          <a:lstStyle>
            <a:lvl1pPr algn="l">
              <a:defRPr sz="5900">
                <a:solidFill>
                  <a:schemeClr val="tx1">
                    <a:tint val="75000"/>
                  </a:schemeClr>
                </a:solidFill>
              </a:defRPr>
            </a:lvl1pPr>
          </a:lstStyle>
          <a:p>
            <a:fld id="{29BF6B99-E915-0440-82AC-9D3A553345B6}" type="datetimeFigureOut">
              <a:rPr lang="en-US" smtClean="0"/>
              <a:t>5/7/14</a:t>
            </a:fld>
            <a:endParaRPr lang="en-US"/>
          </a:p>
        </p:txBody>
      </p:sp>
      <p:sp>
        <p:nvSpPr>
          <p:cNvPr id="5" name="Footer Placeholder 4"/>
          <p:cNvSpPr>
            <a:spLocks noGrp="1"/>
          </p:cNvSpPr>
          <p:nvPr>
            <p:ph type="ftr" sz="quarter" idx="3"/>
          </p:nvPr>
        </p:nvSpPr>
        <p:spPr>
          <a:xfrm>
            <a:off x="14996160" y="30510485"/>
            <a:ext cx="13898880" cy="1752600"/>
          </a:xfrm>
          <a:prstGeom prst="rect">
            <a:avLst/>
          </a:prstGeom>
        </p:spPr>
        <p:txBody>
          <a:bodyPr vert="horz" lIns="453438" tIns="226719" rIns="453438" bIns="226719"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5"/>
            <a:ext cx="10241280" cy="1752600"/>
          </a:xfrm>
          <a:prstGeom prst="rect">
            <a:avLst/>
          </a:prstGeom>
        </p:spPr>
        <p:txBody>
          <a:bodyPr vert="horz" lIns="453438" tIns="226719" rIns="453438" bIns="226719" rtlCol="0" anchor="ctr"/>
          <a:lstStyle>
            <a:lvl1pPr algn="r">
              <a:defRPr sz="5900">
                <a:solidFill>
                  <a:schemeClr val="tx1">
                    <a:tint val="75000"/>
                  </a:schemeClr>
                </a:solidFill>
              </a:defRPr>
            </a:lvl1pPr>
          </a:lstStyle>
          <a:p>
            <a:fld id="{360F39D6-66DD-0B4D-9BF4-8E806A9BD286}" type="slidenum">
              <a:rPr lang="en-US" smtClean="0"/>
              <a:t>‹#›</a:t>
            </a:fld>
            <a:endParaRPr lang="en-US"/>
          </a:p>
        </p:txBody>
      </p:sp>
    </p:spTree>
    <p:extLst>
      <p:ext uri="{BB962C8B-B14F-4D97-AF65-F5344CB8AC3E}">
        <p14:creationId xmlns:p14="http://schemas.microsoft.com/office/powerpoint/2010/main" val="131741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67185" rtl="0" eaLnBrk="1" latinLnBrk="0" hangingPunct="1">
        <a:spcBef>
          <a:spcPct val="0"/>
        </a:spcBef>
        <a:buNone/>
        <a:defRPr sz="21800" kern="1200">
          <a:solidFill>
            <a:schemeClr val="tx1"/>
          </a:solidFill>
          <a:latin typeface="+mj-lt"/>
          <a:ea typeface="+mj-ea"/>
          <a:cs typeface="+mj-cs"/>
        </a:defRPr>
      </a:lvl1pPr>
    </p:titleStyle>
    <p:bodyStyle>
      <a:lvl1pPr marL="1700390" indent="-1700390" algn="l" defTabSz="2267185" rtl="0" eaLnBrk="1" latinLnBrk="0" hangingPunct="1">
        <a:spcBef>
          <a:spcPct val="20000"/>
        </a:spcBef>
        <a:buFont typeface="Arial"/>
        <a:buChar char="•"/>
        <a:defRPr sz="15800" kern="1200">
          <a:solidFill>
            <a:schemeClr val="tx1"/>
          </a:solidFill>
          <a:latin typeface="+mn-lt"/>
          <a:ea typeface="+mn-ea"/>
          <a:cs typeface="+mn-cs"/>
        </a:defRPr>
      </a:lvl1pPr>
      <a:lvl2pPr marL="3684177" indent="-1416992" algn="l" defTabSz="2267185" rtl="0" eaLnBrk="1" latinLnBrk="0" hangingPunct="1">
        <a:spcBef>
          <a:spcPct val="20000"/>
        </a:spcBef>
        <a:buFont typeface="Arial"/>
        <a:buChar char="–"/>
        <a:defRPr sz="13900" kern="1200">
          <a:solidFill>
            <a:schemeClr val="tx1"/>
          </a:solidFill>
          <a:latin typeface="+mn-lt"/>
          <a:ea typeface="+mn-ea"/>
          <a:cs typeface="+mn-cs"/>
        </a:defRPr>
      </a:lvl2pPr>
      <a:lvl3pPr marL="5667966" indent="-1133593" algn="l" defTabSz="2267185" rtl="0" eaLnBrk="1" latinLnBrk="0" hangingPunct="1">
        <a:spcBef>
          <a:spcPct val="20000"/>
        </a:spcBef>
        <a:buFont typeface="Arial"/>
        <a:buChar char="•"/>
        <a:defRPr sz="11900" kern="1200">
          <a:solidFill>
            <a:schemeClr val="tx1"/>
          </a:solidFill>
          <a:latin typeface="+mn-lt"/>
          <a:ea typeface="+mn-ea"/>
          <a:cs typeface="+mn-cs"/>
        </a:defRPr>
      </a:lvl3pPr>
      <a:lvl4pPr marL="7935151" indent="-1133593" algn="l" defTabSz="2267185" rtl="0" eaLnBrk="1" latinLnBrk="0" hangingPunct="1">
        <a:spcBef>
          <a:spcPct val="20000"/>
        </a:spcBef>
        <a:buFont typeface="Arial"/>
        <a:buChar char="–"/>
        <a:defRPr sz="9900" kern="1200">
          <a:solidFill>
            <a:schemeClr val="tx1"/>
          </a:solidFill>
          <a:latin typeface="+mn-lt"/>
          <a:ea typeface="+mn-ea"/>
          <a:cs typeface="+mn-cs"/>
        </a:defRPr>
      </a:lvl4pPr>
      <a:lvl5pPr marL="10202336" indent="-1133593" algn="l" defTabSz="2267185" rtl="0" eaLnBrk="1" latinLnBrk="0" hangingPunct="1">
        <a:spcBef>
          <a:spcPct val="20000"/>
        </a:spcBef>
        <a:buFont typeface="Arial"/>
        <a:buChar char="»"/>
        <a:defRPr sz="9900" kern="1200">
          <a:solidFill>
            <a:schemeClr val="tx1"/>
          </a:solidFill>
          <a:latin typeface="+mn-lt"/>
          <a:ea typeface="+mn-ea"/>
          <a:cs typeface="+mn-cs"/>
        </a:defRPr>
      </a:lvl5pPr>
      <a:lvl6pPr marL="12469521" indent="-1133593" algn="l" defTabSz="2267185" rtl="0" eaLnBrk="1" latinLnBrk="0" hangingPunct="1">
        <a:spcBef>
          <a:spcPct val="20000"/>
        </a:spcBef>
        <a:buFont typeface="Arial"/>
        <a:buChar char="•"/>
        <a:defRPr sz="9900" kern="1200">
          <a:solidFill>
            <a:schemeClr val="tx1"/>
          </a:solidFill>
          <a:latin typeface="+mn-lt"/>
          <a:ea typeface="+mn-ea"/>
          <a:cs typeface="+mn-cs"/>
        </a:defRPr>
      </a:lvl6pPr>
      <a:lvl7pPr marL="14736709" indent="-1133593" algn="l" defTabSz="2267185" rtl="0" eaLnBrk="1" latinLnBrk="0" hangingPunct="1">
        <a:spcBef>
          <a:spcPct val="20000"/>
        </a:spcBef>
        <a:buFont typeface="Arial"/>
        <a:buChar char="•"/>
        <a:defRPr sz="9900" kern="1200">
          <a:solidFill>
            <a:schemeClr val="tx1"/>
          </a:solidFill>
          <a:latin typeface="+mn-lt"/>
          <a:ea typeface="+mn-ea"/>
          <a:cs typeface="+mn-cs"/>
        </a:defRPr>
      </a:lvl7pPr>
      <a:lvl8pPr marL="17003895" indent="-1133593" algn="l" defTabSz="2267185" rtl="0" eaLnBrk="1" latinLnBrk="0" hangingPunct="1">
        <a:spcBef>
          <a:spcPct val="20000"/>
        </a:spcBef>
        <a:buFont typeface="Arial"/>
        <a:buChar char="•"/>
        <a:defRPr sz="9900" kern="1200">
          <a:solidFill>
            <a:schemeClr val="tx1"/>
          </a:solidFill>
          <a:latin typeface="+mn-lt"/>
          <a:ea typeface="+mn-ea"/>
          <a:cs typeface="+mn-cs"/>
        </a:defRPr>
      </a:lvl8pPr>
      <a:lvl9pPr marL="19271080" indent="-1133593" algn="l" defTabSz="2267185" rtl="0" eaLnBrk="1" latinLnBrk="0" hangingPunct="1">
        <a:spcBef>
          <a:spcPct val="20000"/>
        </a:spcBef>
        <a:buFont typeface="Arial"/>
        <a:buChar char="•"/>
        <a:defRPr sz="9900" kern="1200">
          <a:solidFill>
            <a:schemeClr val="tx1"/>
          </a:solidFill>
          <a:latin typeface="+mn-lt"/>
          <a:ea typeface="+mn-ea"/>
          <a:cs typeface="+mn-cs"/>
        </a:defRPr>
      </a:lvl9pPr>
    </p:bodyStyle>
    <p:otherStyle>
      <a:defPPr>
        <a:defRPr lang="en-US"/>
      </a:defPPr>
      <a:lvl1pPr marL="0" algn="l" defTabSz="2267185" rtl="0" eaLnBrk="1" latinLnBrk="0" hangingPunct="1">
        <a:defRPr sz="9000" kern="1200">
          <a:solidFill>
            <a:schemeClr val="tx1"/>
          </a:solidFill>
          <a:latin typeface="+mn-lt"/>
          <a:ea typeface="+mn-ea"/>
          <a:cs typeface="+mn-cs"/>
        </a:defRPr>
      </a:lvl1pPr>
      <a:lvl2pPr marL="2267185" algn="l" defTabSz="2267185" rtl="0" eaLnBrk="1" latinLnBrk="0" hangingPunct="1">
        <a:defRPr sz="9000" kern="1200">
          <a:solidFill>
            <a:schemeClr val="tx1"/>
          </a:solidFill>
          <a:latin typeface="+mn-lt"/>
          <a:ea typeface="+mn-ea"/>
          <a:cs typeface="+mn-cs"/>
        </a:defRPr>
      </a:lvl2pPr>
      <a:lvl3pPr marL="4534372" algn="l" defTabSz="2267185" rtl="0" eaLnBrk="1" latinLnBrk="0" hangingPunct="1">
        <a:defRPr sz="9000" kern="1200">
          <a:solidFill>
            <a:schemeClr val="tx1"/>
          </a:solidFill>
          <a:latin typeface="+mn-lt"/>
          <a:ea typeface="+mn-ea"/>
          <a:cs typeface="+mn-cs"/>
        </a:defRPr>
      </a:lvl3pPr>
      <a:lvl4pPr marL="6801558" algn="l" defTabSz="2267185" rtl="0" eaLnBrk="1" latinLnBrk="0" hangingPunct="1">
        <a:defRPr sz="9000" kern="1200">
          <a:solidFill>
            <a:schemeClr val="tx1"/>
          </a:solidFill>
          <a:latin typeface="+mn-lt"/>
          <a:ea typeface="+mn-ea"/>
          <a:cs typeface="+mn-cs"/>
        </a:defRPr>
      </a:lvl4pPr>
      <a:lvl5pPr marL="9068744" algn="l" defTabSz="2267185" rtl="0" eaLnBrk="1" latinLnBrk="0" hangingPunct="1">
        <a:defRPr sz="9000" kern="1200">
          <a:solidFill>
            <a:schemeClr val="tx1"/>
          </a:solidFill>
          <a:latin typeface="+mn-lt"/>
          <a:ea typeface="+mn-ea"/>
          <a:cs typeface="+mn-cs"/>
        </a:defRPr>
      </a:lvl5pPr>
      <a:lvl6pPr marL="11335929" algn="l" defTabSz="2267185" rtl="0" eaLnBrk="1" latinLnBrk="0" hangingPunct="1">
        <a:defRPr sz="9000" kern="1200">
          <a:solidFill>
            <a:schemeClr val="tx1"/>
          </a:solidFill>
          <a:latin typeface="+mn-lt"/>
          <a:ea typeface="+mn-ea"/>
          <a:cs typeface="+mn-cs"/>
        </a:defRPr>
      </a:lvl6pPr>
      <a:lvl7pPr marL="13603114" algn="l" defTabSz="2267185" rtl="0" eaLnBrk="1" latinLnBrk="0" hangingPunct="1">
        <a:defRPr sz="9000" kern="1200">
          <a:solidFill>
            <a:schemeClr val="tx1"/>
          </a:solidFill>
          <a:latin typeface="+mn-lt"/>
          <a:ea typeface="+mn-ea"/>
          <a:cs typeface="+mn-cs"/>
        </a:defRPr>
      </a:lvl7pPr>
      <a:lvl8pPr marL="15870302" algn="l" defTabSz="2267185" rtl="0" eaLnBrk="1" latinLnBrk="0" hangingPunct="1">
        <a:defRPr sz="9000" kern="1200">
          <a:solidFill>
            <a:schemeClr val="tx1"/>
          </a:solidFill>
          <a:latin typeface="+mn-lt"/>
          <a:ea typeface="+mn-ea"/>
          <a:cs typeface="+mn-cs"/>
        </a:defRPr>
      </a:lvl8pPr>
      <a:lvl9pPr marL="18137487" algn="l" defTabSz="2267185" rtl="0" eaLnBrk="1" latinLnBrk="0" hangingPunct="1">
        <a:defRPr sz="9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457200"/>
            <a:ext cx="42976800" cy="32004000"/>
          </a:xfrm>
          <a:prstGeom prst="rect">
            <a:avLst/>
          </a:prstGeom>
          <a:solidFill>
            <a:schemeClr val="tx2">
              <a:lumMod val="60000"/>
              <a:lumOff val="40000"/>
            </a:schemeClr>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spcCol="0" rtlCol="0" anchor="ctr"/>
          <a:lstStyle/>
          <a:p>
            <a:pPr algn="ctr"/>
            <a:endParaRPr lang="en-US" dirty="0"/>
          </a:p>
        </p:txBody>
      </p:sp>
      <p:sp>
        <p:nvSpPr>
          <p:cNvPr id="40" name="Rectangle 39"/>
          <p:cNvSpPr/>
          <p:nvPr/>
        </p:nvSpPr>
        <p:spPr>
          <a:xfrm>
            <a:off x="14859000" y="5740401"/>
            <a:ext cx="13258800" cy="10007346"/>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914399" y="12676048"/>
            <a:ext cx="13487401" cy="10503983"/>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914399" y="914400"/>
            <a:ext cx="42062400" cy="4572000"/>
          </a:xfrm>
          <a:solidFill>
            <a:schemeClr val="bg1"/>
          </a:solidFill>
          <a:ln w="31750">
            <a:solidFill>
              <a:schemeClr val="tx1"/>
            </a:solidFill>
          </a:ln>
        </p:spPr>
        <p:txBody>
          <a:bodyPr>
            <a:normAutofit/>
          </a:bodyPr>
          <a:lstStyle/>
          <a:p>
            <a:r>
              <a:rPr lang="en-US" sz="4300" i="1" dirty="0" smtClean="0"/>
              <a:t> </a:t>
            </a:r>
            <a:endParaRPr lang="en-US" sz="4300" i="1" dirty="0"/>
          </a:p>
        </p:txBody>
      </p:sp>
      <p:sp>
        <p:nvSpPr>
          <p:cNvPr id="7" name="Rectangle 6"/>
          <p:cNvSpPr/>
          <p:nvPr/>
        </p:nvSpPr>
        <p:spPr>
          <a:xfrm>
            <a:off x="914399" y="5740400"/>
            <a:ext cx="13487401" cy="6670746"/>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lIns="639996" tIns="383998" rIns="639996" bIns="383998" spcCol="0" rtlCol="0" anchor="ctr"/>
          <a:lstStyle/>
          <a:p>
            <a:pPr algn="just"/>
            <a:endParaRPr lang="en-US" sz="2400" dirty="0">
              <a:solidFill>
                <a:schemeClr val="tx1"/>
              </a:solidFill>
            </a:endParaRPr>
          </a:p>
        </p:txBody>
      </p:sp>
      <p:sp>
        <p:nvSpPr>
          <p:cNvPr id="8" name="Rectangle 7"/>
          <p:cNvSpPr/>
          <p:nvPr/>
        </p:nvSpPr>
        <p:spPr>
          <a:xfrm>
            <a:off x="914399" y="12728864"/>
            <a:ext cx="2667000" cy="815009"/>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639996" tIns="383998" rIns="639996" bIns="383998" spcCol="0" rtlCol="0" anchor="ctr"/>
          <a:lstStyle/>
          <a:p>
            <a:pPr algn="just"/>
            <a:r>
              <a:rPr lang="en-US" sz="4000" b="1" dirty="0" smtClean="0">
                <a:solidFill>
                  <a:srgbClr val="000000"/>
                </a:solidFill>
              </a:rPr>
              <a:t>Data</a:t>
            </a:r>
            <a:endParaRPr lang="en-US" sz="4000" dirty="0">
              <a:solidFill>
                <a:srgbClr val="000000"/>
              </a:solidFill>
            </a:endParaRPr>
          </a:p>
        </p:txBody>
      </p:sp>
      <p:pic>
        <p:nvPicPr>
          <p:cNvPr id="10" name="Picture 9" descr="YaleCl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15" y="1999523"/>
            <a:ext cx="2665306" cy="2789012"/>
          </a:xfrm>
          <a:prstGeom prst="rect">
            <a:avLst/>
          </a:prstGeom>
        </p:spPr>
      </p:pic>
      <p:pic>
        <p:nvPicPr>
          <p:cNvPr id="11" name="Picture 10" descr="Dept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379" y="-1299581"/>
            <a:ext cx="7163955" cy="9271002"/>
          </a:xfrm>
          <a:prstGeom prst="rect">
            <a:avLst/>
          </a:prstGeom>
        </p:spPr>
      </p:pic>
      <p:cxnSp>
        <p:nvCxnSpPr>
          <p:cNvPr id="13" name="Straight Connector 12"/>
          <p:cNvCxnSpPr/>
          <p:nvPr/>
        </p:nvCxnSpPr>
        <p:spPr>
          <a:xfrm>
            <a:off x="14635786" y="5486400"/>
            <a:ext cx="0" cy="2697480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8384500" y="5486400"/>
            <a:ext cx="0" cy="269748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914399" y="23504867"/>
            <a:ext cx="13487401" cy="8507600"/>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26" name="Rectangle 25"/>
          <p:cNvSpPr/>
          <p:nvPr/>
        </p:nvSpPr>
        <p:spPr>
          <a:xfrm>
            <a:off x="28648151" y="5740400"/>
            <a:ext cx="14328647" cy="19202400"/>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97001" y="23510220"/>
            <a:ext cx="4059271" cy="2554545"/>
          </a:xfrm>
          <a:prstGeom prst="rect">
            <a:avLst/>
          </a:prstGeom>
          <a:noFill/>
        </p:spPr>
        <p:txBody>
          <a:bodyPr wrap="square" rtlCol="0">
            <a:spAutoFit/>
          </a:bodyPr>
          <a:lstStyle/>
          <a:p>
            <a:r>
              <a:rPr lang="en-US" sz="4000" b="1" dirty="0" smtClean="0"/>
              <a:t>AMOC variations and the Atlantic Dipole</a:t>
            </a:r>
          </a:p>
          <a:p>
            <a:endParaRPr lang="en-US" sz="4000" b="1"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884" y="13126753"/>
            <a:ext cx="2952363" cy="4128868"/>
          </a:xfrm>
          <a:prstGeom prst="rect">
            <a:avLst/>
          </a:prstGeom>
        </p:spPr>
      </p:pic>
      <p:sp>
        <p:nvSpPr>
          <p:cNvPr id="41" name="Rectangle 40"/>
          <p:cNvSpPr/>
          <p:nvPr/>
        </p:nvSpPr>
        <p:spPr>
          <a:xfrm>
            <a:off x="28646120" y="25298400"/>
            <a:ext cx="14330678" cy="4539512"/>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65619177"/>
              </p:ext>
            </p:extLst>
          </p:nvPr>
        </p:nvGraphicFramePr>
        <p:xfrm>
          <a:off x="10433234" y="14982933"/>
          <a:ext cx="3576528" cy="7789932"/>
        </p:xfrm>
        <a:graphic>
          <a:graphicData uri="http://schemas.openxmlformats.org/drawingml/2006/table">
            <a:tbl>
              <a:tblPr/>
              <a:tblGrid>
                <a:gridCol w="890407"/>
                <a:gridCol w="1717316"/>
                <a:gridCol w="968805"/>
              </a:tblGrid>
              <a:tr h="288516">
                <a:tc>
                  <a:txBody>
                    <a:bodyPr/>
                    <a:lstStyle/>
                    <a:p>
                      <a:pPr algn="ct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12700" marR="12700" marT="12700" marB="0" anchor="b">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Model Name</a:t>
                      </a: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fontAlgn="b"/>
                      <a:r>
                        <a:rPr lang="en-US" sz="1800" b="0" i="0" u="none" strike="noStrike" dirty="0">
                          <a:solidFill>
                            <a:srgbClr val="000000"/>
                          </a:solidFill>
                          <a:effectLst/>
                          <a:latin typeface="Calibri"/>
                        </a:rPr>
                        <a:t> Years</a:t>
                      </a:r>
                    </a:p>
                  </a:txBody>
                  <a:tcPr marL="12700" marR="12700" marT="1270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12700" marR="12700" marT="12700" marB="0" anchor="b">
                    <a:lnL w="190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ACCESS1-</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12700" marR="12700" marT="1270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63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ACCESS1-</a:t>
                      </a:r>
                      <a:r>
                        <a:rPr lang="en-US"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3</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bcc-csm1-1</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4</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BNU-ESM</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559</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5</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rgbClr val="000000"/>
                          </a:solidFill>
                          <a:effectLst/>
                          <a:latin typeface="Calibri"/>
                        </a:rPr>
                        <a:t>CanESM2</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a:rPr>
                        <a:t>996</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6</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CCSM4</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a:rPr>
                        <a:t>501</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7</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CNRM-CM5</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850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8</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CSIRO-Mk3-6-0</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9</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EC-EARTH</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452</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10</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FGOALS-</a:t>
                      </a:r>
                      <a:r>
                        <a:rPr lang="en-US" sz="1800" b="0" i="0" u="none" strike="noStrike" dirty="0" smtClean="0">
                          <a:solidFill>
                            <a:srgbClr val="000000"/>
                          </a:solidFill>
                          <a:effectLst/>
                          <a:latin typeface="Calibri"/>
                        </a:rPr>
                        <a:t>g2</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700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11</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FGOALS-s2</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12</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FIO-ESM</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800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13</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GFDL-</a:t>
                      </a:r>
                      <a:r>
                        <a:rPr lang="en-US" sz="1800" b="0" i="0" u="none" strike="noStrike" dirty="0" smtClean="0">
                          <a:solidFill>
                            <a:srgbClr val="000000"/>
                          </a:solidFill>
                          <a:effectLst/>
                          <a:latin typeface="Calibri"/>
                        </a:rPr>
                        <a:t>CM3</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14</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GFDL-ESM2G</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15</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GFDL-</a:t>
                      </a:r>
                      <a:r>
                        <a:rPr lang="en-US" sz="1800" b="0" i="0" u="none" strike="noStrike" dirty="0" smtClean="0">
                          <a:solidFill>
                            <a:srgbClr val="000000"/>
                          </a:solidFill>
                          <a:effectLst/>
                          <a:latin typeface="Calibri"/>
                        </a:rPr>
                        <a:t>ESM2M</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16</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GISS-E2-R</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525</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17</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HadGEM2-ES</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Calibri"/>
                        </a:rPr>
                        <a:t>550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18</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rgbClr val="000000"/>
                          </a:solidFill>
                          <a:effectLst/>
                          <a:latin typeface="Calibri"/>
                        </a:rPr>
                        <a:t>Inmcm4</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19</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IPSL-CM5A-LR</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1000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20</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MIROC-ESM</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531</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21</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MIROC5</a:t>
                      </a: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570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22</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MPI-ESM-</a:t>
                      </a:r>
                      <a:r>
                        <a:rPr lang="en-US" sz="1800" b="0" i="0" u="none" strike="noStrike" dirty="0" smtClean="0">
                          <a:solidFill>
                            <a:srgbClr val="000000"/>
                          </a:solidFill>
                          <a:effectLst/>
                          <a:latin typeface="Calibri"/>
                        </a:rPr>
                        <a:t>LR</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1000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a:solidFill>
                            <a:srgbClr val="000000"/>
                          </a:solidFill>
                          <a:effectLst/>
                          <a:latin typeface="Calibri"/>
                        </a:rPr>
                        <a:t>23</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MPI-ESM-</a:t>
                      </a:r>
                      <a:r>
                        <a:rPr lang="en-US" sz="1800" b="0" i="0" u="none" strike="noStrike" dirty="0" smtClean="0">
                          <a:solidFill>
                            <a:srgbClr val="000000"/>
                          </a:solidFill>
                          <a:effectLst/>
                          <a:latin typeface="Calibri"/>
                        </a:rPr>
                        <a:t>P</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1156</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24</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MPI-ESM-</a:t>
                      </a:r>
                      <a:r>
                        <a:rPr lang="en-US" sz="1800" b="0" i="0" u="none" strike="noStrike" dirty="0" smtClean="0">
                          <a:solidFill>
                            <a:srgbClr val="000000"/>
                          </a:solidFill>
                          <a:effectLst/>
                          <a:latin typeface="Calibri"/>
                        </a:rPr>
                        <a:t>MR</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1000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25</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MRI-</a:t>
                      </a:r>
                      <a:r>
                        <a:rPr lang="en-US" sz="1800" b="0" i="0" u="none" strike="noStrike" dirty="0" smtClean="0">
                          <a:solidFill>
                            <a:srgbClr val="000000"/>
                          </a:solidFill>
                          <a:effectLst/>
                          <a:latin typeface="Calibri"/>
                        </a:rPr>
                        <a:t>CGCM3</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500</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288516">
                <a:tc>
                  <a:txBody>
                    <a:bodyPr/>
                    <a:lstStyle/>
                    <a:p>
                      <a:pPr algn="ctr" fontAlgn="b"/>
                      <a:r>
                        <a:rPr lang="en-US" sz="1800" b="0" i="0" u="none" strike="noStrike" dirty="0">
                          <a:solidFill>
                            <a:srgbClr val="000000"/>
                          </a:solidFill>
                          <a:effectLst/>
                          <a:latin typeface="Calibri"/>
                        </a:rPr>
                        <a:t>26</a:t>
                      </a:r>
                    </a:p>
                  </a:txBody>
                  <a:tcPr marL="12700" marR="12700" marT="12700" marB="0" anchor="b">
                    <a:lnL w="19050"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NorESM1-</a:t>
                      </a:r>
                      <a:r>
                        <a:rPr lang="en-US" sz="1800" b="0" i="0" u="none" strike="noStrike" dirty="0" smtClean="0">
                          <a:solidFill>
                            <a:srgbClr val="000000"/>
                          </a:solidFill>
                          <a:effectLst/>
                          <a:latin typeface="Calibri"/>
                        </a:rPr>
                        <a:t>M</a:t>
                      </a:r>
                      <a:endParaRPr lang="en-US" sz="1800" b="0" i="0" u="none" strike="noStrike" dirty="0">
                        <a:solidFill>
                          <a:srgbClr val="000000"/>
                        </a:solidFill>
                        <a:effectLst/>
                        <a:latin typeface="Calibri"/>
                      </a:endParaRPr>
                    </a:p>
                  </a:txBody>
                  <a:tcPr marL="12700" marR="12700" marT="12700" marB="0" anchor="b">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Calibri"/>
                        </a:rPr>
                        <a:t>501</a:t>
                      </a:r>
                    </a:p>
                  </a:txBody>
                  <a:tcPr marL="12700" marR="12700" marT="12700" marB="0" anchor="b">
                    <a:lnL w="3175"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0585634" y="14427200"/>
            <a:ext cx="3576528" cy="400110"/>
          </a:xfrm>
          <a:prstGeom prst="rect">
            <a:avLst/>
          </a:prstGeom>
          <a:solidFill>
            <a:schemeClr val="bg1"/>
          </a:solidFill>
          <a:ln w="19050" cmpd="sng">
            <a:noFill/>
          </a:ln>
        </p:spPr>
        <p:txBody>
          <a:bodyPr wrap="square" rtlCol="0">
            <a:spAutoFit/>
          </a:bodyPr>
          <a:lstStyle/>
          <a:p>
            <a:r>
              <a:rPr lang="en-US" sz="2000" b="1" dirty="0" smtClean="0">
                <a:solidFill>
                  <a:schemeClr val="accent6">
                    <a:lumMod val="75000"/>
                  </a:schemeClr>
                </a:solidFill>
              </a:rPr>
              <a:t>Table 1. Model Details.</a:t>
            </a:r>
          </a:p>
        </p:txBody>
      </p:sp>
      <p:sp>
        <p:nvSpPr>
          <p:cNvPr id="39" name="Rectangle 38"/>
          <p:cNvSpPr/>
          <p:nvPr/>
        </p:nvSpPr>
        <p:spPr>
          <a:xfrm>
            <a:off x="28646120" y="30105164"/>
            <a:ext cx="14330678" cy="1907303"/>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9055950" y="25493417"/>
            <a:ext cx="9291754" cy="707886"/>
          </a:xfrm>
          <a:prstGeom prst="rect">
            <a:avLst/>
          </a:prstGeom>
          <a:noFill/>
        </p:spPr>
        <p:txBody>
          <a:bodyPr wrap="square" rtlCol="0">
            <a:spAutoFit/>
          </a:bodyPr>
          <a:lstStyle/>
          <a:p>
            <a:r>
              <a:rPr lang="en-US" sz="4000" b="1" dirty="0" smtClean="0"/>
              <a:t>Conclusions</a:t>
            </a:r>
            <a:endParaRPr lang="en-US" sz="4000" dirty="0" smtClean="0">
              <a:solidFill>
                <a:srgbClr val="000000"/>
              </a:solidFill>
            </a:endParaRPr>
          </a:p>
        </p:txBody>
      </p:sp>
      <p:sp>
        <p:nvSpPr>
          <p:cNvPr id="48" name="Rectangle 47"/>
          <p:cNvSpPr/>
          <p:nvPr/>
        </p:nvSpPr>
        <p:spPr>
          <a:xfrm>
            <a:off x="31797345" y="23849159"/>
            <a:ext cx="11067087" cy="923330"/>
          </a:xfrm>
          <a:prstGeom prst="rect">
            <a:avLst/>
          </a:prstGeom>
        </p:spPr>
        <p:txBody>
          <a:bodyPr wrap="square">
            <a:spAutoFit/>
          </a:bodyPr>
          <a:lstStyle/>
          <a:p>
            <a:r>
              <a:rPr lang="en-US" sz="1800" b="1" dirty="0">
                <a:solidFill>
                  <a:schemeClr val="accent6">
                    <a:lumMod val="75000"/>
                  </a:schemeClr>
                </a:solidFill>
              </a:rPr>
              <a:t>Figure 6: Lagged regression of SST onto the AMOC at 30</a:t>
            </a:r>
            <a:r>
              <a:rPr lang="en-US" sz="1800" b="1" baseline="30000" dirty="0">
                <a:solidFill>
                  <a:schemeClr val="accent6">
                    <a:lumMod val="75000"/>
                  </a:schemeClr>
                </a:solidFill>
              </a:rPr>
              <a:t>o</a:t>
            </a:r>
            <a:r>
              <a:rPr lang="en-US" sz="1800" b="1" dirty="0">
                <a:solidFill>
                  <a:schemeClr val="accent6">
                    <a:lumMod val="75000"/>
                  </a:schemeClr>
                </a:solidFill>
              </a:rPr>
              <a:t>N. SST changes are in </a:t>
            </a:r>
            <a:r>
              <a:rPr lang="en-US" sz="1800" b="1" dirty="0" err="1">
                <a:solidFill>
                  <a:schemeClr val="accent6">
                    <a:lumMod val="75000"/>
                  </a:schemeClr>
                </a:solidFill>
              </a:rPr>
              <a:t>oC</a:t>
            </a:r>
            <a:r>
              <a:rPr lang="en-US" sz="1800" b="1" dirty="0">
                <a:solidFill>
                  <a:schemeClr val="accent6">
                    <a:lumMod val="75000"/>
                  </a:schemeClr>
                </a:solidFill>
              </a:rPr>
              <a:t> for a 1 </a:t>
            </a:r>
            <a:r>
              <a:rPr lang="en-US" sz="1800" b="1" dirty="0" err="1">
                <a:solidFill>
                  <a:schemeClr val="accent6">
                    <a:lumMod val="75000"/>
                  </a:schemeClr>
                </a:solidFill>
              </a:rPr>
              <a:t>Sv</a:t>
            </a:r>
            <a:r>
              <a:rPr lang="en-US" sz="1800" b="1" dirty="0">
                <a:solidFill>
                  <a:schemeClr val="accent6">
                    <a:lumMod val="75000"/>
                  </a:schemeClr>
                </a:solidFill>
              </a:rPr>
              <a:t> change in the AMOC. Numbers in the title of each panel indicate the model number (Table 1) and the lag of the NH SST (years) relatively to the </a:t>
            </a:r>
            <a:r>
              <a:rPr lang="en-US" sz="1800" b="1" dirty="0" smtClean="0">
                <a:solidFill>
                  <a:schemeClr val="accent6">
                    <a:lumMod val="75000"/>
                  </a:schemeClr>
                </a:solidFill>
              </a:rPr>
              <a:t>AMOC</a:t>
            </a:r>
            <a:endParaRPr lang="en-US" sz="1800" b="1" dirty="0">
              <a:solidFill>
                <a:schemeClr val="accent6">
                  <a:lumMod val="75000"/>
                </a:schemeClr>
              </a:solidFill>
            </a:endParaRPr>
          </a:p>
        </p:txBody>
      </p:sp>
      <p:sp>
        <p:nvSpPr>
          <p:cNvPr id="33" name="TextBox 32"/>
          <p:cNvSpPr txBox="1"/>
          <p:nvPr/>
        </p:nvSpPr>
        <p:spPr>
          <a:xfrm>
            <a:off x="1565782" y="25493417"/>
            <a:ext cx="4059271" cy="7109637"/>
          </a:xfrm>
          <a:prstGeom prst="rect">
            <a:avLst/>
          </a:prstGeom>
          <a:noFill/>
        </p:spPr>
        <p:txBody>
          <a:bodyPr wrap="square" rtlCol="0">
            <a:spAutoFit/>
          </a:bodyPr>
          <a:lstStyle/>
          <a:p>
            <a:endParaRPr lang="en-US" sz="2400" dirty="0"/>
          </a:p>
          <a:p>
            <a:r>
              <a:rPr lang="en-US" sz="2400" dirty="0" smtClean="0">
                <a:solidFill>
                  <a:srgbClr val="000000"/>
                </a:solidFill>
              </a:rPr>
              <a:t>• The observations of the AMOC are not long enough to determine the link between the AMOC and SST dipole. (Fig. 2a)</a:t>
            </a:r>
          </a:p>
          <a:p>
            <a:endParaRPr lang="en-US" sz="2400" dirty="0">
              <a:solidFill>
                <a:srgbClr val="000000"/>
              </a:solidFill>
            </a:endParaRPr>
          </a:p>
          <a:p>
            <a:r>
              <a:rPr lang="en-US" sz="2400" dirty="0">
                <a:solidFill>
                  <a:srgbClr val="000000"/>
                </a:solidFill>
              </a:rPr>
              <a:t>• The </a:t>
            </a:r>
            <a:r>
              <a:rPr lang="en-US" sz="2400" dirty="0" smtClean="0">
                <a:solidFill>
                  <a:srgbClr val="000000"/>
                </a:solidFill>
              </a:rPr>
              <a:t>Atlantic Dipole SST Index has varying behavior from model to model. Some models exhibit strong oscillations in both the Atlantic Dipole and the AMOC Index (Fig. 2b). While other models show little to no relationship between the two (Fig. 2c,d). </a:t>
            </a:r>
          </a:p>
          <a:p>
            <a:endParaRPr lang="en-US" sz="2400" dirty="0">
              <a:solidFill>
                <a:srgbClr val="000000"/>
              </a:solidFill>
            </a:endParaRPr>
          </a:p>
          <a:p>
            <a:endParaRPr lang="en-US" sz="2400" dirty="0" smtClean="0">
              <a:solidFill>
                <a:srgbClr val="000000"/>
              </a:solidFill>
            </a:endParaRPr>
          </a:p>
          <a:p>
            <a:endParaRPr lang="en-US" sz="2400" dirty="0" smtClean="0"/>
          </a:p>
        </p:txBody>
      </p:sp>
      <p:sp>
        <p:nvSpPr>
          <p:cNvPr id="35" name="TextBox 34"/>
          <p:cNvSpPr txBox="1"/>
          <p:nvPr/>
        </p:nvSpPr>
        <p:spPr>
          <a:xfrm>
            <a:off x="28947946" y="8594276"/>
            <a:ext cx="5218710" cy="4524315"/>
          </a:xfrm>
          <a:prstGeom prst="rect">
            <a:avLst/>
          </a:prstGeom>
          <a:noFill/>
        </p:spPr>
        <p:txBody>
          <a:bodyPr wrap="square" rtlCol="0">
            <a:spAutoFit/>
          </a:bodyPr>
          <a:lstStyle/>
          <a:p>
            <a:r>
              <a:rPr lang="en-US" sz="2400" dirty="0" smtClean="0">
                <a:solidFill>
                  <a:srgbClr val="000000"/>
                </a:solidFill>
              </a:rPr>
              <a:t>• In many models there is a strong link between the AMOC and SST (Fig. 5). </a:t>
            </a:r>
          </a:p>
          <a:p>
            <a:endParaRPr lang="en-US" sz="2400" dirty="0">
              <a:solidFill>
                <a:srgbClr val="000000"/>
              </a:solidFill>
            </a:endParaRPr>
          </a:p>
          <a:p>
            <a:r>
              <a:rPr lang="en-US" sz="2400" dirty="0">
                <a:solidFill>
                  <a:srgbClr val="000000"/>
                </a:solidFill>
              </a:rPr>
              <a:t>•The </a:t>
            </a:r>
            <a:r>
              <a:rPr lang="en-US" sz="2400" dirty="0" smtClean="0"/>
              <a:t>NH SST alone is a better estimate of the AMOC. The addition of SH SSTs reduces the correlation by as much as 30%.</a:t>
            </a:r>
            <a:endParaRPr lang="en-US" sz="2400" dirty="0"/>
          </a:p>
          <a:p>
            <a:endParaRPr lang="en-US" sz="2400" dirty="0" smtClean="0">
              <a:solidFill>
                <a:srgbClr val="000000"/>
              </a:solidFill>
            </a:endParaRPr>
          </a:p>
          <a:p>
            <a:r>
              <a:rPr lang="en-US" sz="2400" dirty="0" smtClean="0">
                <a:solidFill>
                  <a:srgbClr val="000000"/>
                </a:solidFill>
              </a:rPr>
              <a:t>• Models with a weak relationship between AMOC and NHSST improve the most when using the Atlantic Dipole.</a:t>
            </a:r>
            <a:endParaRPr lang="en-US" sz="2400" dirty="0"/>
          </a:p>
          <a:p>
            <a:endParaRPr lang="en-US" sz="2400" dirty="0" smtClean="0"/>
          </a:p>
        </p:txBody>
      </p:sp>
      <p:grpSp>
        <p:nvGrpSpPr>
          <p:cNvPr id="21" name="Group 20"/>
          <p:cNvGrpSpPr/>
          <p:nvPr/>
        </p:nvGrpSpPr>
        <p:grpSpPr>
          <a:xfrm>
            <a:off x="14859000" y="16027401"/>
            <a:ext cx="13258800" cy="15985066"/>
            <a:chOff x="14835512" y="17881941"/>
            <a:chExt cx="13258800" cy="13803250"/>
          </a:xfrm>
        </p:grpSpPr>
        <p:sp>
          <p:nvSpPr>
            <p:cNvPr id="24" name="Rectangle 23"/>
            <p:cNvSpPr/>
            <p:nvPr/>
          </p:nvSpPr>
          <p:spPr>
            <a:xfrm>
              <a:off x="14835512" y="17881941"/>
              <a:ext cx="13258800" cy="13803250"/>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5092207" y="18013542"/>
              <a:ext cx="12475906" cy="673996"/>
            </a:xfrm>
            <a:prstGeom prst="rect">
              <a:avLst/>
            </a:prstGeom>
            <a:noFill/>
          </p:spPr>
          <p:txBody>
            <a:bodyPr wrap="square" rtlCol="0">
              <a:spAutoFit/>
            </a:bodyPr>
            <a:lstStyle/>
            <a:p>
              <a:r>
                <a:rPr lang="en-US" sz="4000" b="1" dirty="0" smtClean="0"/>
                <a:t>Relationship between the Atlantic Dipole and AMOC.</a:t>
              </a:r>
              <a:endParaRPr lang="en-US" sz="4000" b="1" dirty="0"/>
            </a:p>
          </p:txBody>
        </p:sp>
        <p:sp>
          <p:nvSpPr>
            <p:cNvPr id="34" name="TextBox 33"/>
            <p:cNvSpPr txBox="1"/>
            <p:nvPr/>
          </p:nvSpPr>
          <p:spPr>
            <a:xfrm>
              <a:off x="15295407" y="27056642"/>
              <a:ext cx="11858042" cy="3379858"/>
            </a:xfrm>
            <a:prstGeom prst="rect">
              <a:avLst/>
            </a:prstGeom>
            <a:noFill/>
          </p:spPr>
          <p:txBody>
            <a:bodyPr wrap="square" rtlCol="0">
              <a:spAutoFit/>
            </a:bodyPr>
            <a:lstStyle/>
            <a:p>
              <a:r>
                <a:rPr lang="en-US" sz="2400" dirty="0" smtClean="0">
                  <a:solidFill>
                    <a:srgbClr val="000000"/>
                  </a:solidFill>
                </a:rPr>
                <a:t>• A peak in the AMOC is followed by a peak in the NH SST. The strength of this relationship varies greatly across the models (Fig.4).</a:t>
              </a:r>
            </a:p>
            <a:p>
              <a:endParaRPr lang="en-US" sz="2400" dirty="0" smtClean="0">
                <a:solidFill>
                  <a:srgbClr val="000000"/>
                </a:solidFill>
              </a:endParaRPr>
            </a:p>
            <a:p>
              <a:r>
                <a:rPr lang="en-US" sz="2400" dirty="0" smtClean="0">
                  <a:solidFill>
                    <a:srgbClr val="000000"/>
                  </a:solidFill>
                </a:rPr>
                <a:t>• There is no consistency across the models on the relationship between the AMOC and the SH SST. </a:t>
              </a:r>
              <a:r>
                <a:rPr lang="en-US" sz="2400" dirty="0" smtClean="0"/>
                <a:t>The </a:t>
              </a:r>
              <a:r>
                <a:rPr lang="en-US" sz="2400" dirty="0"/>
                <a:t>few models that do exhibit a hemispheric </a:t>
              </a:r>
              <a:r>
                <a:rPr lang="en-US" sz="2400" dirty="0" smtClean="0"/>
                <a:t>SH SST </a:t>
              </a:r>
              <a:r>
                <a:rPr lang="en-US" sz="2400" dirty="0"/>
                <a:t>cooling do not agree on the timing with respect to the AMOC maximum. Cooling </a:t>
              </a:r>
              <a:r>
                <a:rPr lang="en-US" sz="2400" dirty="0" smtClean="0"/>
                <a:t>of the SH SST </a:t>
              </a:r>
              <a:r>
                <a:rPr lang="en-US" sz="2400" dirty="0"/>
                <a:t>occurs before the AMOC peak in some models and after in others </a:t>
              </a:r>
              <a:r>
                <a:rPr lang="en-US" sz="2400" dirty="0" smtClean="0"/>
                <a:t>(CNRM-CM5, FGOALS-s2).</a:t>
              </a:r>
            </a:p>
            <a:p>
              <a:endParaRPr lang="en-US" sz="2400" dirty="0">
                <a:solidFill>
                  <a:srgbClr val="000000"/>
                </a:solidFill>
              </a:endParaRPr>
            </a:p>
            <a:p>
              <a:r>
                <a:rPr lang="en-US" sz="2400" dirty="0">
                  <a:solidFill>
                    <a:srgbClr val="000000"/>
                  </a:solidFill>
                </a:rPr>
                <a:t>• The relationship between the Atlantic Dipole and the AMOC is </a:t>
              </a:r>
              <a:r>
                <a:rPr lang="en-US" sz="2400" dirty="0" smtClean="0">
                  <a:solidFill>
                    <a:srgbClr val="000000"/>
                  </a:solidFill>
                </a:rPr>
                <a:t>dominated by the NHSST and the SHSST influence makes the relationship </a:t>
              </a:r>
              <a:r>
                <a:rPr lang="en-US" sz="2400" dirty="0">
                  <a:solidFill>
                    <a:srgbClr val="000000"/>
                  </a:solidFill>
                </a:rPr>
                <a:t>worse in most </a:t>
              </a:r>
              <a:r>
                <a:rPr lang="en-US" sz="2400" dirty="0" smtClean="0">
                  <a:solidFill>
                    <a:srgbClr val="000000"/>
                  </a:solidFill>
                </a:rPr>
                <a:t>models.</a:t>
              </a:r>
              <a:endParaRPr lang="en-US" sz="2400" dirty="0" smtClean="0"/>
            </a:p>
          </p:txBody>
        </p:sp>
      </p:grpSp>
      <p:sp>
        <p:nvSpPr>
          <p:cNvPr id="49" name="Rectangle 48"/>
          <p:cNvSpPr/>
          <p:nvPr/>
        </p:nvSpPr>
        <p:spPr>
          <a:xfrm>
            <a:off x="7670748" y="17292040"/>
            <a:ext cx="2270858" cy="1477328"/>
          </a:xfrm>
          <a:prstGeom prst="rect">
            <a:avLst/>
          </a:prstGeom>
        </p:spPr>
        <p:txBody>
          <a:bodyPr wrap="square">
            <a:spAutoFit/>
          </a:bodyPr>
          <a:lstStyle/>
          <a:p>
            <a:r>
              <a:rPr lang="en-US" sz="1800" b="1" dirty="0">
                <a:solidFill>
                  <a:schemeClr val="accent6">
                    <a:lumMod val="75000"/>
                  </a:schemeClr>
                </a:solidFill>
              </a:rPr>
              <a:t>Figure </a:t>
            </a:r>
            <a:r>
              <a:rPr lang="en-US" sz="1800" b="1" dirty="0" smtClean="0">
                <a:solidFill>
                  <a:schemeClr val="accent6">
                    <a:lumMod val="75000"/>
                  </a:schemeClr>
                </a:solidFill>
              </a:rPr>
              <a:t>1: Location of the NH SST (blue) And the SH SST (black) boxes. </a:t>
            </a:r>
            <a:endParaRPr lang="en-US" sz="1800" b="1" dirty="0">
              <a:solidFill>
                <a:schemeClr val="accent6">
                  <a:lumMod val="75000"/>
                </a:schemeClr>
              </a:solidFill>
            </a:endParaRPr>
          </a:p>
          <a:p>
            <a:endParaRPr lang="en-US" sz="1800" b="1" dirty="0">
              <a:solidFill>
                <a:schemeClr val="accent6">
                  <a:lumMod val="75000"/>
                </a:schemeClr>
              </a:solidFill>
            </a:endParaRPr>
          </a:p>
        </p:txBody>
      </p:sp>
      <p:sp>
        <p:nvSpPr>
          <p:cNvPr id="50" name="TextBox 49"/>
          <p:cNvSpPr txBox="1"/>
          <p:nvPr/>
        </p:nvSpPr>
        <p:spPr>
          <a:xfrm>
            <a:off x="15115695" y="6839909"/>
            <a:ext cx="2668697" cy="7109637"/>
          </a:xfrm>
          <a:prstGeom prst="rect">
            <a:avLst/>
          </a:prstGeom>
          <a:noFill/>
        </p:spPr>
        <p:txBody>
          <a:bodyPr wrap="square" rtlCol="0">
            <a:spAutoFit/>
          </a:bodyPr>
          <a:lstStyle/>
          <a:p>
            <a:r>
              <a:rPr lang="en-US" sz="2400" dirty="0" smtClean="0">
                <a:solidFill>
                  <a:srgbClr val="000000"/>
                </a:solidFill>
              </a:rPr>
              <a:t>• </a:t>
            </a:r>
            <a:r>
              <a:rPr lang="en-US" sz="2400" dirty="0" smtClean="0"/>
              <a:t>Dominant periods vary from model </a:t>
            </a:r>
            <a:r>
              <a:rPr lang="en-US" sz="2400" dirty="0"/>
              <a:t>to </a:t>
            </a:r>
            <a:r>
              <a:rPr lang="en-US" sz="2400" dirty="0" smtClean="0"/>
              <a:t>model, from 8 </a:t>
            </a:r>
            <a:r>
              <a:rPr lang="en-US" sz="2400" dirty="0"/>
              <a:t>years </a:t>
            </a:r>
            <a:r>
              <a:rPr lang="en-US" sz="2400" dirty="0" smtClean="0"/>
              <a:t>to </a:t>
            </a:r>
            <a:r>
              <a:rPr lang="en-US" sz="2400" dirty="0"/>
              <a:t>greater than </a:t>
            </a:r>
            <a:r>
              <a:rPr lang="en-US" sz="2400" dirty="0" smtClean="0"/>
              <a:t>80 years (Fig. 4). </a:t>
            </a:r>
            <a:endParaRPr lang="en-US" sz="2400" dirty="0"/>
          </a:p>
          <a:p>
            <a:endParaRPr lang="en-US" sz="2400" dirty="0" smtClean="0">
              <a:solidFill>
                <a:srgbClr val="000000"/>
              </a:solidFill>
            </a:endParaRPr>
          </a:p>
          <a:p>
            <a:r>
              <a:rPr lang="en-US" sz="2400" dirty="0" smtClean="0">
                <a:solidFill>
                  <a:srgbClr val="000000"/>
                </a:solidFill>
              </a:rPr>
              <a:t>• Dominant NH SST periods are often associated with dominant AMOC periods.</a:t>
            </a:r>
          </a:p>
          <a:p>
            <a:endParaRPr lang="en-US" sz="2400" dirty="0">
              <a:solidFill>
                <a:srgbClr val="000000"/>
              </a:solidFill>
            </a:endParaRPr>
          </a:p>
          <a:p>
            <a:r>
              <a:rPr lang="en-US" sz="2400" dirty="0">
                <a:solidFill>
                  <a:srgbClr val="000000"/>
                </a:solidFill>
              </a:rPr>
              <a:t>• </a:t>
            </a:r>
            <a:r>
              <a:rPr lang="en-US" sz="2400" dirty="0" smtClean="0">
                <a:solidFill>
                  <a:srgbClr val="000000"/>
                </a:solidFill>
              </a:rPr>
              <a:t> Few models show peaks in the SH SST at the same periods as the AMOC.</a:t>
            </a:r>
          </a:p>
          <a:p>
            <a:endParaRPr lang="en-US" sz="2400" dirty="0" smtClean="0"/>
          </a:p>
          <a:p>
            <a:endParaRPr lang="en-US" sz="2400" dirty="0"/>
          </a:p>
        </p:txBody>
      </p:sp>
      <p:sp>
        <p:nvSpPr>
          <p:cNvPr id="51" name="TextBox 50"/>
          <p:cNvSpPr txBox="1"/>
          <p:nvPr/>
        </p:nvSpPr>
        <p:spPr>
          <a:xfrm>
            <a:off x="15115695" y="5957741"/>
            <a:ext cx="9463951" cy="707886"/>
          </a:xfrm>
          <a:prstGeom prst="rect">
            <a:avLst/>
          </a:prstGeom>
          <a:noFill/>
        </p:spPr>
        <p:txBody>
          <a:bodyPr wrap="square" rtlCol="0">
            <a:spAutoFit/>
          </a:bodyPr>
          <a:lstStyle/>
          <a:p>
            <a:r>
              <a:rPr lang="en-US" sz="4000" b="1" dirty="0" smtClean="0"/>
              <a:t>Power spectra: the AMOC, NH SST, SH SST</a:t>
            </a:r>
            <a:endParaRPr lang="en-US" sz="4000" b="1" dirty="0"/>
          </a:p>
        </p:txBody>
      </p:sp>
      <p:sp>
        <p:nvSpPr>
          <p:cNvPr id="53" name="Rectangle 52"/>
          <p:cNvSpPr/>
          <p:nvPr/>
        </p:nvSpPr>
        <p:spPr>
          <a:xfrm>
            <a:off x="20713402" y="14544856"/>
            <a:ext cx="7047347" cy="923330"/>
          </a:xfrm>
          <a:prstGeom prst="rect">
            <a:avLst/>
          </a:prstGeom>
        </p:spPr>
        <p:txBody>
          <a:bodyPr wrap="square">
            <a:spAutoFit/>
          </a:bodyPr>
          <a:lstStyle/>
          <a:p>
            <a:r>
              <a:rPr lang="en-US" sz="1800" b="1" dirty="0">
                <a:solidFill>
                  <a:schemeClr val="accent6">
                    <a:lumMod val="75000"/>
                  </a:schemeClr>
                </a:solidFill>
              </a:rPr>
              <a:t>Figure </a:t>
            </a:r>
            <a:r>
              <a:rPr lang="en-US" sz="1800" b="1" dirty="0" smtClean="0">
                <a:solidFill>
                  <a:schemeClr val="accent6">
                    <a:lumMod val="75000"/>
                  </a:schemeClr>
                </a:solidFill>
              </a:rPr>
              <a:t>3: Power </a:t>
            </a:r>
            <a:r>
              <a:rPr lang="en-US" sz="1800" b="1" dirty="0">
                <a:solidFill>
                  <a:schemeClr val="accent6">
                    <a:lumMod val="75000"/>
                  </a:schemeClr>
                </a:solidFill>
              </a:rPr>
              <a:t>s</a:t>
            </a:r>
            <a:r>
              <a:rPr lang="en-US" sz="1800" b="1" dirty="0" smtClean="0">
                <a:solidFill>
                  <a:schemeClr val="accent6">
                    <a:lumMod val="75000"/>
                  </a:schemeClr>
                </a:solidFill>
              </a:rPr>
              <a:t>pectra of the AMOC Index (red), NH SST (blue)</a:t>
            </a:r>
            <a:r>
              <a:rPr lang="en-US" sz="1800" b="1" dirty="0">
                <a:solidFill>
                  <a:schemeClr val="accent6">
                    <a:lumMod val="75000"/>
                  </a:schemeClr>
                </a:solidFill>
              </a:rPr>
              <a:t> </a:t>
            </a:r>
            <a:r>
              <a:rPr lang="en-US" sz="1800" b="1" dirty="0" smtClean="0">
                <a:solidFill>
                  <a:schemeClr val="accent6">
                    <a:lumMod val="75000"/>
                  </a:schemeClr>
                </a:solidFill>
              </a:rPr>
              <a:t>and the SH SST (black).  Dominant periods are often shared between AMOC and NH SST, but not the SH SST.</a:t>
            </a:r>
            <a:endParaRPr lang="en-US" sz="1800" b="1" dirty="0">
              <a:solidFill>
                <a:schemeClr val="accent6">
                  <a:lumMod val="75000"/>
                </a:schemeClr>
              </a:solidFill>
            </a:endParaRPr>
          </a:p>
        </p:txBody>
      </p:sp>
      <p:sp>
        <p:nvSpPr>
          <p:cNvPr id="37" name="TextBox 36"/>
          <p:cNvSpPr txBox="1"/>
          <p:nvPr/>
        </p:nvSpPr>
        <p:spPr>
          <a:xfrm>
            <a:off x="9211813" y="4774847"/>
            <a:ext cx="3528021" cy="584776"/>
          </a:xfrm>
          <a:prstGeom prst="rect">
            <a:avLst/>
          </a:prstGeom>
          <a:noFill/>
        </p:spPr>
        <p:txBody>
          <a:bodyPr wrap="square" rtlCol="0">
            <a:spAutoFit/>
          </a:bodyPr>
          <a:lstStyle/>
          <a:p>
            <a:r>
              <a:rPr lang="en-US" sz="3200" i="1" dirty="0" err="1" smtClean="0"/>
              <a:t>Les.muir@yale.edu</a:t>
            </a:r>
            <a:endParaRPr lang="en-US" sz="3200" i="1" dirty="0"/>
          </a:p>
        </p:txBody>
      </p:sp>
      <p:sp>
        <p:nvSpPr>
          <p:cNvPr id="22" name="TextBox 21"/>
          <p:cNvSpPr txBox="1"/>
          <p:nvPr/>
        </p:nvSpPr>
        <p:spPr>
          <a:xfrm>
            <a:off x="28766491" y="30165808"/>
            <a:ext cx="13338082" cy="1846659"/>
          </a:xfrm>
          <a:prstGeom prst="rect">
            <a:avLst/>
          </a:prstGeom>
          <a:noFill/>
        </p:spPr>
        <p:txBody>
          <a:bodyPr wrap="square" rtlCol="0">
            <a:spAutoFit/>
          </a:bodyPr>
          <a:lstStyle/>
          <a:p>
            <a:r>
              <a:rPr lang="en-US" sz="2400" b="1" dirty="0" smtClean="0"/>
              <a:t>References &amp; Acknowledgements</a:t>
            </a:r>
            <a:endParaRPr lang="en-US" sz="2400" dirty="0"/>
          </a:p>
          <a:p>
            <a:r>
              <a:rPr lang="en-US" sz="1400" dirty="0" err="1" smtClean="0"/>
              <a:t>Latif</a:t>
            </a:r>
            <a:r>
              <a:rPr lang="en-US" sz="1400" dirty="0"/>
              <a:t>, M., C. </a:t>
            </a:r>
            <a:r>
              <a:rPr lang="en-US" sz="1400" dirty="0" err="1"/>
              <a:t>Böning</a:t>
            </a:r>
            <a:r>
              <a:rPr lang="en-US" sz="1400" dirty="0"/>
              <a:t>, J. </a:t>
            </a:r>
            <a:r>
              <a:rPr lang="en-US" sz="1400" dirty="0" err="1"/>
              <a:t>Willebrand</a:t>
            </a:r>
            <a:r>
              <a:rPr lang="en-US" sz="1400" dirty="0"/>
              <a:t>, A. </a:t>
            </a:r>
            <a:r>
              <a:rPr lang="en-US" sz="1400" dirty="0" err="1"/>
              <a:t>Biastoch</a:t>
            </a:r>
            <a:r>
              <a:rPr lang="en-US" sz="1400" dirty="0"/>
              <a:t>, J. </a:t>
            </a:r>
            <a:r>
              <a:rPr lang="en-US" sz="1400" dirty="0" err="1"/>
              <a:t>Dengg</a:t>
            </a:r>
            <a:r>
              <a:rPr lang="en-US" sz="1400" dirty="0"/>
              <a:t>, N. </a:t>
            </a:r>
            <a:r>
              <a:rPr lang="en-US" sz="1400" dirty="0" err="1"/>
              <a:t>Keenlyside</a:t>
            </a:r>
            <a:r>
              <a:rPr lang="en-US" sz="1400" dirty="0"/>
              <a:t>, U. </a:t>
            </a:r>
            <a:r>
              <a:rPr lang="en-US" sz="1400" dirty="0" err="1"/>
              <a:t>Schweckendiek</a:t>
            </a:r>
            <a:r>
              <a:rPr lang="en-US" sz="1400" dirty="0"/>
              <a:t>, G. </a:t>
            </a:r>
            <a:r>
              <a:rPr lang="en-US" sz="1400" dirty="0" err="1"/>
              <a:t>Madec</a:t>
            </a:r>
            <a:r>
              <a:rPr lang="en-US" sz="1400" dirty="0"/>
              <a:t>, 2006: Is the </a:t>
            </a:r>
            <a:r>
              <a:rPr lang="en-US" sz="1400" dirty="0" err="1"/>
              <a:t>Thermohaline</a:t>
            </a:r>
            <a:r>
              <a:rPr lang="en-US" sz="1400" dirty="0"/>
              <a:t> </a:t>
            </a:r>
            <a:r>
              <a:rPr lang="en-US" sz="1400" dirty="0" smtClean="0"/>
              <a:t>Circulation Changing</a:t>
            </a:r>
            <a:r>
              <a:rPr lang="en-US" sz="1400" dirty="0"/>
              <a:t>?. </a:t>
            </a:r>
            <a:r>
              <a:rPr lang="en-US" sz="1400" i="1" dirty="0"/>
              <a:t>J. Climate</a:t>
            </a:r>
            <a:r>
              <a:rPr lang="en-US" sz="1400" dirty="0"/>
              <a:t>, </a:t>
            </a:r>
            <a:r>
              <a:rPr lang="en-US" sz="1400" b="1" dirty="0"/>
              <a:t>19</a:t>
            </a:r>
            <a:r>
              <a:rPr lang="en-US" sz="1400" dirty="0"/>
              <a:t>, 4631–4637</a:t>
            </a:r>
            <a:r>
              <a:rPr lang="en-US" sz="1400" dirty="0" smtClean="0"/>
              <a:t>.</a:t>
            </a:r>
          </a:p>
          <a:p>
            <a:r>
              <a:rPr lang="en-US" sz="1400" dirty="0" smtClean="0"/>
              <a:t>Taylor, K.E., R.J. Stouffer, G. A. </a:t>
            </a:r>
            <a:r>
              <a:rPr lang="en-US" sz="1400" dirty="0" err="1" smtClean="0"/>
              <a:t>Meehl</a:t>
            </a:r>
            <a:r>
              <a:rPr lang="en-US" sz="1400" dirty="0" smtClean="0"/>
              <a:t>, 2012: An Overview of CMIP5 and the Experiment Design. </a:t>
            </a:r>
            <a:r>
              <a:rPr lang="en-US" sz="1400" i="1" dirty="0" smtClean="0"/>
              <a:t>Bull. Amer. Meteor. Soc.</a:t>
            </a:r>
            <a:r>
              <a:rPr lang="en-US" sz="1400" dirty="0" smtClean="0"/>
              <a:t>, </a:t>
            </a:r>
            <a:r>
              <a:rPr lang="en-US" sz="1400" b="1" dirty="0" smtClean="0"/>
              <a:t>93</a:t>
            </a:r>
            <a:r>
              <a:rPr lang="en-US" sz="1400" dirty="0" smtClean="0"/>
              <a:t>, 485-498.  </a:t>
            </a:r>
          </a:p>
          <a:p>
            <a:endParaRPr lang="en-US" sz="1400" dirty="0"/>
          </a:p>
          <a:p>
            <a:r>
              <a:rPr lang="en-US" sz="1600" b="1" dirty="0" smtClean="0"/>
              <a:t>Funding from: DOE Grant DESC0007037</a:t>
            </a:r>
            <a:r>
              <a:rPr lang="en-US" sz="1600" dirty="0" smtClean="0"/>
              <a:t> </a:t>
            </a:r>
            <a:r>
              <a:rPr lang="en-US" sz="1600" dirty="0"/>
              <a:t>“A </a:t>
            </a:r>
            <a:r>
              <a:rPr lang="en-US" sz="1600" dirty="0" smtClean="0"/>
              <a:t>Generalized </a:t>
            </a:r>
            <a:r>
              <a:rPr lang="en-US" sz="1600" dirty="0"/>
              <a:t>Stability Analysis of the AMOC in Earth System Models: Implication for Decadal Variability and Abrupt Climate Change</a:t>
            </a:r>
            <a:r>
              <a:rPr lang="en-US" sz="1600" dirty="0" smtClean="0"/>
              <a:t>”</a:t>
            </a:r>
          </a:p>
          <a:p>
            <a:r>
              <a:rPr lang="en-US" sz="1600" dirty="0" smtClean="0"/>
              <a:t>and the </a:t>
            </a:r>
            <a:r>
              <a:rPr lang="en-US" sz="1600" b="1" dirty="0" smtClean="0"/>
              <a:t>Packard Foundation</a:t>
            </a:r>
            <a:endParaRPr lang="en-US" sz="1600" b="1" dirty="0"/>
          </a:p>
        </p:txBody>
      </p:sp>
      <p:sp>
        <p:nvSpPr>
          <p:cNvPr id="25" name="TextBox 24"/>
          <p:cNvSpPr txBox="1"/>
          <p:nvPr/>
        </p:nvSpPr>
        <p:spPr>
          <a:xfrm>
            <a:off x="1800114" y="6311684"/>
            <a:ext cx="11890485" cy="5878532"/>
          </a:xfrm>
          <a:prstGeom prst="rect">
            <a:avLst/>
          </a:prstGeom>
          <a:noFill/>
        </p:spPr>
        <p:txBody>
          <a:bodyPr wrap="square" rtlCol="0">
            <a:spAutoFit/>
          </a:bodyPr>
          <a:lstStyle/>
          <a:p>
            <a:r>
              <a:rPr lang="en-US" sz="4000" b="1" dirty="0"/>
              <a:t>Introduction</a:t>
            </a:r>
          </a:p>
          <a:p>
            <a:endParaRPr lang="en-US" sz="2400" dirty="0" smtClean="0"/>
          </a:p>
          <a:p>
            <a:r>
              <a:rPr lang="en-US" sz="2400" dirty="0" smtClean="0"/>
              <a:t>Variations of the Atlantic Meridional Overturning Circulation (AMOC) are believed to be an important driver of decadal to multi-decadal climate variability. In particular a number of observational and modeling studies investigating the AMOC have linked an inter-hemispheric sea surface temperature (SST) dipole to fluctuation in the overturning circulation. In the absence of direct measurements of the AMOC extending beyond the past decade, modeling and observational studies have used changes in a hemispheric temperature difference, the Atlantic Dipole Index, as a proxy for changes in the AMOC. </a:t>
            </a:r>
          </a:p>
          <a:p>
            <a:endParaRPr lang="en-US" sz="2400" dirty="0"/>
          </a:p>
          <a:p>
            <a:r>
              <a:rPr lang="en-US" sz="2400" dirty="0" smtClean="0"/>
              <a:t>Here we use the CMIP5 (Coupled Model Intercomparison Project Phase 5) to determine if there is a strong connection between AMOC variations and the hemisphere SST dipole at multi-decadal timescales and whether one could indeed use the Atlantic SST dipole as an index for AMOC variability. </a:t>
            </a:r>
          </a:p>
          <a:p>
            <a:endParaRPr lang="en-US" sz="2400" dirty="0"/>
          </a:p>
        </p:txBody>
      </p:sp>
      <p:sp>
        <p:nvSpPr>
          <p:cNvPr id="43" name="TextBox 42"/>
          <p:cNvSpPr txBox="1"/>
          <p:nvPr/>
        </p:nvSpPr>
        <p:spPr>
          <a:xfrm>
            <a:off x="1514982" y="13417392"/>
            <a:ext cx="5960953" cy="9325628"/>
          </a:xfrm>
          <a:prstGeom prst="rect">
            <a:avLst/>
          </a:prstGeom>
          <a:noFill/>
        </p:spPr>
        <p:txBody>
          <a:bodyPr wrap="square" rtlCol="0">
            <a:spAutoFit/>
          </a:bodyPr>
          <a:lstStyle/>
          <a:p>
            <a:endParaRPr lang="en-US" sz="2400" b="1" dirty="0">
              <a:solidFill>
                <a:srgbClr val="000000"/>
              </a:solidFill>
            </a:endParaRPr>
          </a:p>
          <a:p>
            <a:r>
              <a:rPr lang="en-US" sz="2400" dirty="0">
                <a:solidFill>
                  <a:srgbClr val="000000"/>
                </a:solidFill>
              </a:rPr>
              <a:t>• The data considered in this study comes from the CMIP5 data set </a:t>
            </a:r>
            <a:r>
              <a:rPr lang="en-US" sz="2400" dirty="0" smtClean="0">
                <a:solidFill>
                  <a:srgbClr val="000000"/>
                </a:solidFill>
              </a:rPr>
              <a:t>[Taylor et. </a:t>
            </a:r>
            <a:r>
              <a:rPr lang="en-US" sz="2400" dirty="0">
                <a:solidFill>
                  <a:srgbClr val="000000"/>
                </a:solidFill>
              </a:rPr>
              <a:t>a</a:t>
            </a:r>
            <a:r>
              <a:rPr lang="en-US" sz="2400" dirty="0" smtClean="0">
                <a:solidFill>
                  <a:srgbClr val="000000"/>
                </a:solidFill>
              </a:rPr>
              <a:t>l. (</a:t>
            </a:r>
            <a:r>
              <a:rPr lang="en-US" sz="2400" dirty="0">
                <a:solidFill>
                  <a:srgbClr val="000000"/>
                </a:solidFill>
              </a:rPr>
              <a:t>2012)]. Only models with preindustrial control (</a:t>
            </a:r>
            <a:r>
              <a:rPr lang="en-US" sz="2400" dirty="0" err="1">
                <a:solidFill>
                  <a:srgbClr val="000000"/>
                </a:solidFill>
              </a:rPr>
              <a:t>piControl</a:t>
            </a:r>
            <a:r>
              <a:rPr lang="en-US" sz="2400" dirty="0">
                <a:solidFill>
                  <a:srgbClr val="000000"/>
                </a:solidFill>
              </a:rPr>
              <a:t>) simulations extending for more than 450 years are </a:t>
            </a:r>
            <a:r>
              <a:rPr lang="en-US" sz="2400" dirty="0" smtClean="0">
                <a:solidFill>
                  <a:srgbClr val="000000"/>
                </a:solidFill>
              </a:rPr>
              <a:t>considered, </a:t>
            </a:r>
            <a:r>
              <a:rPr lang="en-US" sz="2400" dirty="0">
                <a:solidFill>
                  <a:srgbClr val="000000"/>
                </a:solidFill>
              </a:rPr>
              <a:t>resulting in 26 models (Table 1). </a:t>
            </a:r>
          </a:p>
          <a:p>
            <a:endParaRPr lang="en-US" sz="2400" dirty="0">
              <a:solidFill>
                <a:srgbClr val="000000"/>
              </a:solidFill>
            </a:endParaRPr>
          </a:p>
          <a:p>
            <a:r>
              <a:rPr lang="en-US" sz="2400" dirty="0">
                <a:solidFill>
                  <a:srgbClr val="000000"/>
                </a:solidFill>
              </a:rPr>
              <a:t>• The AMOC </a:t>
            </a:r>
            <a:r>
              <a:rPr lang="en-US" sz="2400" dirty="0" smtClean="0">
                <a:solidFill>
                  <a:srgbClr val="000000"/>
                </a:solidFill>
              </a:rPr>
              <a:t>Index </a:t>
            </a:r>
            <a:r>
              <a:rPr lang="en-US" sz="2400" dirty="0">
                <a:solidFill>
                  <a:srgbClr val="000000"/>
                </a:solidFill>
              </a:rPr>
              <a:t>is defined as the maximum of the annual mean zonally integrated Atlantic overturning stream function between </a:t>
            </a:r>
            <a:r>
              <a:rPr lang="en-US" sz="2400" dirty="0" smtClean="0">
                <a:solidFill>
                  <a:srgbClr val="000000"/>
                </a:solidFill>
              </a:rPr>
              <a:t>500m and 2000m at 30</a:t>
            </a:r>
            <a:r>
              <a:rPr lang="en-US" sz="2400" dirty="0">
                <a:solidFill>
                  <a:srgbClr val="000000"/>
                </a:solidFill>
              </a:rPr>
              <a:t>°</a:t>
            </a:r>
            <a:r>
              <a:rPr lang="en-US" sz="2400" dirty="0" smtClean="0">
                <a:solidFill>
                  <a:srgbClr val="000000"/>
                </a:solidFill>
              </a:rPr>
              <a:t>N.</a:t>
            </a:r>
            <a:endParaRPr lang="en-US" sz="2400" dirty="0">
              <a:solidFill>
                <a:srgbClr val="000000"/>
              </a:solidFill>
            </a:endParaRPr>
          </a:p>
          <a:p>
            <a:endParaRPr lang="en-US" sz="2400" dirty="0">
              <a:solidFill>
                <a:srgbClr val="000000"/>
              </a:solidFill>
            </a:endParaRPr>
          </a:p>
          <a:p>
            <a:r>
              <a:rPr lang="en-US" sz="2400" dirty="0">
                <a:solidFill>
                  <a:srgbClr val="000000"/>
                </a:solidFill>
              </a:rPr>
              <a:t>• The Northern Hemisphere </a:t>
            </a:r>
            <a:r>
              <a:rPr lang="en-US" sz="2400" dirty="0" smtClean="0">
                <a:solidFill>
                  <a:srgbClr val="000000"/>
                </a:solidFill>
              </a:rPr>
              <a:t> </a:t>
            </a:r>
            <a:r>
              <a:rPr lang="en-US" sz="2400" dirty="0">
                <a:solidFill>
                  <a:srgbClr val="000000"/>
                </a:solidFill>
              </a:rPr>
              <a:t>SST </a:t>
            </a:r>
            <a:r>
              <a:rPr lang="en-US" sz="2400" dirty="0" smtClean="0">
                <a:solidFill>
                  <a:srgbClr val="000000"/>
                </a:solidFill>
              </a:rPr>
              <a:t>(NH SST) is </a:t>
            </a:r>
            <a:r>
              <a:rPr lang="en-US" sz="2400" dirty="0">
                <a:solidFill>
                  <a:srgbClr val="000000"/>
                </a:solidFill>
              </a:rPr>
              <a:t>defined as the mean SST within the box </a:t>
            </a:r>
            <a:r>
              <a:rPr lang="en-US" sz="2400" dirty="0" smtClean="0">
                <a:solidFill>
                  <a:srgbClr val="000000"/>
                </a:solidFill>
              </a:rPr>
              <a:t>60 –</a:t>
            </a:r>
            <a:r>
              <a:rPr lang="en-US" sz="2400" dirty="0">
                <a:solidFill>
                  <a:srgbClr val="000000"/>
                </a:solidFill>
              </a:rPr>
              <a:t>10°W, 40°–60°N and the Southern Hemisphere SST (</a:t>
            </a:r>
            <a:r>
              <a:rPr lang="en-US" sz="2400" dirty="0" smtClean="0">
                <a:solidFill>
                  <a:srgbClr val="000000"/>
                </a:solidFill>
              </a:rPr>
              <a:t>SH SST) is </a:t>
            </a:r>
            <a:r>
              <a:rPr lang="en-US" sz="2400" dirty="0">
                <a:solidFill>
                  <a:srgbClr val="000000"/>
                </a:solidFill>
              </a:rPr>
              <a:t>the mean SST within the box 50</a:t>
            </a:r>
            <a:r>
              <a:rPr lang="en-US" sz="2400" dirty="0" smtClean="0">
                <a:solidFill>
                  <a:srgbClr val="000000"/>
                </a:solidFill>
              </a:rPr>
              <a:t>°W–0°W, </a:t>
            </a:r>
            <a:r>
              <a:rPr lang="en-US" sz="2400" dirty="0">
                <a:solidFill>
                  <a:srgbClr val="000000"/>
                </a:solidFill>
              </a:rPr>
              <a:t>40</a:t>
            </a:r>
            <a:r>
              <a:rPr lang="en-US" sz="2400" dirty="0" smtClean="0">
                <a:solidFill>
                  <a:srgbClr val="000000"/>
                </a:solidFill>
              </a:rPr>
              <a:t>°–60</a:t>
            </a:r>
            <a:r>
              <a:rPr lang="en-US" sz="2400" dirty="0">
                <a:solidFill>
                  <a:srgbClr val="000000"/>
                </a:solidFill>
              </a:rPr>
              <a:t>°S (Fig. 1). The Atlantic Dipole is defined as the difference between the </a:t>
            </a:r>
            <a:r>
              <a:rPr lang="en-US" sz="2400" dirty="0" smtClean="0">
                <a:solidFill>
                  <a:srgbClr val="000000"/>
                </a:solidFill>
              </a:rPr>
              <a:t>NH SST </a:t>
            </a:r>
            <a:r>
              <a:rPr lang="en-US" sz="2400" dirty="0">
                <a:solidFill>
                  <a:srgbClr val="000000"/>
                </a:solidFill>
              </a:rPr>
              <a:t>and the </a:t>
            </a:r>
            <a:r>
              <a:rPr lang="en-US" sz="2400" dirty="0" smtClean="0">
                <a:solidFill>
                  <a:srgbClr val="000000"/>
                </a:solidFill>
              </a:rPr>
              <a:t>SH SST</a:t>
            </a:r>
            <a:r>
              <a:rPr lang="en-US" sz="2400" dirty="0">
                <a:solidFill>
                  <a:srgbClr val="000000"/>
                </a:solidFill>
              </a:rPr>
              <a:t>. [</a:t>
            </a:r>
            <a:r>
              <a:rPr lang="en-US" sz="2400" dirty="0" err="1">
                <a:solidFill>
                  <a:srgbClr val="000000"/>
                </a:solidFill>
              </a:rPr>
              <a:t>Latif</a:t>
            </a:r>
            <a:r>
              <a:rPr lang="en-US" sz="2400" dirty="0">
                <a:solidFill>
                  <a:srgbClr val="000000"/>
                </a:solidFill>
              </a:rPr>
              <a:t> et. al. (2006</a:t>
            </a:r>
            <a:r>
              <a:rPr lang="en-US" sz="2400" dirty="0" smtClean="0">
                <a:solidFill>
                  <a:srgbClr val="000000"/>
                </a:solidFill>
              </a:rPr>
              <a:t>)]</a:t>
            </a:r>
          </a:p>
          <a:p>
            <a:endParaRPr lang="en-US" sz="2400" dirty="0">
              <a:solidFill>
                <a:srgbClr val="000000"/>
              </a:solidFill>
            </a:endParaRPr>
          </a:p>
          <a:p>
            <a:r>
              <a:rPr lang="en-US" sz="2400" dirty="0">
                <a:solidFill>
                  <a:srgbClr val="000000"/>
                </a:solidFill>
              </a:rPr>
              <a:t>• </a:t>
            </a:r>
            <a:r>
              <a:rPr lang="en-US" sz="2400" dirty="0" smtClean="0">
                <a:solidFill>
                  <a:srgbClr val="000000"/>
                </a:solidFill>
              </a:rPr>
              <a:t>Band-pass filtering is performed between 10 and 100 years to isolate multi-decadal changes.</a:t>
            </a:r>
            <a:endParaRPr lang="en-US" sz="2400" dirty="0"/>
          </a:p>
        </p:txBody>
      </p:sp>
      <p:sp>
        <p:nvSpPr>
          <p:cNvPr id="47" name="TextBox 46"/>
          <p:cNvSpPr txBox="1"/>
          <p:nvPr/>
        </p:nvSpPr>
        <p:spPr>
          <a:xfrm>
            <a:off x="5696467" y="1584702"/>
            <a:ext cx="31890688" cy="3139321"/>
          </a:xfrm>
          <a:prstGeom prst="rect">
            <a:avLst/>
          </a:prstGeom>
          <a:noFill/>
        </p:spPr>
        <p:txBody>
          <a:bodyPr wrap="square" rtlCol="0">
            <a:spAutoFit/>
          </a:bodyPr>
          <a:lstStyle/>
          <a:p>
            <a:pPr algn="ctr"/>
            <a:r>
              <a:rPr lang="en-US" sz="7200" b="1" dirty="0"/>
              <a:t>How </a:t>
            </a:r>
            <a:r>
              <a:rPr lang="en-US" sz="7200" b="1" dirty="0" smtClean="0"/>
              <a:t>the AMOC affects climate on decadal to centennial timescales: </a:t>
            </a:r>
          </a:p>
          <a:p>
            <a:pPr algn="ctr"/>
            <a:r>
              <a:rPr lang="en-US" sz="7200" b="1" dirty="0" smtClean="0"/>
              <a:t>the North Atlantic versus an </a:t>
            </a:r>
            <a:r>
              <a:rPr lang="en-US" sz="7200" b="1" dirty="0" err="1" smtClean="0"/>
              <a:t>interhemispheric</a:t>
            </a:r>
            <a:r>
              <a:rPr lang="en-US" sz="7200" b="1" dirty="0" smtClean="0"/>
              <a:t> seesaw. </a:t>
            </a:r>
            <a:r>
              <a:rPr lang="en-US" sz="7200" dirty="0"/>
              <a:t/>
            </a:r>
            <a:br>
              <a:rPr lang="en-US" sz="7200" dirty="0"/>
            </a:br>
            <a:r>
              <a:rPr lang="en-US" sz="5400" b="1" dirty="0"/>
              <a:t>Les Muir </a:t>
            </a:r>
            <a:r>
              <a:rPr lang="en-US" sz="5400" dirty="0"/>
              <a:t>and</a:t>
            </a:r>
            <a:r>
              <a:rPr lang="en-US" sz="5400" b="1" dirty="0"/>
              <a:t> </a:t>
            </a:r>
            <a:r>
              <a:rPr lang="en-US" sz="5400" dirty="0"/>
              <a:t>Alexey V. </a:t>
            </a:r>
            <a:r>
              <a:rPr lang="en-US" sz="5400" dirty="0" err="1"/>
              <a:t>Fedorov</a:t>
            </a:r>
            <a:r>
              <a:rPr lang="en-US" sz="5400" dirty="0"/>
              <a:t>      	Dept. Geology and Geophysics, Yale University</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61926" y="7389052"/>
            <a:ext cx="10240338" cy="7038148"/>
          </a:xfrm>
          <a:prstGeom prst="rect">
            <a:avLst/>
          </a:prstGeom>
        </p:spPr>
      </p:pic>
      <p:pic>
        <p:nvPicPr>
          <p:cNvPr id="56" name="Picture 55" descr="Fig3_lagcorrelation_dipole_all_bandpass_010-100_30.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18895" y="17208103"/>
            <a:ext cx="11552460" cy="7904314"/>
          </a:xfrm>
          <a:prstGeom prst="rect">
            <a:avLst/>
          </a:prstGeom>
        </p:spPr>
      </p:pic>
      <p:sp>
        <p:nvSpPr>
          <p:cNvPr id="44" name="Rectangle 43"/>
          <p:cNvSpPr/>
          <p:nvPr/>
        </p:nvSpPr>
        <p:spPr>
          <a:xfrm>
            <a:off x="22136099" y="24338476"/>
            <a:ext cx="5419144" cy="1754327"/>
          </a:xfrm>
          <a:prstGeom prst="rect">
            <a:avLst/>
          </a:prstGeom>
        </p:spPr>
        <p:txBody>
          <a:bodyPr wrap="square">
            <a:spAutoFit/>
          </a:bodyPr>
          <a:lstStyle/>
          <a:p>
            <a:r>
              <a:rPr lang="en-US" sz="1800" b="1" dirty="0">
                <a:solidFill>
                  <a:schemeClr val="accent6">
                    <a:lumMod val="75000"/>
                  </a:schemeClr>
                </a:solidFill>
              </a:rPr>
              <a:t>Figure </a:t>
            </a:r>
            <a:r>
              <a:rPr lang="en-US" sz="1800" b="1" dirty="0" smtClean="0">
                <a:solidFill>
                  <a:schemeClr val="accent6">
                    <a:lumMod val="75000"/>
                  </a:schemeClr>
                </a:solidFill>
              </a:rPr>
              <a:t>4: </a:t>
            </a:r>
            <a:r>
              <a:rPr lang="en-US" sz="1800" b="1" dirty="0">
                <a:solidFill>
                  <a:schemeClr val="accent6">
                    <a:lumMod val="75000"/>
                  </a:schemeClr>
                </a:solidFill>
              </a:rPr>
              <a:t>Lag correlations of NH </a:t>
            </a:r>
            <a:r>
              <a:rPr lang="en-US" sz="1800" b="1" dirty="0" smtClean="0">
                <a:solidFill>
                  <a:schemeClr val="accent6">
                    <a:lumMod val="75000"/>
                  </a:schemeClr>
                </a:solidFill>
              </a:rPr>
              <a:t>SST (</a:t>
            </a:r>
            <a:r>
              <a:rPr lang="en-US" sz="1800" b="1" dirty="0">
                <a:solidFill>
                  <a:schemeClr val="accent6">
                    <a:lumMod val="75000"/>
                  </a:schemeClr>
                </a:solidFill>
              </a:rPr>
              <a:t>blue), SH SST </a:t>
            </a:r>
            <a:r>
              <a:rPr lang="en-US" sz="1800" b="1" dirty="0" smtClean="0">
                <a:solidFill>
                  <a:schemeClr val="accent6">
                    <a:lumMod val="75000"/>
                  </a:schemeClr>
                </a:solidFill>
              </a:rPr>
              <a:t>(black) </a:t>
            </a:r>
            <a:r>
              <a:rPr lang="en-US" sz="1800" b="1" dirty="0">
                <a:solidFill>
                  <a:schemeClr val="accent6">
                    <a:lumMod val="75000"/>
                  </a:schemeClr>
                </a:solidFill>
              </a:rPr>
              <a:t>and the Atlantic Dipole (red) against the AMOC </a:t>
            </a:r>
            <a:r>
              <a:rPr lang="en-US" sz="1800" b="1" dirty="0" smtClean="0">
                <a:solidFill>
                  <a:schemeClr val="accent6">
                    <a:lumMod val="75000"/>
                  </a:schemeClr>
                </a:solidFill>
              </a:rPr>
              <a:t>index. Positive </a:t>
            </a:r>
            <a:r>
              <a:rPr lang="en-US" sz="1800" b="1" dirty="0">
                <a:solidFill>
                  <a:schemeClr val="accent6">
                    <a:lumMod val="75000"/>
                  </a:schemeClr>
                </a:solidFill>
              </a:rPr>
              <a:t>correlations at negative lag </a:t>
            </a:r>
            <a:r>
              <a:rPr lang="en-US" sz="1800" b="1" dirty="0" smtClean="0">
                <a:solidFill>
                  <a:schemeClr val="accent6">
                    <a:lumMod val="75000"/>
                  </a:schemeClr>
                </a:solidFill>
              </a:rPr>
              <a:t>indicate AMOC changes lead SST changes. Most models show a strong link to NH SST lagging AMOC changes, with a weak link to SHSST.</a:t>
            </a:r>
            <a:endParaRPr lang="en-US" sz="1800" b="1" dirty="0">
              <a:solidFill>
                <a:schemeClr val="accent6">
                  <a:lumMod val="75000"/>
                </a:schemeClr>
              </a:solidFill>
            </a:endParaRPr>
          </a:p>
        </p:txBody>
      </p:sp>
      <p:pic>
        <p:nvPicPr>
          <p:cNvPr id="57" name="Picture 56" descr="Fig5_atlantic_regression_all_bandpass_bp10-bp100_30_timelag00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4837" y="14548506"/>
            <a:ext cx="10919595" cy="8961714"/>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45992" y="5957741"/>
            <a:ext cx="7937395" cy="6359676"/>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6550" y="23504867"/>
            <a:ext cx="8500949" cy="6206383"/>
          </a:xfrm>
          <a:prstGeom prst="rect">
            <a:avLst/>
          </a:prstGeom>
        </p:spPr>
      </p:pic>
      <p:sp>
        <p:nvSpPr>
          <p:cNvPr id="62" name="Rectangle 61"/>
          <p:cNvSpPr/>
          <p:nvPr/>
        </p:nvSpPr>
        <p:spPr>
          <a:xfrm>
            <a:off x="5900850" y="29928022"/>
            <a:ext cx="8261311" cy="1477328"/>
          </a:xfrm>
          <a:prstGeom prst="rect">
            <a:avLst/>
          </a:prstGeom>
        </p:spPr>
        <p:txBody>
          <a:bodyPr wrap="square">
            <a:spAutoFit/>
          </a:bodyPr>
          <a:lstStyle/>
          <a:p>
            <a:r>
              <a:rPr lang="en-US" sz="1800" b="1" dirty="0">
                <a:solidFill>
                  <a:schemeClr val="accent6">
                    <a:lumMod val="75000"/>
                  </a:schemeClr>
                </a:solidFill>
              </a:rPr>
              <a:t>Figure 2</a:t>
            </a:r>
            <a:r>
              <a:rPr lang="en-US" sz="1800" b="1" dirty="0" smtClean="0">
                <a:solidFill>
                  <a:schemeClr val="accent6">
                    <a:lumMod val="75000"/>
                  </a:schemeClr>
                </a:solidFill>
              </a:rPr>
              <a:t>: a) Observed Atlantic Dipole from </a:t>
            </a:r>
            <a:r>
              <a:rPr lang="en-US" sz="1800" b="1" dirty="0" err="1" smtClean="0">
                <a:solidFill>
                  <a:schemeClr val="accent6">
                    <a:lumMod val="75000"/>
                  </a:schemeClr>
                </a:solidFill>
              </a:rPr>
              <a:t>HadISST</a:t>
            </a:r>
            <a:r>
              <a:rPr lang="en-US" sz="1800" b="1" dirty="0" smtClean="0">
                <a:solidFill>
                  <a:schemeClr val="accent6">
                    <a:lumMod val="75000"/>
                  </a:schemeClr>
                </a:solidFill>
              </a:rPr>
              <a:t> (black line)</a:t>
            </a:r>
            <a:r>
              <a:rPr lang="en-US" sz="1800" b="1" dirty="0">
                <a:solidFill>
                  <a:schemeClr val="accent6">
                    <a:lumMod val="75000"/>
                  </a:schemeClr>
                </a:solidFill>
              </a:rPr>
              <a:t> </a:t>
            </a:r>
            <a:r>
              <a:rPr lang="en-US" sz="1800" b="1" dirty="0" smtClean="0">
                <a:solidFill>
                  <a:schemeClr val="accent6">
                    <a:lumMod val="75000"/>
                  </a:schemeClr>
                </a:solidFill>
              </a:rPr>
              <a:t>and Observed AMOC (red) from RAPID-MOC.   b), c), d) are model examples of the Atlantic Dipole (black) and AMOC (red) showing a range from strong agreement (b) to no agreement (d</a:t>
            </a:r>
            <a:r>
              <a:rPr lang="en-US" sz="1800" b="1" dirty="0">
                <a:solidFill>
                  <a:schemeClr val="accent6">
                    <a:lumMod val="75000"/>
                  </a:schemeClr>
                </a:solidFill>
              </a:rPr>
              <a:t>). Thick lines are decadal running </a:t>
            </a:r>
            <a:r>
              <a:rPr lang="en-US" sz="1800" b="1" dirty="0" smtClean="0">
                <a:solidFill>
                  <a:schemeClr val="accent6">
                    <a:lumMod val="75000"/>
                  </a:schemeClr>
                </a:solidFill>
              </a:rPr>
              <a:t>means while </a:t>
            </a:r>
            <a:r>
              <a:rPr lang="en-US" sz="1800" b="1" dirty="0">
                <a:solidFill>
                  <a:schemeClr val="accent6">
                    <a:lumMod val="75000"/>
                  </a:schemeClr>
                </a:solidFill>
              </a:rPr>
              <a:t>thin lines are annual means.</a:t>
            </a:r>
          </a:p>
          <a:p>
            <a:endParaRPr lang="en-US" sz="1800" b="1" dirty="0">
              <a:solidFill>
                <a:schemeClr val="accent6">
                  <a:lumMod val="75000"/>
                </a:schemeClr>
              </a:solidFill>
            </a:endParaRPr>
          </a:p>
        </p:txBody>
      </p:sp>
      <p:sp>
        <p:nvSpPr>
          <p:cNvPr id="63" name="TextBox 62"/>
          <p:cNvSpPr txBox="1"/>
          <p:nvPr/>
        </p:nvSpPr>
        <p:spPr>
          <a:xfrm>
            <a:off x="28912819" y="6257741"/>
            <a:ext cx="5579689" cy="1921059"/>
          </a:xfrm>
          <a:prstGeom prst="rect">
            <a:avLst/>
          </a:prstGeom>
          <a:noFill/>
        </p:spPr>
        <p:txBody>
          <a:bodyPr wrap="square" rtlCol="0">
            <a:spAutoFit/>
          </a:bodyPr>
          <a:lstStyle/>
          <a:p>
            <a:r>
              <a:rPr lang="en-US" sz="4000" b="1" dirty="0" smtClean="0"/>
              <a:t>Relationship between the Atlantic Dipole and AMOC. (cont.)</a:t>
            </a:r>
            <a:endParaRPr lang="en-US" sz="4000" b="1" dirty="0"/>
          </a:p>
        </p:txBody>
      </p:sp>
      <p:sp>
        <p:nvSpPr>
          <p:cNvPr id="64" name="Rectangle 63"/>
          <p:cNvSpPr/>
          <p:nvPr/>
        </p:nvSpPr>
        <p:spPr>
          <a:xfrm>
            <a:off x="34492508" y="12239433"/>
            <a:ext cx="8521825" cy="923330"/>
          </a:xfrm>
          <a:prstGeom prst="rect">
            <a:avLst/>
          </a:prstGeom>
        </p:spPr>
        <p:txBody>
          <a:bodyPr wrap="square">
            <a:spAutoFit/>
          </a:bodyPr>
          <a:lstStyle/>
          <a:p>
            <a:r>
              <a:rPr lang="en-US" sz="1800" b="1" dirty="0">
                <a:solidFill>
                  <a:schemeClr val="accent6">
                    <a:lumMod val="75000"/>
                  </a:schemeClr>
                </a:solidFill>
              </a:rPr>
              <a:t>Figure 5: Maximum lag correlations of the AMOC Index against the Atlantic Dipole (ordinate) and against the NH SST (abscissa). Points </a:t>
            </a:r>
            <a:r>
              <a:rPr lang="en-US" sz="1800" b="1" dirty="0" smtClean="0">
                <a:solidFill>
                  <a:schemeClr val="accent6">
                    <a:lumMod val="75000"/>
                  </a:schemeClr>
                </a:solidFill>
              </a:rPr>
              <a:t>below the</a:t>
            </a:r>
            <a:r>
              <a:rPr lang="en-US" sz="1800" b="1" dirty="0">
                <a:solidFill>
                  <a:schemeClr val="accent6">
                    <a:lumMod val="75000"/>
                  </a:schemeClr>
                </a:solidFill>
              </a:rPr>
              <a:t> diagonal indicate that the NH SST is a better approximation to the AMOC than the Atlantic Dipole.</a:t>
            </a:r>
            <a:endParaRPr lang="en-US" sz="1800" b="1" dirty="0">
              <a:solidFill>
                <a:schemeClr val="accent6">
                  <a:lumMod val="75000"/>
                </a:schemeClr>
              </a:solidFill>
            </a:endParaRPr>
          </a:p>
        </p:txBody>
      </p:sp>
      <p:sp>
        <p:nvSpPr>
          <p:cNvPr id="65" name="TextBox 64"/>
          <p:cNvSpPr txBox="1"/>
          <p:nvPr/>
        </p:nvSpPr>
        <p:spPr>
          <a:xfrm>
            <a:off x="28912819" y="13543873"/>
            <a:ext cx="2996891" cy="7478969"/>
          </a:xfrm>
          <a:prstGeom prst="rect">
            <a:avLst/>
          </a:prstGeom>
          <a:noFill/>
        </p:spPr>
        <p:txBody>
          <a:bodyPr wrap="square" rtlCol="0">
            <a:spAutoFit/>
          </a:bodyPr>
          <a:lstStyle/>
          <a:p>
            <a:r>
              <a:rPr lang="en-US" sz="2400" dirty="0" smtClean="0">
                <a:solidFill>
                  <a:srgbClr val="000000"/>
                </a:solidFill>
              </a:rPr>
              <a:t>• The spatial structure associated with changes in the AMOC Index are dominated by increases in Northern Atlantic SSTs (Fig. 6). </a:t>
            </a:r>
            <a:endParaRPr lang="en-US" sz="2400" dirty="0">
              <a:solidFill>
                <a:srgbClr val="000000"/>
              </a:solidFill>
            </a:endParaRPr>
          </a:p>
          <a:p>
            <a:endParaRPr lang="en-US" sz="2400" dirty="0" smtClean="0">
              <a:solidFill>
                <a:srgbClr val="000000"/>
              </a:solidFill>
            </a:endParaRPr>
          </a:p>
          <a:p>
            <a:r>
              <a:rPr lang="en-US" sz="2400" dirty="0">
                <a:solidFill>
                  <a:srgbClr val="000000"/>
                </a:solidFill>
              </a:rPr>
              <a:t>• While some models show </a:t>
            </a:r>
            <a:r>
              <a:rPr lang="en-US" sz="2400" dirty="0" smtClean="0">
                <a:solidFill>
                  <a:srgbClr val="000000"/>
                </a:solidFill>
              </a:rPr>
              <a:t>cooling in the Southern Atlantic Ocean others show warming. This leads to no agreement across the models on changes to Southern Atlantic SSTs associated with multi-decadal changes in the AMOC. </a:t>
            </a:r>
            <a:endParaRPr lang="en-US" sz="2400" dirty="0" smtClean="0"/>
          </a:p>
        </p:txBody>
      </p:sp>
      <p:sp>
        <p:nvSpPr>
          <p:cNvPr id="19" name="TextBox 18"/>
          <p:cNvSpPr txBox="1"/>
          <p:nvPr/>
        </p:nvSpPr>
        <p:spPr>
          <a:xfrm>
            <a:off x="28966875" y="26294930"/>
            <a:ext cx="13897557" cy="3416320"/>
          </a:xfrm>
          <a:prstGeom prst="rect">
            <a:avLst/>
          </a:prstGeom>
          <a:noFill/>
        </p:spPr>
        <p:txBody>
          <a:bodyPr wrap="square" rtlCol="0">
            <a:spAutoFit/>
          </a:bodyPr>
          <a:lstStyle/>
          <a:p>
            <a:r>
              <a:rPr lang="en-US" sz="2400" dirty="0">
                <a:solidFill>
                  <a:srgbClr val="000000"/>
                </a:solidFill>
              </a:rPr>
              <a:t>• </a:t>
            </a:r>
            <a:r>
              <a:rPr lang="en-US" sz="2400" dirty="0" smtClean="0">
                <a:solidFill>
                  <a:srgbClr val="000000"/>
                </a:solidFill>
              </a:rPr>
              <a:t> </a:t>
            </a:r>
            <a:r>
              <a:rPr lang="en-US" sz="2400" dirty="0" smtClean="0"/>
              <a:t>On </a:t>
            </a:r>
            <a:r>
              <a:rPr lang="en-US" sz="2400" dirty="0"/>
              <a:t>decadal to centennial timescales, AMOC variability affects mainly the Northern Atlantic. In most of the CMIP5 models the effect on the Southern Atlantic is minor. Consequently, the NH SST is a much better indicator of AMOC changes than the Atlantic SST Dipole</a:t>
            </a:r>
            <a:r>
              <a:rPr lang="en-US" sz="2400" dirty="0" smtClean="0"/>
              <a:t>.</a:t>
            </a:r>
          </a:p>
          <a:p>
            <a:endParaRPr lang="en-US" sz="2400" dirty="0"/>
          </a:p>
          <a:p>
            <a:r>
              <a:rPr lang="en-US" sz="2400" dirty="0">
                <a:solidFill>
                  <a:srgbClr val="000000"/>
                </a:solidFill>
              </a:rPr>
              <a:t>• </a:t>
            </a:r>
            <a:r>
              <a:rPr lang="en-US" sz="2400" dirty="0" smtClean="0">
                <a:solidFill>
                  <a:srgbClr val="000000"/>
                </a:solidFill>
              </a:rPr>
              <a:t> </a:t>
            </a:r>
            <a:r>
              <a:rPr lang="en-US" sz="2400" dirty="0" smtClean="0"/>
              <a:t>The </a:t>
            </a:r>
            <a:r>
              <a:rPr lang="en-US" sz="2400" dirty="0"/>
              <a:t>AMOC explains up to 70% of the variance in the NH SST.  A strengthening of the AMOC typically leads to a warming of the North Atlantic after a several-year lag</a:t>
            </a:r>
            <a:r>
              <a:rPr lang="en-US" sz="2400" dirty="0" smtClean="0"/>
              <a:t>.</a:t>
            </a:r>
          </a:p>
          <a:p>
            <a:endParaRPr lang="en-US" sz="2400" dirty="0"/>
          </a:p>
          <a:p>
            <a:r>
              <a:rPr lang="en-US" sz="2400" dirty="0">
                <a:solidFill>
                  <a:srgbClr val="000000"/>
                </a:solidFill>
              </a:rPr>
              <a:t>• </a:t>
            </a:r>
            <a:r>
              <a:rPr lang="en-US" sz="2400" dirty="0" smtClean="0">
                <a:solidFill>
                  <a:srgbClr val="000000"/>
                </a:solidFill>
              </a:rPr>
              <a:t> </a:t>
            </a:r>
            <a:r>
              <a:rPr lang="en-US" sz="2400" dirty="0" smtClean="0"/>
              <a:t>A </a:t>
            </a:r>
            <a:r>
              <a:rPr lang="en-US" sz="2400" dirty="0"/>
              <a:t>few models show cooling in the Southern Hemisphere following the AMOC strengthening but the signal is not robust across the models.</a:t>
            </a:r>
            <a:endParaRPr lang="en-US" sz="2400" dirty="0"/>
          </a:p>
        </p:txBody>
      </p:sp>
    </p:spTree>
    <p:extLst>
      <p:ext uri="{BB962C8B-B14F-4D97-AF65-F5344CB8AC3E}">
        <p14:creationId xmlns:p14="http://schemas.microsoft.com/office/powerpoint/2010/main" val="38677595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3377</TotalTime>
  <Words>1357</Words>
  <Application>Microsoft Macintosh PowerPoint</Application>
  <PresentationFormat>Custom</PresentationFormat>
  <Paragraphs>146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Interannual to multi-decadal variability of the AMOC  and Atlantic SSTs in CMIP5: Is there a connection?  Les Muir and Alexey V. Fedorov       Dept. Geology and Geophysics, Yale University   les.muir@yale.edu</dc:title>
  <dc:creator>Les Muir</dc:creator>
  <cp:lastModifiedBy>Les Muir</cp:lastModifiedBy>
  <cp:revision>596</cp:revision>
  <cp:lastPrinted>2012-11-26T16:56:16Z</cp:lastPrinted>
  <dcterms:created xsi:type="dcterms:W3CDTF">2012-11-12T16:08:09Z</dcterms:created>
  <dcterms:modified xsi:type="dcterms:W3CDTF">2014-05-07T15:20:59Z</dcterms:modified>
</cp:coreProperties>
</file>