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</p:sldIdLst>
  <p:sldSz cx="10058400" cy="7772400"/>
  <p:notesSz cx="6858000" cy="9144000"/>
  <p:defaultTextStyle>
    <a:defPPr>
      <a:defRPr lang="en-US"/>
    </a:defPPr>
    <a:lvl1pPr marL="0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45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493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738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984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231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476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722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969" algn="l" defTabSz="50924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FF9966"/>
    <a:srgbClr val="000000"/>
    <a:srgbClr val="00FFFF"/>
    <a:srgbClr val="68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75" autoAdjust="0"/>
  </p:normalViewPr>
  <p:slideViewPr>
    <p:cSldViewPr snapToGrid="0" snapToObjects="1" showGuides="1">
      <p:cViewPr varScale="1">
        <p:scale>
          <a:sx n="60" d="100"/>
          <a:sy n="60" d="100"/>
        </p:scale>
        <p:origin x="-1434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-292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7743F-9F2F-F946-B4B9-95F2F60FB6A2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B101-B1F6-3440-94F2-864600494A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3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45EDD-FE25-044D-B57A-0CCE6925436F}" type="datetime1">
              <a:rPr lang="en-US" smtClean="0"/>
              <a:pPr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5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8D3C4-4A05-554B-9132-75328EA93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35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245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493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738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984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231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476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4722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969" algn="l" defTabSz="5092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685800"/>
            <a:ext cx="44354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3"/>
            <a:ext cx="9052560" cy="5129425"/>
          </a:xfrm>
          <a:prstGeom prst="rect">
            <a:avLst/>
          </a:prstGeom>
        </p:spPr>
        <p:txBody>
          <a:bodyPr vert="eaVert" lIns="101849" tIns="50925" rIns="101849" bIns="5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49" tIns="50925" rIns="101849" bIns="5092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8"/>
            <a:ext cx="8549640" cy="1543685"/>
          </a:xfrm>
          <a:prstGeom prst="rect">
            <a:avLst/>
          </a:prstGeom>
        </p:spPr>
        <p:txBody>
          <a:bodyPr lIns="101849" tIns="50925" rIns="101849" bIns="50925"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lIns="101849" tIns="50925" rIns="101849" bIns="50925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4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795"/>
            <a:ext cx="4444207" cy="725064"/>
          </a:xfrm>
          <a:prstGeom prst="rect">
            <a:avLst/>
          </a:prstGeom>
        </p:spPr>
        <p:txBody>
          <a:bodyPr lIns="101849" tIns="50925" rIns="101849" bIns="50925" anchor="b"/>
          <a:lstStyle>
            <a:lvl1pPr marL="0" indent="0">
              <a:buNone/>
              <a:defRPr sz="2700" b="1"/>
            </a:lvl1pPr>
            <a:lvl2pPr marL="509245" indent="0">
              <a:buNone/>
              <a:defRPr sz="2200" b="1"/>
            </a:lvl2pPr>
            <a:lvl3pPr marL="1018493" indent="0">
              <a:buNone/>
              <a:defRPr sz="2000" b="1"/>
            </a:lvl3pPr>
            <a:lvl4pPr marL="1527738" indent="0">
              <a:buNone/>
              <a:defRPr sz="1800" b="1"/>
            </a:lvl4pPr>
            <a:lvl5pPr marL="2036984" indent="0">
              <a:buNone/>
              <a:defRPr sz="1800" b="1"/>
            </a:lvl5pPr>
            <a:lvl6pPr marL="2546231" indent="0">
              <a:buNone/>
              <a:defRPr sz="1800" b="1"/>
            </a:lvl6pPr>
            <a:lvl7pPr marL="3055476" indent="0">
              <a:buNone/>
              <a:defRPr sz="1800" b="1"/>
            </a:lvl7pPr>
            <a:lvl8pPr marL="3564722" indent="0">
              <a:buNone/>
              <a:defRPr sz="1800" b="1"/>
            </a:lvl8pPr>
            <a:lvl9pPr marL="40739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</p:spPr>
        <p:txBody>
          <a:bodyPr lIns="101849" tIns="50925" rIns="101849" bIns="50925" anchor="b"/>
          <a:lstStyle>
            <a:lvl1pPr marL="0" indent="0">
              <a:buNone/>
              <a:defRPr sz="2700" b="1"/>
            </a:lvl1pPr>
            <a:lvl2pPr marL="509245" indent="0">
              <a:buNone/>
              <a:defRPr sz="2200" b="1"/>
            </a:lvl2pPr>
            <a:lvl3pPr marL="1018493" indent="0">
              <a:buNone/>
              <a:defRPr sz="2000" b="1"/>
            </a:lvl3pPr>
            <a:lvl4pPr marL="1527738" indent="0">
              <a:buNone/>
              <a:defRPr sz="1800" b="1"/>
            </a:lvl4pPr>
            <a:lvl5pPr marL="2036984" indent="0">
              <a:buNone/>
              <a:defRPr sz="1800" b="1"/>
            </a:lvl5pPr>
            <a:lvl6pPr marL="2546231" indent="0">
              <a:buNone/>
              <a:defRPr sz="1800" b="1"/>
            </a:lvl6pPr>
            <a:lvl7pPr marL="3055476" indent="0">
              <a:buNone/>
              <a:defRPr sz="1800" b="1"/>
            </a:lvl7pPr>
            <a:lvl8pPr marL="3564722" indent="0">
              <a:buNone/>
              <a:defRPr sz="1800" b="1"/>
            </a:lvl8pPr>
            <a:lvl9pPr marL="407396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49" tIns="50925" rIns="101849" bIns="5092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</p:spPr>
        <p:txBody>
          <a:bodyPr lIns="101849" tIns="50925" rIns="101849" bIns="50925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lIns="101849" tIns="50925" rIns="101849" bIns="50925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</p:spPr>
        <p:txBody>
          <a:bodyPr lIns="101849" tIns="50925" rIns="101849" bIns="50925"/>
          <a:lstStyle>
            <a:lvl1pPr marL="0" indent="0">
              <a:buNone/>
              <a:defRPr sz="1600"/>
            </a:lvl1pPr>
            <a:lvl2pPr marL="509245" indent="0">
              <a:buNone/>
              <a:defRPr sz="1300"/>
            </a:lvl2pPr>
            <a:lvl3pPr marL="1018493" indent="0">
              <a:buNone/>
              <a:defRPr sz="1100"/>
            </a:lvl3pPr>
            <a:lvl4pPr marL="1527738" indent="0">
              <a:buNone/>
              <a:defRPr sz="1000"/>
            </a:lvl4pPr>
            <a:lvl5pPr marL="2036984" indent="0">
              <a:buNone/>
              <a:defRPr sz="1000"/>
            </a:lvl5pPr>
            <a:lvl6pPr marL="2546231" indent="0">
              <a:buNone/>
              <a:defRPr sz="1000"/>
            </a:lvl6pPr>
            <a:lvl7pPr marL="3055476" indent="0">
              <a:buNone/>
              <a:defRPr sz="1000"/>
            </a:lvl7pPr>
            <a:lvl8pPr marL="3564722" indent="0">
              <a:buNone/>
              <a:defRPr sz="1000"/>
            </a:lvl8pPr>
            <a:lvl9pPr marL="40739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2"/>
            <a:ext cx="6035040" cy="642303"/>
          </a:xfrm>
          <a:prstGeom prst="rect">
            <a:avLst/>
          </a:prstGeom>
        </p:spPr>
        <p:txBody>
          <a:bodyPr lIns="101849" tIns="50925" rIns="101849" bIns="50925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49" tIns="50925" rIns="101849" bIns="50925"/>
          <a:lstStyle>
            <a:lvl1pPr marL="0" indent="0">
              <a:buNone/>
              <a:defRPr sz="3600"/>
            </a:lvl1pPr>
            <a:lvl2pPr marL="509245" indent="0">
              <a:buNone/>
              <a:defRPr sz="3100"/>
            </a:lvl2pPr>
            <a:lvl3pPr marL="1018493" indent="0">
              <a:buNone/>
              <a:defRPr sz="2700"/>
            </a:lvl3pPr>
            <a:lvl4pPr marL="1527738" indent="0">
              <a:buNone/>
              <a:defRPr sz="2200"/>
            </a:lvl4pPr>
            <a:lvl5pPr marL="2036984" indent="0">
              <a:buNone/>
              <a:defRPr sz="2200"/>
            </a:lvl5pPr>
            <a:lvl6pPr marL="2546231" indent="0">
              <a:buNone/>
              <a:defRPr sz="2200"/>
            </a:lvl6pPr>
            <a:lvl7pPr marL="3055476" indent="0">
              <a:buNone/>
              <a:defRPr sz="2200"/>
            </a:lvl7pPr>
            <a:lvl8pPr marL="3564722" indent="0">
              <a:buNone/>
              <a:defRPr sz="2200"/>
            </a:lvl8pPr>
            <a:lvl9pPr marL="4073969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5"/>
            <a:ext cx="6035040" cy="912177"/>
          </a:xfrm>
          <a:prstGeom prst="rect">
            <a:avLst/>
          </a:prstGeom>
        </p:spPr>
        <p:txBody>
          <a:bodyPr lIns="101849" tIns="50925" rIns="101849" bIns="50925"/>
          <a:lstStyle>
            <a:lvl1pPr marL="0" indent="0">
              <a:buNone/>
              <a:defRPr sz="1600"/>
            </a:lvl1pPr>
            <a:lvl2pPr marL="509245" indent="0">
              <a:buNone/>
              <a:defRPr sz="1300"/>
            </a:lvl2pPr>
            <a:lvl3pPr marL="1018493" indent="0">
              <a:buNone/>
              <a:defRPr sz="1100"/>
            </a:lvl3pPr>
            <a:lvl4pPr marL="1527738" indent="0">
              <a:buNone/>
              <a:defRPr sz="1000"/>
            </a:lvl4pPr>
            <a:lvl5pPr marL="2036984" indent="0">
              <a:buNone/>
              <a:defRPr sz="1000"/>
            </a:lvl5pPr>
            <a:lvl6pPr marL="2546231" indent="0">
              <a:buNone/>
              <a:defRPr sz="1000"/>
            </a:lvl6pPr>
            <a:lvl7pPr marL="3055476" indent="0">
              <a:buNone/>
              <a:defRPr sz="1000"/>
            </a:lvl7pPr>
            <a:lvl8pPr marL="3564722" indent="0">
              <a:buNone/>
              <a:defRPr sz="1000"/>
            </a:lvl8pPr>
            <a:lvl9pPr marL="407396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lIns="101849" tIns="50925" rIns="101849" bIns="50925"/>
          <a:lstStyle/>
          <a:p>
            <a:fld id="{F92B1AB0-CC2B-B645-BFEB-86A55FD31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50924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35" indent="-381935" algn="l" defTabSz="50924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525" indent="-318279" algn="l" defTabSz="509245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14" indent="-254624" algn="l" defTabSz="50924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362" indent="-254624" algn="l" defTabSz="50924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607" indent="-254624" algn="l" defTabSz="50924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853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100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345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591" indent="-254624" algn="l" defTabSz="50924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45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493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738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984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231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476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722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969" algn="l" defTabSz="50924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07" y="1420447"/>
            <a:ext cx="10058400" cy="21022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565" tIns="9284" rIns="18565" bIns="9284" rtlCol="0" anchor="ctr"/>
          <a:lstStyle/>
          <a:p>
            <a:pPr algn="ctr"/>
            <a:r>
              <a:rPr lang="en-US" sz="4400" dirty="0">
                <a:solidFill>
                  <a:srgbClr val="3D4EED"/>
                </a:solidFill>
                <a:latin typeface="Comic Sans MS" pitchFamily="66" charset="0"/>
              </a:rPr>
              <a:t>Effects of the Bering Strait closure on AMOC and global climate under different background </a:t>
            </a:r>
            <a:r>
              <a:rPr lang="en-US" sz="4400" dirty="0" smtClean="0">
                <a:solidFill>
                  <a:srgbClr val="3D4EED"/>
                </a:solidFill>
                <a:latin typeface="Comic Sans MS" pitchFamily="66" charset="0"/>
              </a:rPr>
              <a:t>climates</a:t>
            </a:r>
            <a:endParaRPr lang="en-US" sz="44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5" name="TextBox 4"/>
          <p:cNvSpPr txBox="1">
            <a:spLocks noChangeAspect="1"/>
          </p:cNvSpPr>
          <p:nvPr/>
        </p:nvSpPr>
        <p:spPr>
          <a:xfrm>
            <a:off x="9178" y="147242"/>
            <a:ext cx="9848850" cy="738664"/>
          </a:xfrm>
          <a:prstGeom prst="rect">
            <a:avLst/>
          </a:prstGeom>
          <a:noFill/>
        </p:spPr>
        <p:txBody>
          <a:bodyPr wrap="square" lIns="111399" tIns="0" rIns="0" bIns="0" rtlCol="0" anchor="ctr">
            <a:spAutoFit/>
          </a:bodyPr>
          <a:lstStyle/>
          <a:p>
            <a:pPr algn="ctr"/>
            <a:r>
              <a:rPr lang="en-US" sz="2800" b="1" baseline="0" dirty="0" smtClean="0">
                <a:latin typeface="Optima"/>
                <a:cs typeface="Optima"/>
              </a:rPr>
              <a:t>DOE/UCAR Cooperative Agreement</a:t>
            </a:r>
            <a:r>
              <a:rPr lang="en-US" b="1" baseline="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b="1" baseline="0" dirty="0" smtClean="0">
                <a:latin typeface="Optima"/>
                <a:cs typeface="Optima"/>
              </a:rPr>
              <a:t>Regional and Global Climate Modeling Program</a:t>
            </a:r>
            <a:endParaRPr lang="en-US" sz="1400" b="1" dirty="0">
              <a:latin typeface="Optima"/>
              <a:cs typeface="Optima"/>
            </a:endParaRPr>
          </a:p>
        </p:txBody>
      </p:sp>
      <p:pic>
        <p:nvPicPr>
          <p:cNvPr id="8" name="Picture 7" descr="CMYK_Color-Seal_Green-Mark_SC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84707"/>
            <a:ext cx="1851650" cy="925825"/>
          </a:xfrm>
          <a:prstGeom prst="rect">
            <a:avLst/>
          </a:prstGeom>
        </p:spPr>
      </p:pic>
      <p:pic>
        <p:nvPicPr>
          <p:cNvPr id="10" name="Picture 9" descr="NCAR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4418"/>
            <a:ext cx="1273722" cy="418826"/>
          </a:xfrm>
          <a:prstGeom prst="rect">
            <a:avLst/>
          </a:prstGeom>
        </p:spPr>
      </p:pic>
      <p:pic>
        <p:nvPicPr>
          <p:cNvPr id="11" name="Picture 2" descr="C:\Users\shearer\AppData\Local\Temp\nsf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5" y="509519"/>
            <a:ext cx="567192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4759" y="6781520"/>
            <a:ext cx="831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NCAR is sponsored by the National Science Foundation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4359" y="3990753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Aixue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Hu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, Gerald A. </a:t>
            </a:r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Meehl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Weiqing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Han, Bette Otto-</a:t>
            </a:r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Bliestner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Ayako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 Abe-</a:t>
            </a:r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Ouchi</a:t>
            </a:r>
            <a:r>
              <a:rPr lang="en-US" sz="2800" dirty="0" smtClean="0">
                <a:solidFill>
                  <a:srgbClr val="00B0F0"/>
                </a:solidFill>
                <a:latin typeface="Comic Sans MS" pitchFamily="66" charset="0"/>
              </a:rPr>
              <a:t>, Nan </a:t>
            </a:r>
            <a:r>
              <a:rPr lang="en-US" sz="2800" dirty="0" err="1" smtClean="0">
                <a:solidFill>
                  <a:srgbClr val="00B0F0"/>
                </a:solidFill>
                <a:latin typeface="Comic Sans MS" pitchFamily="66" charset="0"/>
              </a:rPr>
              <a:t>Rosenbloom</a:t>
            </a:r>
            <a:endParaRPr lang="en-US" sz="2800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1385" y="5679814"/>
            <a:ext cx="577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Published online by Progress in Oceanography, </a:t>
            </a:r>
            <a:r>
              <a:rPr lang="en-US" dirty="0"/>
              <a:t>doi:10.1016/j.pocean.2014.02.004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globe-arc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3290346" cy="3290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1411" y="31899"/>
            <a:ext cx="5874472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The response of the AMOC to freshwater forcing in the North Atlantic (</a:t>
            </a:r>
            <a:r>
              <a:rPr lang="en-US" sz="2400" dirty="0" err="1" smtClean="0">
                <a:latin typeface="Comic Sans MS" pitchFamily="66" charset="0"/>
              </a:rPr>
              <a:t>Shaffter</a:t>
            </a:r>
            <a:r>
              <a:rPr lang="en-US" sz="2400" dirty="0" smtClean="0">
                <a:latin typeface="Comic Sans MS" pitchFamily="66" charset="0"/>
              </a:rPr>
              <a:t> and </a:t>
            </a:r>
            <a:r>
              <a:rPr lang="en-US" sz="2400" dirty="0" err="1" smtClean="0">
                <a:latin typeface="Comic Sans MS" pitchFamily="66" charset="0"/>
              </a:rPr>
              <a:t>Bendtsen</a:t>
            </a:r>
            <a:r>
              <a:rPr lang="en-US" sz="2400" dirty="0" smtClean="0">
                <a:latin typeface="Comic Sans MS" pitchFamily="66" charset="0"/>
              </a:rPr>
              <a:t>, 1994; De Boer and </a:t>
            </a:r>
            <a:r>
              <a:rPr lang="en-US" sz="2400" dirty="0" err="1" smtClean="0">
                <a:latin typeface="Comic Sans MS" pitchFamily="66" charset="0"/>
              </a:rPr>
              <a:t>Nof</a:t>
            </a:r>
            <a:r>
              <a:rPr lang="en-US" sz="2400" dirty="0" smtClean="0">
                <a:latin typeface="Comic Sans MS" pitchFamily="66" charset="0"/>
              </a:rPr>
              <a:t>, 2004a,b;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Hu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Meehl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, 2005; 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Hu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et al., 2007, 2008</a:t>
            </a:r>
            <a:r>
              <a:rPr lang="en-US" sz="2400" dirty="0" smtClean="0">
                <a:latin typeface="Comic Sans MS" pitchFamily="66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The response of the AMOC to future warming (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Hu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et al, 2009, 2011, 2013</a:t>
            </a:r>
            <a:r>
              <a:rPr lang="en-US" sz="2400" dirty="0" smtClean="0">
                <a:latin typeface="Comic Sans MS" pitchFamily="66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The hysteresis of the AMOC and the abrupt climate change events (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Hu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et al. 2012a</a:t>
            </a:r>
            <a:r>
              <a:rPr lang="en-US" sz="2400" dirty="0" smtClean="0">
                <a:latin typeface="Comic Sans MS" pitchFamily="66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Stability of the ice sheet and changes of global mean sea level during glacial time (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Hu et al., 2010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Seesaw climate change during H1 between North Pacific and North Atlantic (</a:t>
            </a:r>
            <a:r>
              <a:rPr lang="en-US" sz="2400" dirty="0" err="1" smtClean="0">
                <a:solidFill>
                  <a:srgbClr val="FF0000"/>
                </a:solidFill>
                <a:latin typeface="Comic Sans MS" pitchFamily="66" charset="0"/>
              </a:rPr>
              <a:t>Hu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et al., 2012b</a:t>
            </a:r>
            <a:r>
              <a:rPr lang="en-US" sz="2400" dirty="0" smtClean="0">
                <a:latin typeface="Comic Sans MS" pitchFamily="66" charset="0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Comic Sans MS" pitchFamily="66" charset="0"/>
              </a:rPr>
              <a:t>The formation of Quaternary style of climate (</a:t>
            </a:r>
            <a:r>
              <a:rPr lang="en-US" sz="2400" dirty="0" err="1" smtClean="0">
                <a:latin typeface="Comic Sans MS" pitchFamily="66" charset="0"/>
              </a:rPr>
              <a:t>Sarnthein</a:t>
            </a:r>
            <a:r>
              <a:rPr lang="en-US" sz="2400" dirty="0" smtClean="0">
                <a:latin typeface="Comic Sans MS" pitchFamily="66" charset="0"/>
              </a:rPr>
              <a:t> et al., 2009). </a:t>
            </a:r>
          </a:p>
          <a:p>
            <a:pPr marL="342900" indent="-342900">
              <a:buFont typeface="+mj-lt"/>
              <a:buAutoNum type="arabicPeriod"/>
            </a:pPr>
            <a:endParaRPr lang="en-US" sz="2600" dirty="0" smtClean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32" y="3381051"/>
            <a:ext cx="413077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  <a:latin typeface="Comic Sans MS" pitchFamily="66" charset="0"/>
              </a:rPr>
              <a:t>Present: Bering Strait is a narrow (~150 km) and shallow</a:t>
            </a:r>
          </a:p>
          <a:p>
            <a:r>
              <a:rPr lang="en-US" dirty="0" smtClean="0">
                <a:solidFill>
                  <a:srgbClr val="33CC33"/>
                </a:solidFill>
                <a:latin typeface="Comic Sans MS" pitchFamily="66" charset="0"/>
              </a:rPr>
              <a:t>(~50 m) pathway connecting the Pacific and the Arctic between Alaska and Siberia.</a:t>
            </a:r>
          </a:p>
          <a:p>
            <a:endParaRPr lang="en-US" sz="1000" dirty="0" smtClean="0">
              <a:solidFill>
                <a:srgbClr val="33CC33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33CC33"/>
                </a:solidFill>
                <a:latin typeface="Comic Sans MS" pitchFamily="66" charset="0"/>
              </a:rPr>
              <a:t>On average, about 0.8 </a:t>
            </a:r>
            <a:r>
              <a:rPr lang="en-US" dirty="0" err="1" smtClean="0">
                <a:solidFill>
                  <a:srgbClr val="33CC33"/>
                </a:solidFill>
                <a:latin typeface="Comic Sans MS" pitchFamily="66" charset="0"/>
              </a:rPr>
              <a:t>Sv</a:t>
            </a:r>
            <a:r>
              <a:rPr lang="en-US" dirty="0" smtClean="0">
                <a:solidFill>
                  <a:srgbClr val="33CC33"/>
                </a:solidFill>
                <a:latin typeface="Comic Sans MS" pitchFamily="66" charset="0"/>
              </a:rPr>
              <a:t> fresher North Pacific water flows through this strait into the Arctic, subsequently into the North Atlantic. This freshwater makes up about 1/3 freshwater gain in the Arctic.</a:t>
            </a:r>
            <a:endParaRPr lang="en-US" dirty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689" y="7225675"/>
            <a:ext cx="904845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</a:rPr>
              <a:t>Sverdrup (</a:t>
            </a:r>
            <a:r>
              <a:rPr lang="en-US" sz="2400" dirty="0" err="1">
                <a:solidFill>
                  <a:srgbClr val="FF0066"/>
                </a:solidFill>
              </a:rPr>
              <a:t>Sv</a:t>
            </a:r>
            <a:r>
              <a:rPr lang="en-US" sz="2400" dirty="0">
                <a:solidFill>
                  <a:srgbClr val="FF0066"/>
                </a:solidFill>
              </a:rPr>
              <a:t>) </a:t>
            </a:r>
            <a:r>
              <a:rPr lang="en-US" sz="2400" dirty="0">
                <a:solidFill>
                  <a:srgbClr val="FF0066"/>
                </a:solidFill>
                <a:cs typeface="Arial" charset="0"/>
              </a:rPr>
              <a:t>≡ 10</a:t>
            </a:r>
            <a:r>
              <a:rPr lang="en-US" sz="2400" baseline="30000" dirty="0">
                <a:solidFill>
                  <a:srgbClr val="FF0066"/>
                </a:solidFill>
                <a:cs typeface="Arial" charset="0"/>
              </a:rPr>
              <a:t>6 </a:t>
            </a:r>
            <a:r>
              <a:rPr lang="en-US" sz="2400" dirty="0" smtClean="0">
                <a:solidFill>
                  <a:srgbClr val="FF0066"/>
                </a:solidFill>
                <a:cs typeface="Arial" charset="0"/>
              </a:rPr>
              <a:t>m</a:t>
            </a:r>
            <a:r>
              <a:rPr lang="en-US" sz="2400" baseline="30000" dirty="0" smtClean="0">
                <a:solidFill>
                  <a:srgbClr val="FF0066"/>
                </a:solidFill>
                <a:cs typeface="Arial" charset="0"/>
              </a:rPr>
              <a:t>3</a:t>
            </a:r>
            <a:r>
              <a:rPr lang="en-US" sz="2400" dirty="0" smtClean="0">
                <a:solidFill>
                  <a:srgbClr val="FF0066"/>
                </a:solidFill>
                <a:cs typeface="Arial" charset="0"/>
              </a:rPr>
              <a:t>s</a:t>
            </a:r>
            <a:r>
              <a:rPr lang="en-US" sz="2400" baseline="30000" dirty="0" smtClean="0">
                <a:solidFill>
                  <a:srgbClr val="FF0066"/>
                </a:solidFill>
                <a:cs typeface="Arial" charset="0"/>
              </a:rPr>
              <a:t>-1 </a:t>
            </a:r>
            <a:r>
              <a:rPr lang="en-US" sz="2400" dirty="0" smtClean="0">
                <a:solidFill>
                  <a:srgbClr val="FF0066"/>
                </a:solidFill>
                <a:cs typeface="Arial" charset="0"/>
              </a:rPr>
              <a:t> or 1 million cubic meters per second</a:t>
            </a:r>
            <a:endParaRPr lang="en-US" sz="2400" dirty="0">
              <a:solidFill>
                <a:srgbClr val="FF0066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9789" r="11268"/>
          <a:stretch>
            <a:fillRect/>
          </a:stretch>
        </p:blipFill>
        <p:spPr bwMode="auto">
          <a:xfrm>
            <a:off x="105750" y="887308"/>
            <a:ext cx="9772327" cy="54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1467919" y="200722"/>
            <a:ext cx="342677" cy="741228"/>
          </a:xfrm>
          <a:prstGeom prst="downArrow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1114548" y="962466"/>
            <a:ext cx="7522801" cy="9624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Model and Experiments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434" y="1563807"/>
            <a:ext cx="9920177" cy="6141687"/>
            <a:chOff x="0" y="609599"/>
            <a:chExt cx="9920177" cy="6400477"/>
          </a:xfrm>
        </p:grpSpPr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0" y="4178532"/>
              <a:ext cx="9920177" cy="283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66"/>
                  </a:solidFill>
                  <a:latin typeface="Comic Sans MS" pitchFamily="66" charset="0"/>
                </a:rPr>
                <a:t>Experiments</a:t>
              </a:r>
              <a:r>
                <a:rPr lang="en-US" sz="2800" dirty="0">
                  <a:latin typeface="Comic Sans MS" pitchFamily="66" charset="0"/>
                </a:rPr>
                <a:t>: </a:t>
              </a:r>
              <a:r>
                <a:rPr lang="en-US" sz="2500" dirty="0" smtClean="0">
                  <a:latin typeface="Comic Sans MS" pitchFamily="66" charset="0"/>
                </a:rPr>
                <a:t>5 sets experiments – CCSM2 PD, CCSM3 PD, CCSM3 112 </a:t>
              </a:r>
              <a:r>
                <a:rPr lang="en-US" sz="2500" dirty="0" err="1" smtClean="0">
                  <a:latin typeface="Comic Sans MS" pitchFamily="66" charset="0"/>
                </a:rPr>
                <a:t>kyr</a:t>
              </a:r>
              <a:r>
                <a:rPr lang="en-US" sz="2500" dirty="0" smtClean="0">
                  <a:latin typeface="Comic Sans MS" pitchFamily="66" charset="0"/>
                </a:rPr>
                <a:t> BP with or without North American Ice Sheets and CCSM3 15 </a:t>
              </a:r>
              <a:r>
                <a:rPr lang="en-US" sz="2500" dirty="0" err="1" smtClean="0">
                  <a:latin typeface="Comic Sans MS" pitchFamily="66" charset="0"/>
                </a:rPr>
                <a:t>kyr</a:t>
              </a:r>
              <a:r>
                <a:rPr lang="en-US" sz="2500" dirty="0" smtClean="0">
                  <a:latin typeface="Comic Sans MS" pitchFamily="66" charset="0"/>
                </a:rPr>
                <a:t> BP with North American Ice Sheets. In each set, there are two experiments with everything identical except one with an open Bering Strait and the other with a closed Bering Strait. Each simulation runs for 350 years and the last 300 years are presented here.</a:t>
              </a:r>
            </a:p>
          </p:txBody>
        </p:sp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0" y="609599"/>
              <a:ext cx="95068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66"/>
                  </a:solidFill>
                  <a:latin typeface="Comic Sans MS" pitchFamily="66" charset="0"/>
                </a:rPr>
                <a:t>Community Climate System Model version 2 and 3:</a:t>
              </a:r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304800" y="1378688"/>
              <a:ext cx="4381412" cy="305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CAM2 with T42 horizontally and 26 levels vertically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POP with 1 degree horizontally and 40 levels vertically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CSIM4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CLM2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000" dirty="0">
                  <a:latin typeface="Comic Sans MS" pitchFamily="66" charset="0"/>
                </a:rPr>
                <a:t>Present day (PD)</a:t>
              </a:r>
            </a:p>
          </p:txBody>
        </p:sp>
        <p:sp>
          <p:nvSpPr>
            <p:cNvPr id="6" name="Rectangle 14"/>
            <p:cNvSpPr txBox="1">
              <a:spLocks noChangeArrowheads="1"/>
            </p:cNvSpPr>
            <p:nvPr/>
          </p:nvSpPr>
          <p:spPr>
            <a:xfrm>
              <a:off x="5062887" y="1286106"/>
              <a:ext cx="4464080" cy="3147788"/>
            </a:xfrm>
            <a:prstGeom prst="rect">
              <a:avLst/>
            </a:prstGeom>
            <a:noFill/>
            <a:ln/>
          </p:spPr>
          <p:txBody>
            <a:bodyPr/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CAM3 with T42 horizontally and 26 levels vertically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POP with 1 degree horizontally and 40 levels vertically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CSIM5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</a:rPr>
                <a:t>CLM3</a:t>
              </a: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>
                  <a:latin typeface="Comic Sans MS" pitchFamily="66" charset="0"/>
                </a:rPr>
                <a:t>PD, 112 </a:t>
              </a:r>
              <a:r>
                <a:rPr lang="en-US" sz="2000" dirty="0" err="1" smtClean="0">
                  <a:latin typeface="Comic Sans MS" pitchFamily="66" charset="0"/>
                </a:rPr>
                <a:t>kyr</a:t>
              </a:r>
              <a:r>
                <a:rPr lang="en-US" sz="2000" dirty="0" smtClean="0">
                  <a:latin typeface="Comic Sans MS" pitchFamily="66" charset="0"/>
                </a:rPr>
                <a:t> BP, 15 </a:t>
              </a:r>
              <a:r>
                <a:rPr lang="en-US" sz="2000" dirty="0" err="1" smtClean="0">
                  <a:latin typeface="Comic Sans MS" pitchFamily="66" charset="0"/>
                </a:rPr>
                <a:t>kyr</a:t>
              </a:r>
              <a:r>
                <a:rPr lang="en-US" sz="2000" dirty="0" smtClean="0">
                  <a:latin typeface="Comic Sans MS" pitchFamily="66" charset="0"/>
                </a:rPr>
                <a:t> BP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endParaRPr>
            </a:p>
          </p:txBody>
        </p:sp>
      </p:grpSp>
      <p:sp>
        <p:nvSpPr>
          <p:cNvPr id="8" name="TextBox 7"/>
          <p:cNvSpPr txBox="1">
            <a:spLocks noChangeAspect="1"/>
          </p:cNvSpPr>
          <p:nvPr/>
        </p:nvSpPr>
        <p:spPr>
          <a:xfrm>
            <a:off x="9178" y="147242"/>
            <a:ext cx="9848850" cy="738664"/>
          </a:xfrm>
          <a:prstGeom prst="rect">
            <a:avLst/>
          </a:prstGeom>
          <a:noFill/>
        </p:spPr>
        <p:txBody>
          <a:bodyPr wrap="square" lIns="111399" tIns="0" rIns="0" bIns="0" rtlCol="0" anchor="ctr">
            <a:spAutoFit/>
          </a:bodyPr>
          <a:lstStyle/>
          <a:p>
            <a:pPr algn="ctr"/>
            <a:r>
              <a:rPr lang="en-US" sz="2800" b="1" baseline="0" dirty="0" smtClean="0">
                <a:latin typeface="Optima"/>
                <a:cs typeface="Optima"/>
              </a:rPr>
              <a:t>DOE/UCAR Cooperative Agreement</a:t>
            </a:r>
            <a:r>
              <a:rPr lang="en-US" b="1" baseline="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b="1" baseline="0" dirty="0" smtClean="0">
                <a:latin typeface="Optima"/>
                <a:cs typeface="Optima"/>
              </a:rPr>
              <a:t>Regional and Global Climate Modeling Program</a:t>
            </a:r>
            <a:endParaRPr lang="en-US" sz="1400" b="1" dirty="0">
              <a:latin typeface="Optima"/>
              <a:cs typeface="Optima"/>
            </a:endParaRPr>
          </a:p>
        </p:txBody>
      </p:sp>
      <p:pic>
        <p:nvPicPr>
          <p:cNvPr id="9" name="Picture 8" descr="CMYK_Color-Seal_Green-Mark_SC_Vertic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84707"/>
            <a:ext cx="1851650" cy="925825"/>
          </a:xfrm>
          <a:prstGeom prst="rect">
            <a:avLst/>
          </a:prstGeom>
        </p:spPr>
      </p:pic>
      <p:pic>
        <p:nvPicPr>
          <p:cNvPr id="10" name="Picture 9" descr="NCAR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4418"/>
            <a:ext cx="1273722" cy="418826"/>
          </a:xfrm>
          <a:prstGeom prst="rect">
            <a:avLst/>
          </a:prstGeom>
        </p:spPr>
      </p:pic>
      <p:pic>
        <p:nvPicPr>
          <p:cNvPr id="11" name="Picture 2" descr="C:\Users\shearer\AppData\Local\Temp\nsf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5" y="509519"/>
            <a:ext cx="567192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u\Documents\papers\BeringMeanClimate_PIO\PIO_Fig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809" y="1071428"/>
            <a:ext cx="5910147" cy="653346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1531728"/>
            <a:ext cx="37468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What are some of the exciting new results on this topic? </a:t>
            </a:r>
          </a:p>
        </p:txBody>
      </p:sp>
      <p:sp>
        <p:nvSpPr>
          <p:cNvPr id="4" name="TextBox 3"/>
          <p:cNvSpPr txBox="1">
            <a:spLocks noChangeAspect="1"/>
          </p:cNvSpPr>
          <p:nvPr/>
        </p:nvSpPr>
        <p:spPr>
          <a:xfrm>
            <a:off x="9178" y="147242"/>
            <a:ext cx="9848850" cy="738664"/>
          </a:xfrm>
          <a:prstGeom prst="rect">
            <a:avLst/>
          </a:prstGeom>
          <a:noFill/>
        </p:spPr>
        <p:txBody>
          <a:bodyPr wrap="square" lIns="111399" tIns="0" rIns="0" bIns="0" rtlCol="0" anchor="ctr">
            <a:spAutoFit/>
          </a:bodyPr>
          <a:lstStyle/>
          <a:p>
            <a:pPr algn="ctr"/>
            <a:r>
              <a:rPr lang="en-US" sz="2800" b="1" baseline="0" dirty="0" smtClean="0">
                <a:latin typeface="Optima"/>
                <a:cs typeface="Optima"/>
              </a:rPr>
              <a:t>DOE/UCAR Cooperative Agreement</a:t>
            </a:r>
            <a:r>
              <a:rPr lang="en-US" b="1" baseline="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b="1" baseline="0" dirty="0" smtClean="0">
                <a:latin typeface="Optima"/>
                <a:cs typeface="Optima"/>
              </a:rPr>
              <a:t>Regional and Global Climate Modeling Program</a:t>
            </a:r>
            <a:endParaRPr lang="en-US" sz="1400" b="1" dirty="0">
              <a:latin typeface="Optima"/>
              <a:cs typeface="Optima"/>
            </a:endParaRPr>
          </a:p>
        </p:txBody>
      </p:sp>
      <p:pic>
        <p:nvPicPr>
          <p:cNvPr id="5" name="Picture 4" descr="CMYK_Color-Seal_Green-Mark_SC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84707"/>
            <a:ext cx="1851650" cy="925825"/>
          </a:xfrm>
          <a:prstGeom prst="rect">
            <a:avLst/>
          </a:prstGeom>
        </p:spPr>
      </p:pic>
      <p:pic>
        <p:nvPicPr>
          <p:cNvPr id="6" name="Picture 5" descr="NCAR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4418"/>
            <a:ext cx="1273722" cy="418826"/>
          </a:xfrm>
          <a:prstGeom prst="rect">
            <a:avLst/>
          </a:prstGeom>
        </p:spPr>
      </p:pic>
      <p:pic>
        <p:nvPicPr>
          <p:cNvPr id="7" name="Picture 2" descr="C:\Users\shearer\AppData\Local\Temp\nsf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5" y="509519"/>
            <a:ext cx="567192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hu\Documents\papers\BeringMeanClimate_PIO\PIO_Fig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53" y="980701"/>
            <a:ext cx="8640688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spect="1"/>
          </p:cNvSpPr>
          <p:nvPr/>
        </p:nvSpPr>
        <p:spPr>
          <a:xfrm>
            <a:off x="9178" y="147242"/>
            <a:ext cx="9848850" cy="738664"/>
          </a:xfrm>
          <a:prstGeom prst="rect">
            <a:avLst/>
          </a:prstGeom>
          <a:noFill/>
        </p:spPr>
        <p:txBody>
          <a:bodyPr wrap="square" lIns="111399" tIns="0" rIns="0" bIns="0" rtlCol="0" anchor="ctr">
            <a:spAutoFit/>
          </a:bodyPr>
          <a:lstStyle/>
          <a:p>
            <a:pPr algn="ctr"/>
            <a:r>
              <a:rPr lang="en-US" sz="2800" b="1" baseline="0" dirty="0" smtClean="0">
                <a:latin typeface="Optima"/>
                <a:cs typeface="Optima"/>
              </a:rPr>
              <a:t>DOE/UCAR Cooperative Agreement</a:t>
            </a:r>
            <a:r>
              <a:rPr lang="en-US" b="1" baseline="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b="1" baseline="0" dirty="0" smtClean="0">
                <a:latin typeface="Optima"/>
                <a:cs typeface="Optima"/>
              </a:rPr>
              <a:t>Regional and Global Climate Modeling Program</a:t>
            </a:r>
            <a:endParaRPr lang="en-US" sz="1400" b="1" dirty="0">
              <a:latin typeface="Optima"/>
              <a:cs typeface="Optima"/>
            </a:endParaRPr>
          </a:p>
        </p:txBody>
      </p:sp>
      <p:pic>
        <p:nvPicPr>
          <p:cNvPr id="4" name="Picture 3" descr="CMYK_Color-Seal_Green-Mark_SC_Vertica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84707"/>
            <a:ext cx="1851650" cy="925825"/>
          </a:xfrm>
          <a:prstGeom prst="rect">
            <a:avLst/>
          </a:prstGeom>
        </p:spPr>
      </p:pic>
      <p:pic>
        <p:nvPicPr>
          <p:cNvPr id="5" name="Picture 4" descr="NCAR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4418"/>
            <a:ext cx="1273722" cy="418826"/>
          </a:xfrm>
          <a:prstGeom prst="rect">
            <a:avLst/>
          </a:prstGeom>
        </p:spPr>
      </p:pic>
      <p:pic>
        <p:nvPicPr>
          <p:cNvPr id="6" name="Picture 2" descr="C:\Users\shearer\AppData\Local\Temp\nsf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5" y="509519"/>
            <a:ext cx="567192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3896" y="1079990"/>
            <a:ext cx="9279931" cy="6565592"/>
            <a:chOff x="304800" y="0"/>
            <a:chExt cx="9067800" cy="6324600"/>
          </a:xfrm>
        </p:grpSpPr>
        <p:pic>
          <p:nvPicPr>
            <p:cNvPr id="2" name="Picture 2" descr="C:\Users\ahu\Documents\papers\BeringMeanClimate_PIO\PIO_Fig.12.jpg"/>
            <p:cNvPicPr>
              <a:picLocks noChangeAspect="1" noChangeArrowheads="1"/>
            </p:cNvPicPr>
            <p:nvPr/>
          </p:nvPicPr>
          <p:blipFill>
            <a:blip r:embed="rId2" cstate="print"/>
            <a:srcRect b="32028"/>
            <a:stretch>
              <a:fillRect/>
            </a:stretch>
          </p:blipFill>
          <p:spPr bwMode="auto">
            <a:xfrm>
              <a:off x="304800" y="152400"/>
              <a:ext cx="5549900" cy="6172200"/>
            </a:xfrm>
            <a:prstGeom prst="rect">
              <a:avLst/>
            </a:prstGeom>
            <a:noFill/>
          </p:spPr>
        </p:pic>
        <p:pic>
          <p:nvPicPr>
            <p:cNvPr id="3" name="Picture 3" descr="C:\Users\ahu\Documents\papers\BeringMeanClimate_PIO\PIO_Fig.12.jpg"/>
            <p:cNvPicPr>
              <a:picLocks noChangeAspect="1" noChangeArrowheads="1"/>
            </p:cNvPicPr>
            <p:nvPr/>
          </p:nvPicPr>
          <p:blipFill>
            <a:blip r:embed="rId2" cstate="print"/>
            <a:srcRect t="67972" r="50572"/>
            <a:stretch>
              <a:fillRect/>
            </a:stretch>
          </p:blipFill>
          <p:spPr bwMode="auto">
            <a:xfrm>
              <a:off x="6096000" y="520700"/>
              <a:ext cx="2743200" cy="29083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6324600" y="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3D4EED"/>
                  </a:solidFill>
                  <a:latin typeface="Comic Sans MS" pitchFamily="66" charset="0"/>
                </a:rPr>
                <a:t>CBS - OBS</a:t>
              </a:r>
              <a:endParaRPr lang="en-US" sz="3200" dirty="0">
                <a:solidFill>
                  <a:srgbClr val="3D4EED"/>
                </a:solidFill>
                <a:latin typeface="Comic Sans MS" pitchFamily="66" charset="0"/>
              </a:endParaRPr>
            </a:p>
          </p:txBody>
        </p:sp>
        <p:pic>
          <p:nvPicPr>
            <p:cNvPr id="5" name="Picture 2" descr="C:\Users\ahu\Documents\papers\BeringMeanClimate_PIO\PIO_Fig.13.jpg"/>
            <p:cNvPicPr>
              <a:picLocks noChangeAspect="1" noChangeArrowheads="1"/>
            </p:cNvPicPr>
            <p:nvPr/>
          </p:nvPicPr>
          <p:blipFill>
            <a:blip r:embed="rId3" cstate="print"/>
            <a:srcRect l="49537" t="68811" r="2196" b="20280"/>
            <a:stretch>
              <a:fillRect/>
            </a:stretch>
          </p:blipFill>
          <p:spPr bwMode="auto">
            <a:xfrm>
              <a:off x="5943600" y="4038600"/>
              <a:ext cx="2895600" cy="9906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>
            <a:spLocks noChangeAspect="1"/>
          </p:cNvSpPr>
          <p:nvPr/>
        </p:nvSpPr>
        <p:spPr>
          <a:xfrm>
            <a:off x="9178" y="147242"/>
            <a:ext cx="9848850" cy="738664"/>
          </a:xfrm>
          <a:prstGeom prst="rect">
            <a:avLst/>
          </a:prstGeom>
          <a:noFill/>
        </p:spPr>
        <p:txBody>
          <a:bodyPr wrap="square" lIns="111399" tIns="0" rIns="0" bIns="0" rtlCol="0" anchor="ctr">
            <a:spAutoFit/>
          </a:bodyPr>
          <a:lstStyle/>
          <a:p>
            <a:pPr algn="ctr"/>
            <a:r>
              <a:rPr lang="en-US" sz="2800" b="1" baseline="0" dirty="0" smtClean="0">
                <a:latin typeface="Optima"/>
                <a:cs typeface="Optima"/>
              </a:rPr>
              <a:t>DOE/UCAR Cooperative Agreement</a:t>
            </a:r>
            <a:r>
              <a:rPr lang="en-US" b="1" baseline="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b="1" baseline="0" dirty="0" smtClean="0">
                <a:latin typeface="Optima"/>
                <a:cs typeface="Optima"/>
              </a:rPr>
              <a:t>Regional and Global Climate Modeling Program</a:t>
            </a:r>
            <a:endParaRPr lang="en-US" sz="1400" b="1" dirty="0">
              <a:latin typeface="Optima"/>
              <a:cs typeface="Optima"/>
            </a:endParaRPr>
          </a:p>
        </p:txBody>
      </p:sp>
      <p:pic>
        <p:nvPicPr>
          <p:cNvPr id="8" name="Picture 7" descr="CMYK_Color-Seal_Green-Mark_SC_Vertic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84707"/>
            <a:ext cx="1851650" cy="925825"/>
          </a:xfrm>
          <a:prstGeom prst="rect">
            <a:avLst/>
          </a:prstGeom>
        </p:spPr>
      </p:pic>
      <p:pic>
        <p:nvPicPr>
          <p:cNvPr id="9" name="Picture 8" descr="NCAR 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4418"/>
            <a:ext cx="1273722" cy="418826"/>
          </a:xfrm>
          <a:prstGeom prst="rect">
            <a:avLst/>
          </a:prstGeom>
        </p:spPr>
      </p:pic>
      <p:pic>
        <p:nvPicPr>
          <p:cNvPr id="10" name="Picture 2" descr="C:\Users\shearer\AppData\Local\Temp\nsf1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5" y="509519"/>
            <a:ext cx="567192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spect="1"/>
          </p:cNvSpPr>
          <p:nvPr/>
        </p:nvSpPr>
        <p:spPr>
          <a:xfrm>
            <a:off x="9178" y="147242"/>
            <a:ext cx="9848850" cy="738664"/>
          </a:xfrm>
          <a:prstGeom prst="rect">
            <a:avLst/>
          </a:prstGeom>
          <a:noFill/>
        </p:spPr>
        <p:txBody>
          <a:bodyPr wrap="square" lIns="111399" tIns="0" rIns="0" bIns="0" rtlCol="0" anchor="ctr">
            <a:spAutoFit/>
          </a:bodyPr>
          <a:lstStyle/>
          <a:p>
            <a:pPr algn="ctr"/>
            <a:r>
              <a:rPr lang="en-US" sz="2800" b="1" baseline="0" dirty="0" smtClean="0">
                <a:latin typeface="Optima"/>
                <a:cs typeface="Optima"/>
              </a:rPr>
              <a:t>DOE/UCAR Cooperative Agreement</a:t>
            </a:r>
            <a:r>
              <a:rPr lang="en-US" b="1" baseline="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b="1" baseline="0" dirty="0" smtClean="0">
                <a:latin typeface="Optima"/>
                <a:cs typeface="Optima"/>
              </a:rPr>
              <a:t>Regional and Global Climate Modeling Program</a:t>
            </a:r>
            <a:endParaRPr lang="en-US" sz="1400" b="1" dirty="0">
              <a:latin typeface="Optima"/>
              <a:cs typeface="Optima"/>
            </a:endParaRPr>
          </a:p>
        </p:txBody>
      </p:sp>
      <p:pic>
        <p:nvPicPr>
          <p:cNvPr id="3" name="Picture 2" descr="CMYK_Color-Seal_Green-Mark_SC_Vertic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84707"/>
            <a:ext cx="1851650" cy="925825"/>
          </a:xfrm>
          <a:prstGeom prst="rect">
            <a:avLst/>
          </a:prstGeom>
        </p:spPr>
      </p:pic>
      <p:pic>
        <p:nvPicPr>
          <p:cNvPr id="4" name="Picture 3" descr="NCAR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4418"/>
            <a:ext cx="1273722" cy="418826"/>
          </a:xfrm>
          <a:prstGeom prst="rect">
            <a:avLst/>
          </a:prstGeom>
        </p:spPr>
      </p:pic>
      <p:pic>
        <p:nvPicPr>
          <p:cNvPr id="5" name="Picture 2" descr="C:\Users\shearer\AppData\Local\Temp\nsf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5" y="509519"/>
            <a:ext cx="567192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78" y="1443244"/>
            <a:ext cx="994728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>
              <a:buAutoNum type="arabicPeriod"/>
            </a:pPr>
            <a:r>
              <a:rPr lang="en-US" sz="2800" b="1" dirty="0" smtClean="0"/>
              <a:t>Regardless </a:t>
            </a:r>
            <a:r>
              <a:rPr lang="en-US" sz="2800" b="1" dirty="0"/>
              <a:t>of the version of the model used or the widely different background climates, the Bering Strait’s closure produces a robust result of a strengthening of the AMOC, and an increase in the northward </a:t>
            </a:r>
            <a:r>
              <a:rPr lang="en-US" sz="2800" b="1" dirty="0" err="1"/>
              <a:t>meridional</a:t>
            </a:r>
            <a:r>
              <a:rPr lang="en-US" sz="2800" b="1" dirty="0"/>
              <a:t> heat transport in the Atlantic. </a:t>
            </a:r>
            <a:endParaRPr lang="en-US" sz="2800" b="1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As </a:t>
            </a:r>
            <a:r>
              <a:rPr lang="en-US" sz="2800" dirty="0"/>
              <a:t>a consequence, the climate becomes warmer in the North Atlantic and the surrounding regions, but cooler in the North Pacific, leading to a seesaw-like climate change between these two basins. </a:t>
            </a: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b="1" dirty="0" smtClean="0"/>
              <a:t>For </a:t>
            </a:r>
            <a:r>
              <a:rPr lang="en-US" sz="2800" b="1" dirty="0"/>
              <a:t>the first time it is noted that the absence of the Bering Strait </a:t>
            </a:r>
            <a:r>
              <a:rPr lang="en-US" sz="2800" b="1" dirty="0" err="1"/>
              <a:t>throughflow</a:t>
            </a:r>
            <a:r>
              <a:rPr lang="en-US" sz="2800" b="1" dirty="0"/>
              <a:t> causes a slower motion of Arctic sea ice, a reduced upper ocean water exchange between the Arctic and North Atlantic, reduced sea ice export and less fresh water in the North Atlantic.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11684" y="1063493"/>
            <a:ext cx="4351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Summary</a:t>
            </a:r>
            <a:endParaRPr lang="en-US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125346"/>
            <a:ext cx="996696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What are the frontiers for this topic, including both short-term (3-year) and long-term (10-year)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400" dirty="0" smtClean="0">
                <a:latin typeface="Comic Sans MS" panose="030F0702030302020204" pitchFamily="66" charset="0"/>
                <a:cs typeface="Arial" pitchFamily="34" charset="0"/>
              </a:rPr>
              <a:t>Properly resolve the Bering Strait in all model simulations with time scale on multi-centuries.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Recognize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the status of the Bering Strait in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paleo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simulations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What are the recognized gaps in research in this area?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1. The importance of the Bering Strait has not fully recognized.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latin typeface="Comic Sans MS" panose="030F0702030302020204" pitchFamily="66" charset="0"/>
                <a:cs typeface="Arial" pitchFamily="34" charset="0"/>
              </a:rPr>
              <a:t>2. </a:t>
            </a:r>
            <a:r>
              <a:rPr lang="en-US" altLang="en-US" sz="2400" dirty="0" err="1" smtClean="0">
                <a:latin typeface="Comic Sans MS" panose="030F0702030302020204" pitchFamily="66" charset="0"/>
                <a:cs typeface="Arial" pitchFamily="34" charset="0"/>
              </a:rPr>
              <a:t>Paleo</a:t>
            </a:r>
            <a:r>
              <a:rPr lang="en-US" altLang="en-US" sz="2400" dirty="0" smtClean="0">
                <a:latin typeface="Comic Sans MS" panose="030F0702030302020204" pitchFamily="66" charset="0"/>
                <a:cs typeface="Arial" pitchFamily="34" charset="0"/>
              </a:rPr>
              <a:t> simulations has not fully incorporated the changes of the Bering Strait.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How are/could connections be leveraged?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400" dirty="0" smtClean="0">
                <a:latin typeface="Comic Sans MS" panose="030F0702030302020204" pitchFamily="66" charset="0"/>
                <a:cs typeface="Arial" pitchFamily="34" charset="0"/>
              </a:rPr>
              <a:t>For modern climate simulations, as model resolution increases, the Bering Strait will be properly treated.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For coarser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resolution models, a closed Bering Strait will affect the simulated response of the AMOC to green house gas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forcings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9178" y="147242"/>
            <a:ext cx="9848850" cy="738664"/>
          </a:xfrm>
          <a:prstGeom prst="rect">
            <a:avLst/>
          </a:prstGeom>
          <a:noFill/>
        </p:spPr>
        <p:txBody>
          <a:bodyPr wrap="square" lIns="111399" tIns="0" rIns="0" bIns="0" rtlCol="0" anchor="ctr">
            <a:spAutoFit/>
          </a:bodyPr>
          <a:lstStyle/>
          <a:p>
            <a:pPr algn="ctr"/>
            <a:r>
              <a:rPr lang="en-US" sz="2800" b="1" baseline="0" dirty="0" smtClean="0">
                <a:latin typeface="Optima"/>
                <a:cs typeface="Optima"/>
              </a:rPr>
              <a:t>DOE/UCAR Cooperative Agreement</a:t>
            </a:r>
            <a:r>
              <a:rPr lang="en-US" b="1" baseline="0" dirty="0" smtClean="0">
                <a:latin typeface="Optima"/>
                <a:cs typeface="Optima"/>
              </a:rPr>
              <a:t> </a:t>
            </a:r>
          </a:p>
          <a:p>
            <a:pPr algn="ctr"/>
            <a:r>
              <a:rPr lang="en-US" b="1" baseline="0" dirty="0" smtClean="0">
                <a:latin typeface="Optima"/>
                <a:cs typeface="Optima"/>
              </a:rPr>
              <a:t>Regional and Global Climate Modeling Program</a:t>
            </a:r>
            <a:endParaRPr lang="en-US" sz="1400" b="1" dirty="0">
              <a:latin typeface="Optima"/>
              <a:cs typeface="Optima"/>
            </a:endParaRPr>
          </a:p>
        </p:txBody>
      </p:sp>
      <p:pic>
        <p:nvPicPr>
          <p:cNvPr id="9" name="Picture 8" descr="CMYK_Color-Seal_Green-Mark_SC_Vertic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10" y="84707"/>
            <a:ext cx="1851650" cy="925825"/>
          </a:xfrm>
          <a:prstGeom prst="rect">
            <a:avLst/>
          </a:prstGeom>
        </p:spPr>
      </p:pic>
      <p:pic>
        <p:nvPicPr>
          <p:cNvPr id="10" name="Picture 9" descr="NCAR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8" y="64418"/>
            <a:ext cx="1273722" cy="418826"/>
          </a:xfrm>
          <a:prstGeom prst="rect">
            <a:avLst/>
          </a:prstGeom>
        </p:spPr>
      </p:pic>
      <p:pic>
        <p:nvPicPr>
          <p:cNvPr id="11" name="Picture 2" descr="C:\Users\shearer\AppData\Local\Temp\nsf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5" y="509519"/>
            <a:ext cx="567192" cy="5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CA_Sit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613</TotalTime>
  <Words>737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DOE-CA_Site_Review_Template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Shearer</dc:creator>
  <cp:lastModifiedBy>ahu</cp:lastModifiedBy>
  <cp:revision>34</cp:revision>
  <dcterms:created xsi:type="dcterms:W3CDTF">2012-05-10T21:40:48Z</dcterms:created>
  <dcterms:modified xsi:type="dcterms:W3CDTF">2014-05-13T01:50:04Z</dcterms:modified>
</cp:coreProperties>
</file>