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21945600" cy="32918400"/>
  <p:notesSz cx="6858000" cy="9144000"/>
  <p:defaultTextStyle>
    <a:defPPr>
      <a:defRPr lang="en-US"/>
    </a:defPPr>
    <a:lvl1pPr marL="0" algn="l" defTabSz="1566883" rtl="0" eaLnBrk="1" latinLnBrk="0" hangingPunct="1">
      <a:defRPr sz="6100" kern="1200">
        <a:solidFill>
          <a:schemeClr val="tx1"/>
        </a:solidFill>
        <a:latin typeface="+mn-lt"/>
        <a:ea typeface="+mn-ea"/>
        <a:cs typeface="+mn-cs"/>
      </a:defRPr>
    </a:lvl1pPr>
    <a:lvl2pPr marL="1566883" algn="l" defTabSz="1566883" rtl="0" eaLnBrk="1" latinLnBrk="0" hangingPunct="1">
      <a:defRPr sz="6100" kern="1200">
        <a:solidFill>
          <a:schemeClr val="tx1"/>
        </a:solidFill>
        <a:latin typeface="+mn-lt"/>
        <a:ea typeface="+mn-ea"/>
        <a:cs typeface="+mn-cs"/>
      </a:defRPr>
    </a:lvl2pPr>
    <a:lvl3pPr marL="3133776" algn="l" defTabSz="1566883" rtl="0" eaLnBrk="1" latinLnBrk="0" hangingPunct="1">
      <a:defRPr sz="6100" kern="1200">
        <a:solidFill>
          <a:schemeClr val="tx1"/>
        </a:solidFill>
        <a:latin typeface="+mn-lt"/>
        <a:ea typeface="+mn-ea"/>
        <a:cs typeface="+mn-cs"/>
      </a:defRPr>
    </a:lvl3pPr>
    <a:lvl4pPr marL="4700659" algn="l" defTabSz="1566883" rtl="0" eaLnBrk="1" latinLnBrk="0" hangingPunct="1">
      <a:defRPr sz="6100" kern="1200">
        <a:solidFill>
          <a:schemeClr val="tx1"/>
        </a:solidFill>
        <a:latin typeface="+mn-lt"/>
        <a:ea typeface="+mn-ea"/>
        <a:cs typeface="+mn-cs"/>
      </a:defRPr>
    </a:lvl4pPr>
    <a:lvl5pPr marL="6267545" algn="l" defTabSz="1566883" rtl="0" eaLnBrk="1" latinLnBrk="0" hangingPunct="1">
      <a:defRPr sz="6100" kern="1200">
        <a:solidFill>
          <a:schemeClr val="tx1"/>
        </a:solidFill>
        <a:latin typeface="+mn-lt"/>
        <a:ea typeface="+mn-ea"/>
        <a:cs typeface="+mn-cs"/>
      </a:defRPr>
    </a:lvl5pPr>
    <a:lvl6pPr marL="7834434" algn="l" defTabSz="1566883" rtl="0" eaLnBrk="1" latinLnBrk="0" hangingPunct="1">
      <a:defRPr sz="6100" kern="1200">
        <a:solidFill>
          <a:schemeClr val="tx1"/>
        </a:solidFill>
        <a:latin typeface="+mn-lt"/>
        <a:ea typeface="+mn-ea"/>
        <a:cs typeface="+mn-cs"/>
      </a:defRPr>
    </a:lvl6pPr>
    <a:lvl7pPr marL="9401318" algn="l" defTabSz="1566883" rtl="0" eaLnBrk="1" latinLnBrk="0" hangingPunct="1">
      <a:defRPr sz="6100" kern="1200">
        <a:solidFill>
          <a:schemeClr val="tx1"/>
        </a:solidFill>
        <a:latin typeface="+mn-lt"/>
        <a:ea typeface="+mn-ea"/>
        <a:cs typeface="+mn-cs"/>
      </a:defRPr>
    </a:lvl7pPr>
    <a:lvl8pPr marL="10968204" algn="l" defTabSz="1566883" rtl="0" eaLnBrk="1" latinLnBrk="0" hangingPunct="1">
      <a:defRPr sz="6100" kern="1200">
        <a:solidFill>
          <a:schemeClr val="tx1"/>
        </a:solidFill>
        <a:latin typeface="+mn-lt"/>
        <a:ea typeface="+mn-ea"/>
        <a:cs typeface="+mn-cs"/>
      </a:defRPr>
    </a:lvl8pPr>
    <a:lvl9pPr marL="12535093" algn="l" defTabSz="1566883" rtl="0" eaLnBrk="1" latinLnBrk="0" hangingPunct="1">
      <a:defRPr sz="6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9966"/>
    <a:srgbClr val="000000"/>
    <a:srgbClr val="FFFFFF"/>
    <a:srgbClr val="00FFFF"/>
    <a:srgbClr val="68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showGuides="1">
      <p:cViewPr>
        <p:scale>
          <a:sx n="33" d="100"/>
          <a:sy n="33" d="100"/>
        </p:scale>
        <p:origin x="-5784" y="-920"/>
      </p:cViewPr>
      <p:guideLst>
        <p:guide orient="horz" pos="10368"/>
        <p:guide pos="691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4" d="100"/>
          <a:sy n="74" d="100"/>
        </p:scale>
        <p:origin x="-2928"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47743F-9F2F-F946-B4B9-95F2F60FB6A2}" type="datetime1">
              <a:rPr lang="en-US" smtClean="0"/>
              <a:pPr/>
              <a:t>5/8/14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6FB101-B1F6-3440-94F2-864600494A99}" type="slidenum">
              <a:rPr lang="en-US" smtClean="0"/>
              <a:pPr/>
              <a:t>‹#›</a:t>
            </a:fld>
            <a:endParaRPr lang="en-US"/>
          </a:p>
        </p:txBody>
      </p:sp>
    </p:spTree>
    <p:extLst>
      <p:ext uri="{BB962C8B-B14F-4D97-AF65-F5344CB8AC3E}">
        <p14:creationId xmlns:p14="http://schemas.microsoft.com/office/powerpoint/2010/main" val="36487743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645EDD-FE25-044D-B57A-0CCE6925436F}" type="datetime1">
              <a:rPr lang="en-US" smtClean="0"/>
              <a:pPr/>
              <a:t>5/8/14</a:t>
            </a:fld>
            <a:endParaRPr lang="en-US"/>
          </a:p>
        </p:txBody>
      </p:sp>
      <p:sp>
        <p:nvSpPr>
          <p:cNvPr id="4" name="Slide Image Placeholder 3"/>
          <p:cNvSpPr>
            <a:spLocks noGrp="1" noRot="1" noChangeAspect="1"/>
          </p:cNvSpPr>
          <p:nvPr>
            <p:ph type="sldImg" idx="2"/>
          </p:nvPr>
        </p:nvSpPr>
        <p:spPr>
          <a:xfrm>
            <a:off x="2286000" y="685800"/>
            <a:ext cx="228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98D3C4-4A05-554B-9132-75328EA93314}" type="slidenum">
              <a:rPr lang="en-US" smtClean="0"/>
              <a:pPr/>
              <a:t>‹#›</a:t>
            </a:fld>
            <a:endParaRPr lang="en-US"/>
          </a:p>
        </p:txBody>
      </p:sp>
    </p:spTree>
    <p:extLst>
      <p:ext uri="{BB962C8B-B14F-4D97-AF65-F5344CB8AC3E}">
        <p14:creationId xmlns:p14="http://schemas.microsoft.com/office/powerpoint/2010/main" val="1247594666"/>
      </p:ext>
    </p:extLst>
  </p:cSld>
  <p:clrMap bg1="lt1" tx1="dk1" bg2="lt2" tx2="dk2" accent1="accent1" accent2="accent2" accent3="accent3" accent4="accent4" accent5="accent5" accent6="accent6" hlink="hlink" folHlink="folHlink"/>
  <p:hf sldNum="0" hdr="0" ftr="0" dt="0"/>
  <p:notesStyle>
    <a:lvl1pPr marL="0" algn="l" defTabSz="1566883" rtl="0" eaLnBrk="1" latinLnBrk="0" hangingPunct="1">
      <a:defRPr sz="4000" kern="1200">
        <a:solidFill>
          <a:schemeClr val="tx1"/>
        </a:solidFill>
        <a:latin typeface="+mn-lt"/>
        <a:ea typeface="+mn-ea"/>
        <a:cs typeface="+mn-cs"/>
      </a:defRPr>
    </a:lvl1pPr>
    <a:lvl2pPr marL="1566883" algn="l" defTabSz="1566883" rtl="0" eaLnBrk="1" latinLnBrk="0" hangingPunct="1">
      <a:defRPr sz="4000" kern="1200">
        <a:solidFill>
          <a:schemeClr val="tx1"/>
        </a:solidFill>
        <a:latin typeface="+mn-lt"/>
        <a:ea typeface="+mn-ea"/>
        <a:cs typeface="+mn-cs"/>
      </a:defRPr>
    </a:lvl2pPr>
    <a:lvl3pPr marL="3133776" algn="l" defTabSz="1566883" rtl="0" eaLnBrk="1" latinLnBrk="0" hangingPunct="1">
      <a:defRPr sz="4000" kern="1200">
        <a:solidFill>
          <a:schemeClr val="tx1"/>
        </a:solidFill>
        <a:latin typeface="+mn-lt"/>
        <a:ea typeface="+mn-ea"/>
        <a:cs typeface="+mn-cs"/>
      </a:defRPr>
    </a:lvl3pPr>
    <a:lvl4pPr marL="4700659" algn="l" defTabSz="1566883" rtl="0" eaLnBrk="1" latinLnBrk="0" hangingPunct="1">
      <a:defRPr sz="4000" kern="1200">
        <a:solidFill>
          <a:schemeClr val="tx1"/>
        </a:solidFill>
        <a:latin typeface="+mn-lt"/>
        <a:ea typeface="+mn-ea"/>
        <a:cs typeface="+mn-cs"/>
      </a:defRPr>
    </a:lvl4pPr>
    <a:lvl5pPr marL="6267545" algn="l" defTabSz="1566883" rtl="0" eaLnBrk="1" latinLnBrk="0" hangingPunct="1">
      <a:defRPr sz="4000" kern="1200">
        <a:solidFill>
          <a:schemeClr val="tx1"/>
        </a:solidFill>
        <a:latin typeface="+mn-lt"/>
        <a:ea typeface="+mn-ea"/>
        <a:cs typeface="+mn-cs"/>
      </a:defRPr>
    </a:lvl5pPr>
    <a:lvl6pPr marL="7834434" algn="l" defTabSz="1566883" rtl="0" eaLnBrk="1" latinLnBrk="0" hangingPunct="1">
      <a:defRPr sz="4000" kern="1200">
        <a:solidFill>
          <a:schemeClr val="tx1"/>
        </a:solidFill>
        <a:latin typeface="+mn-lt"/>
        <a:ea typeface="+mn-ea"/>
        <a:cs typeface="+mn-cs"/>
      </a:defRPr>
    </a:lvl6pPr>
    <a:lvl7pPr marL="9401318" algn="l" defTabSz="1566883" rtl="0" eaLnBrk="1" latinLnBrk="0" hangingPunct="1">
      <a:defRPr sz="4000" kern="1200">
        <a:solidFill>
          <a:schemeClr val="tx1"/>
        </a:solidFill>
        <a:latin typeface="+mn-lt"/>
        <a:ea typeface="+mn-ea"/>
        <a:cs typeface="+mn-cs"/>
      </a:defRPr>
    </a:lvl7pPr>
    <a:lvl8pPr marL="10968204" algn="l" defTabSz="1566883" rtl="0" eaLnBrk="1" latinLnBrk="0" hangingPunct="1">
      <a:defRPr sz="4000" kern="1200">
        <a:solidFill>
          <a:schemeClr val="tx1"/>
        </a:solidFill>
        <a:latin typeface="+mn-lt"/>
        <a:ea typeface="+mn-ea"/>
        <a:cs typeface="+mn-cs"/>
      </a:defRPr>
    </a:lvl8pPr>
    <a:lvl9pPr marL="12535093" algn="l" defTabSz="1566883" rtl="0" eaLnBrk="1" latinLnBrk="0" hangingPunct="1">
      <a:defRPr sz="4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685800"/>
            <a:ext cx="2286000" cy="34290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1318261"/>
            <a:ext cx="19751040" cy="5486400"/>
          </a:xfrm>
          <a:prstGeom prst="rect">
            <a:avLst/>
          </a:prstGeom>
        </p:spPr>
        <p:txBody>
          <a:bodyPr lIns="313377" tIns="156690" rIns="313377" bIns="156690"/>
          <a:lstStyle/>
          <a:p>
            <a:r>
              <a:rPr lang="en-US" smtClean="0"/>
              <a:t>Click to edit Master title style</a:t>
            </a:r>
            <a:endParaRPr lang="en-US"/>
          </a:p>
        </p:txBody>
      </p:sp>
      <p:sp>
        <p:nvSpPr>
          <p:cNvPr id="3" name="Vertical Text Placeholder 2"/>
          <p:cNvSpPr>
            <a:spLocks noGrp="1"/>
          </p:cNvSpPr>
          <p:nvPr>
            <p:ph type="body" orient="vert" idx="1"/>
          </p:nvPr>
        </p:nvSpPr>
        <p:spPr>
          <a:xfrm>
            <a:off x="1097280" y="7680975"/>
            <a:ext cx="19751040" cy="21724624"/>
          </a:xfrm>
          <a:prstGeom prst="rect">
            <a:avLst/>
          </a:prstGeom>
        </p:spPr>
        <p:txBody>
          <a:bodyPr vert="eaVert" lIns="313377" tIns="156690" rIns="313377" bIns="15669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5" name="Footer Placeholder 4"/>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6" name="Slide Number Placeholder 5"/>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10560" y="1318265"/>
            <a:ext cx="4937760" cy="28087319"/>
          </a:xfrm>
          <a:prstGeom prst="rect">
            <a:avLst/>
          </a:prstGeom>
        </p:spPr>
        <p:txBody>
          <a:bodyPr vert="eaVert" lIns="313377" tIns="156690" rIns="313377" bIns="156690"/>
          <a:lstStyle/>
          <a:p>
            <a:r>
              <a:rPr lang="en-US" smtClean="0"/>
              <a:t>Click to edit Master title style</a:t>
            </a:r>
            <a:endParaRPr lang="en-US"/>
          </a:p>
        </p:txBody>
      </p:sp>
      <p:sp>
        <p:nvSpPr>
          <p:cNvPr id="3" name="Vertical Text Placeholder 2"/>
          <p:cNvSpPr>
            <a:spLocks noGrp="1"/>
          </p:cNvSpPr>
          <p:nvPr>
            <p:ph type="body" orient="vert" idx="1"/>
          </p:nvPr>
        </p:nvSpPr>
        <p:spPr>
          <a:xfrm>
            <a:off x="1097280" y="1318265"/>
            <a:ext cx="14447520" cy="28087319"/>
          </a:xfrm>
          <a:prstGeom prst="rect">
            <a:avLst/>
          </a:prstGeom>
        </p:spPr>
        <p:txBody>
          <a:bodyPr vert="eaVert" lIns="313377" tIns="156690" rIns="313377" bIns="15669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5" name="Footer Placeholder 4"/>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6" name="Slide Number Placeholder 5"/>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1" y="21153128"/>
            <a:ext cx="18653760" cy="6537960"/>
          </a:xfrm>
          <a:prstGeom prst="rect">
            <a:avLst/>
          </a:prstGeom>
        </p:spPr>
        <p:txBody>
          <a:bodyPr lIns="313377" tIns="156690" rIns="313377" bIns="156690" anchor="t"/>
          <a:lstStyle>
            <a:lvl1pPr algn="l">
              <a:defRPr sz="13600" b="1" cap="all"/>
            </a:lvl1pPr>
          </a:lstStyle>
          <a:p>
            <a:r>
              <a:rPr lang="en-US" smtClean="0"/>
              <a:t>Click to edit Master title style</a:t>
            </a:r>
            <a:endParaRPr lang="en-US"/>
          </a:p>
        </p:txBody>
      </p:sp>
      <p:sp>
        <p:nvSpPr>
          <p:cNvPr id="3" name="Text Placeholder 2"/>
          <p:cNvSpPr>
            <a:spLocks noGrp="1"/>
          </p:cNvSpPr>
          <p:nvPr>
            <p:ph type="body" idx="1"/>
          </p:nvPr>
        </p:nvSpPr>
        <p:spPr>
          <a:xfrm>
            <a:off x="1733551" y="13952224"/>
            <a:ext cx="18653760" cy="7200898"/>
          </a:xfrm>
          <a:prstGeom prst="rect">
            <a:avLst/>
          </a:prstGeom>
        </p:spPr>
        <p:txBody>
          <a:bodyPr lIns="313377" tIns="156690" rIns="313377" bIns="156690" anchor="b"/>
          <a:lstStyle>
            <a:lvl1pPr marL="0" indent="0">
              <a:buNone/>
              <a:defRPr sz="6800">
                <a:solidFill>
                  <a:schemeClr val="tx1">
                    <a:tint val="75000"/>
                  </a:schemeClr>
                </a:solidFill>
              </a:defRPr>
            </a:lvl1pPr>
            <a:lvl2pPr marL="1566883" indent="0">
              <a:buNone/>
              <a:defRPr sz="6100">
                <a:solidFill>
                  <a:schemeClr val="tx1">
                    <a:tint val="75000"/>
                  </a:schemeClr>
                </a:solidFill>
              </a:defRPr>
            </a:lvl2pPr>
            <a:lvl3pPr marL="3133776" indent="0">
              <a:buNone/>
              <a:defRPr sz="5600">
                <a:solidFill>
                  <a:schemeClr val="tx1">
                    <a:tint val="75000"/>
                  </a:schemeClr>
                </a:solidFill>
              </a:defRPr>
            </a:lvl3pPr>
            <a:lvl4pPr marL="4700659" indent="0">
              <a:buNone/>
              <a:defRPr sz="4900">
                <a:solidFill>
                  <a:schemeClr val="tx1">
                    <a:tint val="75000"/>
                  </a:schemeClr>
                </a:solidFill>
              </a:defRPr>
            </a:lvl4pPr>
            <a:lvl5pPr marL="6267545" indent="0">
              <a:buNone/>
              <a:defRPr sz="4900">
                <a:solidFill>
                  <a:schemeClr val="tx1">
                    <a:tint val="75000"/>
                  </a:schemeClr>
                </a:solidFill>
              </a:defRPr>
            </a:lvl5pPr>
            <a:lvl6pPr marL="7834434" indent="0">
              <a:buNone/>
              <a:defRPr sz="4900">
                <a:solidFill>
                  <a:schemeClr val="tx1">
                    <a:tint val="75000"/>
                  </a:schemeClr>
                </a:solidFill>
              </a:defRPr>
            </a:lvl6pPr>
            <a:lvl7pPr marL="9401318" indent="0">
              <a:buNone/>
              <a:defRPr sz="4900">
                <a:solidFill>
                  <a:schemeClr val="tx1">
                    <a:tint val="75000"/>
                  </a:schemeClr>
                </a:solidFill>
              </a:defRPr>
            </a:lvl7pPr>
            <a:lvl8pPr marL="10968204" indent="0">
              <a:buNone/>
              <a:defRPr sz="4900">
                <a:solidFill>
                  <a:schemeClr val="tx1">
                    <a:tint val="75000"/>
                  </a:schemeClr>
                </a:solidFill>
              </a:defRPr>
            </a:lvl8pPr>
            <a:lvl9pPr marL="12535093" indent="0">
              <a:buNone/>
              <a:defRPr sz="4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5" name="Footer Placeholder 4"/>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6" name="Slide Number Placeholder 5"/>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318261"/>
            <a:ext cx="19751040" cy="5486400"/>
          </a:xfrm>
          <a:prstGeom prst="rect">
            <a:avLst/>
          </a:prstGeom>
        </p:spPr>
        <p:txBody>
          <a:bodyPr lIns="313377" tIns="156690" rIns="313377" bIns="156690"/>
          <a:lstStyle/>
          <a:p>
            <a:r>
              <a:rPr lang="en-US" smtClean="0"/>
              <a:t>Click to edit Master title style</a:t>
            </a:r>
            <a:endParaRPr lang="en-US"/>
          </a:p>
        </p:txBody>
      </p:sp>
      <p:sp>
        <p:nvSpPr>
          <p:cNvPr id="3" name="Content Placeholder 2"/>
          <p:cNvSpPr>
            <a:spLocks noGrp="1"/>
          </p:cNvSpPr>
          <p:nvPr>
            <p:ph sz="half" idx="1"/>
          </p:nvPr>
        </p:nvSpPr>
        <p:spPr>
          <a:xfrm>
            <a:off x="1097280" y="7680975"/>
            <a:ext cx="9692640" cy="21724624"/>
          </a:xfrm>
          <a:prstGeom prst="rect">
            <a:avLst/>
          </a:prstGeom>
        </p:spPr>
        <p:txBody>
          <a:bodyPr lIns="313377" tIns="156690" rIns="313377" bIns="156690"/>
          <a:lstStyle>
            <a:lvl1pPr>
              <a:defRPr sz="9600"/>
            </a:lvl1pPr>
            <a:lvl2pPr>
              <a:defRPr sz="8300"/>
            </a:lvl2pPr>
            <a:lvl3pPr>
              <a:defRPr sz="6800"/>
            </a:lvl3pPr>
            <a:lvl4pPr>
              <a:defRPr sz="6100"/>
            </a:lvl4pPr>
            <a:lvl5pPr>
              <a:defRPr sz="6100"/>
            </a:lvl5pPr>
            <a:lvl6pPr>
              <a:defRPr sz="6100"/>
            </a:lvl6pPr>
            <a:lvl7pPr>
              <a:defRPr sz="6100"/>
            </a:lvl7pPr>
            <a:lvl8pPr>
              <a:defRPr sz="6100"/>
            </a:lvl8pPr>
            <a:lvl9pPr>
              <a:defRPr sz="6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155680" y="7680975"/>
            <a:ext cx="9692640" cy="21724624"/>
          </a:xfrm>
          <a:prstGeom prst="rect">
            <a:avLst/>
          </a:prstGeom>
        </p:spPr>
        <p:txBody>
          <a:bodyPr lIns="313377" tIns="156690" rIns="313377" bIns="156690"/>
          <a:lstStyle>
            <a:lvl1pPr>
              <a:defRPr sz="9600"/>
            </a:lvl1pPr>
            <a:lvl2pPr>
              <a:defRPr sz="8300"/>
            </a:lvl2pPr>
            <a:lvl3pPr>
              <a:defRPr sz="6800"/>
            </a:lvl3pPr>
            <a:lvl4pPr>
              <a:defRPr sz="6100"/>
            </a:lvl4pPr>
            <a:lvl5pPr>
              <a:defRPr sz="6100"/>
            </a:lvl5pPr>
            <a:lvl6pPr>
              <a:defRPr sz="6100"/>
            </a:lvl6pPr>
            <a:lvl7pPr>
              <a:defRPr sz="6100"/>
            </a:lvl7pPr>
            <a:lvl8pPr>
              <a:defRPr sz="6100"/>
            </a:lvl8pPr>
            <a:lvl9pPr>
              <a:defRPr sz="6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6" name="Footer Placeholder 5"/>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7" name="Slide Number Placeholder 6"/>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318261"/>
            <a:ext cx="19751040" cy="5486400"/>
          </a:xfrm>
          <a:prstGeom prst="rect">
            <a:avLst/>
          </a:prstGeom>
        </p:spPr>
        <p:txBody>
          <a:bodyPr lIns="313377" tIns="156690" rIns="313377" bIns="15669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6" y="7368544"/>
            <a:ext cx="9696452" cy="3070859"/>
          </a:xfrm>
          <a:prstGeom prst="rect">
            <a:avLst/>
          </a:prstGeom>
        </p:spPr>
        <p:txBody>
          <a:bodyPr lIns="313377" tIns="156690" rIns="313377" bIns="156690" anchor="b"/>
          <a:lstStyle>
            <a:lvl1pPr marL="0" indent="0">
              <a:buNone/>
              <a:defRPr sz="8300" b="1"/>
            </a:lvl1pPr>
            <a:lvl2pPr marL="1566883" indent="0">
              <a:buNone/>
              <a:defRPr sz="6800" b="1"/>
            </a:lvl2pPr>
            <a:lvl3pPr marL="3133776" indent="0">
              <a:buNone/>
              <a:defRPr sz="6100" b="1"/>
            </a:lvl3pPr>
            <a:lvl4pPr marL="4700659" indent="0">
              <a:buNone/>
              <a:defRPr sz="5600" b="1"/>
            </a:lvl4pPr>
            <a:lvl5pPr marL="6267545" indent="0">
              <a:buNone/>
              <a:defRPr sz="5600" b="1"/>
            </a:lvl5pPr>
            <a:lvl6pPr marL="7834434" indent="0">
              <a:buNone/>
              <a:defRPr sz="5600" b="1"/>
            </a:lvl6pPr>
            <a:lvl7pPr marL="9401318" indent="0">
              <a:buNone/>
              <a:defRPr sz="5600" b="1"/>
            </a:lvl7pPr>
            <a:lvl8pPr marL="10968204" indent="0">
              <a:buNone/>
              <a:defRPr sz="5600" b="1"/>
            </a:lvl8pPr>
            <a:lvl9pPr marL="12535093" indent="0">
              <a:buNone/>
              <a:defRPr sz="5600" b="1"/>
            </a:lvl9pPr>
          </a:lstStyle>
          <a:p>
            <a:pPr lvl="0"/>
            <a:r>
              <a:rPr lang="en-US" smtClean="0"/>
              <a:t>Click to edit Master text styles</a:t>
            </a:r>
          </a:p>
        </p:txBody>
      </p:sp>
      <p:sp>
        <p:nvSpPr>
          <p:cNvPr id="4" name="Content Placeholder 3"/>
          <p:cNvSpPr>
            <a:spLocks noGrp="1"/>
          </p:cNvSpPr>
          <p:nvPr>
            <p:ph sz="half" idx="2"/>
          </p:nvPr>
        </p:nvSpPr>
        <p:spPr>
          <a:xfrm>
            <a:off x="1097286" y="10439403"/>
            <a:ext cx="9696452" cy="18966181"/>
          </a:xfrm>
          <a:prstGeom prst="rect">
            <a:avLst/>
          </a:prstGeom>
        </p:spPr>
        <p:txBody>
          <a:bodyPr lIns="313377" tIns="156690" rIns="313377" bIns="156690"/>
          <a:lstStyle>
            <a:lvl1pPr>
              <a:defRPr sz="8300"/>
            </a:lvl1pPr>
            <a:lvl2pPr>
              <a:defRPr sz="6800"/>
            </a:lvl2pPr>
            <a:lvl3pPr>
              <a:defRPr sz="6100"/>
            </a:lvl3pPr>
            <a:lvl4pPr>
              <a:defRPr sz="5600"/>
            </a:lvl4pPr>
            <a:lvl5pPr>
              <a:defRPr sz="5600"/>
            </a:lvl5pPr>
            <a:lvl6pPr>
              <a:defRPr sz="5600"/>
            </a:lvl6pPr>
            <a:lvl7pPr>
              <a:defRPr sz="5600"/>
            </a:lvl7pPr>
            <a:lvl8pPr>
              <a:defRPr sz="5600"/>
            </a:lvl8pPr>
            <a:lvl9pPr>
              <a:defRPr sz="5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148062" y="7368544"/>
            <a:ext cx="9700261" cy="3070859"/>
          </a:xfrm>
          <a:prstGeom prst="rect">
            <a:avLst/>
          </a:prstGeom>
        </p:spPr>
        <p:txBody>
          <a:bodyPr lIns="313377" tIns="156690" rIns="313377" bIns="156690" anchor="b"/>
          <a:lstStyle>
            <a:lvl1pPr marL="0" indent="0">
              <a:buNone/>
              <a:defRPr sz="8300" b="1"/>
            </a:lvl1pPr>
            <a:lvl2pPr marL="1566883" indent="0">
              <a:buNone/>
              <a:defRPr sz="6800" b="1"/>
            </a:lvl2pPr>
            <a:lvl3pPr marL="3133776" indent="0">
              <a:buNone/>
              <a:defRPr sz="6100" b="1"/>
            </a:lvl3pPr>
            <a:lvl4pPr marL="4700659" indent="0">
              <a:buNone/>
              <a:defRPr sz="5600" b="1"/>
            </a:lvl4pPr>
            <a:lvl5pPr marL="6267545" indent="0">
              <a:buNone/>
              <a:defRPr sz="5600" b="1"/>
            </a:lvl5pPr>
            <a:lvl6pPr marL="7834434" indent="0">
              <a:buNone/>
              <a:defRPr sz="5600" b="1"/>
            </a:lvl6pPr>
            <a:lvl7pPr marL="9401318" indent="0">
              <a:buNone/>
              <a:defRPr sz="5600" b="1"/>
            </a:lvl7pPr>
            <a:lvl8pPr marL="10968204" indent="0">
              <a:buNone/>
              <a:defRPr sz="5600" b="1"/>
            </a:lvl8pPr>
            <a:lvl9pPr marL="12535093" indent="0">
              <a:buNone/>
              <a:defRPr sz="5600" b="1"/>
            </a:lvl9pPr>
          </a:lstStyle>
          <a:p>
            <a:pPr lvl="0"/>
            <a:r>
              <a:rPr lang="en-US" smtClean="0"/>
              <a:t>Click to edit Master text styles</a:t>
            </a:r>
          </a:p>
        </p:txBody>
      </p:sp>
      <p:sp>
        <p:nvSpPr>
          <p:cNvPr id="6" name="Content Placeholder 5"/>
          <p:cNvSpPr>
            <a:spLocks noGrp="1"/>
          </p:cNvSpPr>
          <p:nvPr>
            <p:ph sz="quarter" idx="4"/>
          </p:nvPr>
        </p:nvSpPr>
        <p:spPr>
          <a:xfrm>
            <a:off x="11148062" y="10439403"/>
            <a:ext cx="9700261" cy="18966181"/>
          </a:xfrm>
          <a:prstGeom prst="rect">
            <a:avLst/>
          </a:prstGeom>
        </p:spPr>
        <p:txBody>
          <a:bodyPr lIns="313377" tIns="156690" rIns="313377" bIns="156690"/>
          <a:lstStyle>
            <a:lvl1pPr>
              <a:defRPr sz="8300"/>
            </a:lvl1pPr>
            <a:lvl2pPr>
              <a:defRPr sz="6800"/>
            </a:lvl2pPr>
            <a:lvl3pPr>
              <a:defRPr sz="6100"/>
            </a:lvl3pPr>
            <a:lvl4pPr>
              <a:defRPr sz="5600"/>
            </a:lvl4pPr>
            <a:lvl5pPr>
              <a:defRPr sz="5600"/>
            </a:lvl5pPr>
            <a:lvl6pPr>
              <a:defRPr sz="5600"/>
            </a:lvl6pPr>
            <a:lvl7pPr>
              <a:defRPr sz="5600"/>
            </a:lvl7pPr>
            <a:lvl8pPr>
              <a:defRPr sz="5600"/>
            </a:lvl8pPr>
            <a:lvl9pPr>
              <a:defRPr sz="5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8" name="Footer Placeholder 7"/>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9" name="Slide Number Placeholder 8"/>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1318261"/>
            <a:ext cx="19751040" cy="5486400"/>
          </a:xfrm>
          <a:prstGeom prst="rect">
            <a:avLst/>
          </a:prstGeom>
        </p:spPr>
        <p:txBody>
          <a:bodyPr lIns="313377" tIns="156690" rIns="313377" bIns="156690"/>
          <a:lstStyle/>
          <a:p>
            <a:r>
              <a:rPr lang="en-US" smtClean="0"/>
              <a:t>Click to edit Master title style</a:t>
            </a:r>
            <a:endParaRPr lang="en-US"/>
          </a:p>
        </p:txBody>
      </p:sp>
      <p:sp>
        <p:nvSpPr>
          <p:cNvPr id="3" name="Date Placeholder 2"/>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4" name="Footer Placeholder 3"/>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5" name="Slide Number Placeholder 4"/>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3" name="Footer Placeholder 2"/>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4" name="Slide Number Placeholder 3"/>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2" y="1310642"/>
            <a:ext cx="7219951" cy="5577840"/>
          </a:xfrm>
          <a:prstGeom prst="rect">
            <a:avLst/>
          </a:prstGeom>
        </p:spPr>
        <p:txBody>
          <a:bodyPr lIns="313377" tIns="156690" rIns="313377" bIns="156690" anchor="b"/>
          <a:lstStyle>
            <a:lvl1pPr algn="l">
              <a:defRPr sz="6800" b="1"/>
            </a:lvl1pPr>
          </a:lstStyle>
          <a:p>
            <a:r>
              <a:rPr lang="en-US" smtClean="0"/>
              <a:t>Click to edit Master title style</a:t>
            </a:r>
            <a:endParaRPr lang="en-US"/>
          </a:p>
        </p:txBody>
      </p:sp>
      <p:sp>
        <p:nvSpPr>
          <p:cNvPr id="3" name="Content Placeholder 2"/>
          <p:cNvSpPr>
            <a:spLocks noGrp="1"/>
          </p:cNvSpPr>
          <p:nvPr>
            <p:ph idx="1"/>
          </p:nvPr>
        </p:nvSpPr>
        <p:spPr>
          <a:xfrm>
            <a:off x="8580121" y="1310642"/>
            <a:ext cx="12268200" cy="28094942"/>
          </a:xfrm>
          <a:prstGeom prst="rect">
            <a:avLst/>
          </a:prstGeom>
        </p:spPr>
        <p:txBody>
          <a:bodyPr lIns="313377" tIns="156690" rIns="313377" bIns="156690"/>
          <a:lstStyle>
            <a:lvl1pPr>
              <a:defRPr sz="11100"/>
            </a:lvl1pPr>
            <a:lvl2pPr>
              <a:defRPr sz="9600"/>
            </a:lvl2pPr>
            <a:lvl3pPr>
              <a:defRPr sz="8300"/>
            </a:lvl3pPr>
            <a:lvl4pPr>
              <a:defRPr sz="6800"/>
            </a:lvl4pPr>
            <a:lvl5pPr>
              <a:defRPr sz="6800"/>
            </a:lvl5pPr>
            <a:lvl6pPr>
              <a:defRPr sz="6800"/>
            </a:lvl6pPr>
            <a:lvl7pPr>
              <a:defRPr sz="6800"/>
            </a:lvl7pPr>
            <a:lvl8pPr>
              <a:defRPr sz="6800"/>
            </a:lvl8pPr>
            <a:lvl9pPr>
              <a:defRPr sz="6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97282" y="6888482"/>
            <a:ext cx="7219951" cy="22517102"/>
          </a:xfrm>
          <a:prstGeom prst="rect">
            <a:avLst/>
          </a:prstGeom>
        </p:spPr>
        <p:txBody>
          <a:bodyPr lIns="313377" tIns="156690" rIns="313377" bIns="156690"/>
          <a:lstStyle>
            <a:lvl1pPr marL="0" indent="0">
              <a:buNone/>
              <a:defRPr sz="4900"/>
            </a:lvl1pPr>
            <a:lvl2pPr marL="1566883" indent="0">
              <a:buNone/>
              <a:defRPr sz="4000"/>
            </a:lvl2pPr>
            <a:lvl3pPr marL="3133776" indent="0">
              <a:buNone/>
              <a:defRPr sz="3400"/>
            </a:lvl3pPr>
            <a:lvl4pPr marL="4700659" indent="0">
              <a:buNone/>
              <a:defRPr sz="3100"/>
            </a:lvl4pPr>
            <a:lvl5pPr marL="6267545" indent="0">
              <a:buNone/>
              <a:defRPr sz="3100"/>
            </a:lvl5pPr>
            <a:lvl6pPr marL="7834434" indent="0">
              <a:buNone/>
              <a:defRPr sz="3100"/>
            </a:lvl6pPr>
            <a:lvl7pPr marL="9401318" indent="0">
              <a:buNone/>
              <a:defRPr sz="3100"/>
            </a:lvl7pPr>
            <a:lvl8pPr marL="10968204" indent="0">
              <a:buNone/>
              <a:defRPr sz="3100"/>
            </a:lvl8pPr>
            <a:lvl9pPr marL="12535093" indent="0">
              <a:buNone/>
              <a:defRPr sz="3100"/>
            </a:lvl9pPr>
          </a:lstStyle>
          <a:p>
            <a:pPr lvl="0"/>
            <a:r>
              <a:rPr lang="en-US" smtClean="0"/>
              <a:t>Click to edit Master text styles</a:t>
            </a:r>
          </a:p>
        </p:txBody>
      </p:sp>
      <p:sp>
        <p:nvSpPr>
          <p:cNvPr id="5" name="Date Placeholder 4"/>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6" name="Footer Placeholder 5"/>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7" name="Slide Number Placeholder 6"/>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01492" y="23042891"/>
            <a:ext cx="13167360" cy="2720342"/>
          </a:xfrm>
          <a:prstGeom prst="rect">
            <a:avLst/>
          </a:prstGeom>
        </p:spPr>
        <p:txBody>
          <a:bodyPr lIns="313377" tIns="156690" rIns="313377" bIns="156690" anchor="b"/>
          <a:lstStyle>
            <a:lvl1pPr algn="l">
              <a:defRPr sz="6800" b="1"/>
            </a:lvl1pPr>
          </a:lstStyle>
          <a:p>
            <a:r>
              <a:rPr lang="en-US" smtClean="0"/>
              <a:t>Click to edit Master title style</a:t>
            </a:r>
            <a:endParaRPr lang="en-US"/>
          </a:p>
        </p:txBody>
      </p:sp>
      <p:sp>
        <p:nvSpPr>
          <p:cNvPr id="3" name="Picture Placeholder 2"/>
          <p:cNvSpPr>
            <a:spLocks noGrp="1"/>
          </p:cNvSpPr>
          <p:nvPr>
            <p:ph type="pic" idx="1"/>
          </p:nvPr>
        </p:nvSpPr>
        <p:spPr>
          <a:xfrm>
            <a:off x="4301492" y="2941319"/>
            <a:ext cx="13167360" cy="19751040"/>
          </a:xfrm>
          <a:prstGeom prst="rect">
            <a:avLst/>
          </a:prstGeom>
        </p:spPr>
        <p:txBody>
          <a:bodyPr lIns="313377" tIns="156690" rIns="313377" bIns="156690"/>
          <a:lstStyle>
            <a:lvl1pPr marL="0" indent="0">
              <a:buNone/>
              <a:defRPr sz="11100"/>
            </a:lvl1pPr>
            <a:lvl2pPr marL="1566883" indent="0">
              <a:buNone/>
              <a:defRPr sz="9600"/>
            </a:lvl2pPr>
            <a:lvl3pPr marL="3133776" indent="0">
              <a:buNone/>
              <a:defRPr sz="8300"/>
            </a:lvl3pPr>
            <a:lvl4pPr marL="4700659" indent="0">
              <a:buNone/>
              <a:defRPr sz="6800"/>
            </a:lvl4pPr>
            <a:lvl5pPr marL="6267545" indent="0">
              <a:buNone/>
              <a:defRPr sz="6800"/>
            </a:lvl5pPr>
            <a:lvl6pPr marL="7834434" indent="0">
              <a:buNone/>
              <a:defRPr sz="6800"/>
            </a:lvl6pPr>
            <a:lvl7pPr marL="9401318" indent="0">
              <a:buNone/>
              <a:defRPr sz="6800"/>
            </a:lvl7pPr>
            <a:lvl8pPr marL="10968204" indent="0">
              <a:buNone/>
              <a:defRPr sz="6800"/>
            </a:lvl8pPr>
            <a:lvl9pPr marL="12535093" indent="0">
              <a:buNone/>
              <a:defRPr sz="6800"/>
            </a:lvl9pPr>
          </a:lstStyle>
          <a:p>
            <a:r>
              <a:rPr lang="en-US" smtClean="0"/>
              <a:t>Click icon to add picture</a:t>
            </a:r>
            <a:endParaRPr lang="en-US"/>
          </a:p>
        </p:txBody>
      </p:sp>
      <p:sp>
        <p:nvSpPr>
          <p:cNvPr id="4" name="Text Placeholder 3"/>
          <p:cNvSpPr>
            <a:spLocks noGrp="1"/>
          </p:cNvSpPr>
          <p:nvPr>
            <p:ph type="body" sz="half" idx="2"/>
          </p:nvPr>
        </p:nvSpPr>
        <p:spPr>
          <a:xfrm>
            <a:off x="4301492" y="25763233"/>
            <a:ext cx="13167360" cy="3863338"/>
          </a:xfrm>
          <a:prstGeom prst="rect">
            <a:avLst/>
          </a:prstGeom>
        </p:spPr>
        <p:txBody>
          <a:bodyPr lIns="313377" tIns="156690" rIns="313377" bIns="156690"/>
          <a:lstStyle>
            <a:lvl1pPr marL="0" indent="0">
              <a:buNone/>
              <a:defRPr sz="4900"/>
            </a:lvl1pPr>
            <a:lvl2pPr marL="1566883" indent="0">
              <a:buNone/>
              <a:defRPr sz="4000"/>
            </a:lvl2pPr>
            <a:lvl3pPr marL="3133776" indent="0">
              <a:buNone/>
              <a:defRPr sz="3400"/>
            </a:lvl3pPr>
            <a:lvl4pPr marL="4700659" indent="0">
              <a:buNone/>
              <a:defRPr sz="3100"/>
            </a:lvl4pPr>
            <a:lvl5pPr marL="6267545" indent="0">
              <a:buNone/>
              <a:defRPr sz="3100"/>
            </a:lvl5pPr>
            <a:lvl6pPr marL="7834434" indent="0">
              <a:buNone/>
              <a:defRPr sz="3100"/>
            </a:lvl6pPr>
            <a:lvl7pPr marL="9401318" indent="0">
              <a:buNone/>
              <a:defRPr sz="3100"/>
            </a:lvl7pPr>
            <a:lvl8pPr marL="10968204" indent="0">
              <a:buNone/>
              <a:defRPr sz="3100"/>
            </a:lvl8pPr>
            <a:lvl9pPr marL="12535093" indent="0">
              <a:buNone/>
              <a:defRPr sz="3100"/>
            </a:lvl9pPr>
          </a:lstStyle>
          <a:p>
            <a:pPr lvl="0"/>
            <a:r>
              <a:rPr lang="en-US" smtClean="0"/>
              <a:t>Click to edit Master text styles</a:t>
            </a:r>
          </a:p>
        </p:txBody>
      </p:sp>
      <p:sp>
        <p:nvSpPr>
          <p:cNvPr id="5" name="Date Placeholder 4"/>
          <p:cNvSpPr>
            <a:spLocks noGrp="1"/>
          </p:cNvSpPr>
          <p:nvPr>
            <p:ph type="dt" sz="half" idx="10"/>
          </p:nvPr>
        </p:nvSpPr>
        <p:spPr>
          <a:xfrm>
            <a:off x="1097280" y="30510483"/>
            <a:ext cx="5120640" cy="1752599"/>
          </a:xfrm>
          <a:prstGeom prst="rect">
            <a:avLst/>
          </a:prstGeom>
        </p:spPr>
        <p:txBody>
          <a:bodyPr lIns="313377" tIns="156690" rIns="313377" bIns="156690"/>
          <a:lstStyle/>
          <a:p>
            <a:endParaRPr lang="en-US"/>
          </a:p>
        </p:txBody>
      </p:sp>
      <p:sp>
        <p:nvSpPr>
          <p:cNvPr id="6" name="Footer Placeholder 5"/>
          <p:cNvSpPr>
            <a:spLocks noGrp="1"/>
          </p:cNvSpPr>
          <p:nvPr>
            <p:ph type="ftr" sz="quarter" idx="11"/>
          </p:nvPr>
        </p:nvSpPr>
        <p:spPr>
          <a:xfrm>
            <a:off x="7498080" y="30510483"/>
            <a:ext cx="6949440" cy="1752599"/>
          </a:xfrm>
          <a:prstGeom prst="rect">
            <a:avLst/>
          </a:prstGeom>
        </p:spPr>
        <p:txBody>
          <a:bodyPr lIns="313377" tIns="156690" rIns="313377" bIns="156690"/>
          <a:lstStyle/>
          <a:p>
            <a:endParaRPr lang="en-US"/>
          </a:p>
        </p:txBody>
      </p:sp>
      <p:sp>
        <p:nvSpPr>
          <p:cNvPr id="7" name="Slide Number Placeholder 6"/>
          <p:cNvSpPr>
            <a:spLocks noGrp="1"/>
          </p:cNvSpPr>
          <p:nvPr>
            <p:ph type="sldNum" sz="quarter" idx="12"/>
          </p:nvPr>
        </p:nvSpPr>
        <p:spPr>
          <a:xfrm>
            <a:off x="15727680" y="30510483"/>
            <a:ext cx="5120640" cy="1752599"/>
          </a:xfrm>
          <a:prstGeom prst="rect">
            <a:avLst/>
          </a:prstGeom>
        </p:spPr>
        <p:txBody>
          <a:bodyPr lIns="313377" tIns="156690" rIns="313377" bIns="156690"/>
          <a:lstStyle/>
          <a:p>
            <a:fld id="{F92B1AB0-CC2B-B645-BFEB-86A55FD310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1566883" rtl="0" eaLnBrk="1" latinLnBrk="0" hangingPunct="1">
        <a:spcBef>
          <a:spcPct val="0"/>
        </a:spcBef>
        <a:buNone/>
        <a:defRPr sz="15100" kern="1200">
          <a:solidFill>
            <a:schemeClr val="tx1"/>
          </a:solidFill>
          <a:latin typeface="+mj-lt"/>
          <a:ea typeface="+mj-ea"/>
          <a:cs typeface="+mj-cs"/>
        </a:defRPr>
      </a:lvl1pPr>
    </p:titleStyle>
    <p:bodyStyle>
      <a:lvl1pPr marL="1175166" indent="-1175166" algn="l" defTabSz="1566883" rtl="0" eaLnBrk="1" latinLnBrk="0" hangingPunct="1">
        <a:spcBef>
          <a:spcPct val="20000"/>
        </a:spcBef>
        <a:buFont typeface="Arial"/>
        <a:buChar char="•"/>
        <a:defRPr sz="11100" kern="1200">
          <a:solidFill>
            <a:schemeClr val="tx1"/>
          </a:solidFill>
          <a:latin typeface="+mn-lt"/>
          <a:ea typeface="+mn-ea"/>
          <a:cs typeface="+mn-cs"/>
        </a:defRPr>
      </a:lvl1pPr>
      <a:lvl2pPr marL="2546191" indent="-979305" algn="l" defTabSz="1566883" rtl="0" eaLnBrk="1" latinLnBrk="0" hangingPunct="1">
        <a:spcBef>
          <a:spcPct val="20000"/>
        </a:spcBef>
        <a:buFont typeface="Arial"/>
        <a:buChar char="–"/>
        <a:defRPr sz="9600" kern="1200">
          <a:solidFill>
            <a:schemeClr val="tx1"/>
          </a:solidFill>
          <a:latin typeface="+mn-lt"/>
          <a:ea typeface="+mn-ea"/>
          <a:cs typeface="+mn-cs"/>
        </a:defRPr>
      </a:lvl2pPr>
      <a:lvl3pPr marL="3917213" indent="-783446" algn="l" defTabSz="1566883" rtl="0" eaLnBrk="1" latinLnBrk="0" hangingPunct="1">
        <a:spcBef>
          <a:spcPct val="20000"/>
        </a:spcBef>
        <a:buFont typeface="Arial"/>
        <a:buChar char="•"/>
        <a:defRPr sz="8300" kern="1200">
          <a:solidFill>
            <a:schemeClr val="tx1"/>
          </a:solidFill>
          <a:latin typeface="+mn-lt"/>
          <a:ea typeface="+mn-ea"/>
          <a:cs typeface="+mn-cs"/>
        </a:defRPr>
      </a:lvl3pPr>
      <a:lvl4pPr marL="5484105" indent="-783446" algn="l" defTabSz="1566883" rtl="0" eaLnBrk="1" latinLnBrk="0" hangingPunct="1">
        <a:spcBef>
          <a:spcPct val="20000"/>
        </a:spcBef>
        <a:buFont typeface="Arial"/>
        <a:buChar char="–"/>
        <a:defRPr sz="6800" kern="1200">
          <a:solidFill>
            <a:schemeClr val="tx1"/>
          </a:solidFill>
          <a:latin typeface="+mn-lt"/>
          <a:ea typeface="+mn-ea"/>
          <a:cs typeface="+mn-cs"/>
        </a:defRPr>
      </a:lvl4pPr>
      <a:lvl5pPr marL="7050988" indent="-783446" algn="l" defTabSz="1566883" rtl="0" eaLnBrk="1" latinLnBrk="0" hangingPunct="1">
        <a:spcBef>
          <a:spcPct val="20000"/>
        </a:spcBef>
        <a:buFont typeface="Arial"/>
        <a:buChar char="»"/>
        <a:defRPr sz="6800" kern="1200">
          <a:solidFill>
            <a:schemeClr val="tx1"/>
          </a:solidFill>
          <a:latin typeface="+mn-lt"/>
          <a:ea typeface="+mn-ea"/>
          <a:cs typeface="+mn-cs"/>
        </a:defRPr>
      </a:lvl5pPr>
      <a:lvl6pPr marL="8617874" indent="-783446" algn="l" defTabSz="1566883" rtl="0" eaLnBrk="1" latinLnBrk="0" hangingPunct="1">
        <a:spcBef>
          <a:spcPct val="20000"/>
        </a:spcBef>
        <a:buFont typeface="Arial"/>
        <a:buChar char="•"/>
        <a:defRPr sz="6800" kern="1200">
          <a:solidFill>
            <a:schemeClr val="tx1"/>
          </a:solidFill>
          <a:latin typeface="+mn-lt"/>
          <a:ea typeface="+mn-ea"/>
          <a:cs typeface="+mn-cs"/>
        </a:defRPr>
      </a:lvl6pPr>
      <a:lvl7pPr marL="10184764" indent="-783446" algn="l" defTabSz="1566883" rtl="0" eaLnBrk="1" latinLnBrk="0" hangingPunct="1">
        <a:spcBef>
          <a:spcPct val="20000"/>
        </a:spcBef>
        <a:buFont typeface="Arial"/>
        <a:buChar char="•"/>
        <a:defRPr sz="6800" kern="1200">
          <a:solidFill>
            <a:schemeClr val="tx1"/>
          </a:solidFill>
          <a:latin typeface="+mn-lt"/>
          <a:ea typeface="+mn-ea"/>
          <a:cs typeface="+mn-cs"/>
        </a:defRPr>
      </a:lvl7pPr>
      <a:lvl8pPr marL="11751647" indent="-783446" algn="l" defTabSz="1566883" rtl="0" eaLnBrk="1" latinLnBrk="0" hangingPunct="1">
        <a:spcBef>
          <a:spcPct val="20000"/>
        </a:spcBef>
        <a:buFont typeface="Arial"/>
        <a:buChar char="•"/>
        <a:defRPr sz="6800" kern="1200">
          <a:solidFill>
            <a:schemeClr val="tx1"/>
          </a:solidFill>
          <a:latin typeface="+mn-lt"/>
          <a:ea typeface="+mn-ea"/>
          <a:cs typeface="+mn-cs"/>
        </a:defRPr>
      </a:lvl8pPr>
      <a:lvl9pPr marL="13318533" indent="-783446" algn="l" defTabSz="1566883" rtl="0" eaLnBrk="1" latinLnBrk="0" hangingPunct="1">
        <a:spcBef>
          <a:spcPct val="20000"/>
        </a:spcBef>
        <a:buFont typeface="Arial"/>
        <a:buChar char="•"/>
        <a:defRPr sz="6800" kern="1200">
          <a:solidFill>
            <a:schemeClr val="tx1"/>
          </a:solidFill>
          <a:latin typeface="+mn-lt"/>
          <a:ea typeface="+mn-ea"/>
          <a:cs typeface="+mn-cs"/>
        </a:defRPr>
      </a:lvl9pPr>
    </p:bodyStyle>
    <p:otherStyle>
      <a:defPPr>
        <a:defRPr lang="en-US"/>
      </a:defPPr>
      <a:lvl1pPr marL="0" algn="l" defTabSz="1566883" rtl="0" eaLnBrk="1" latinLnBrk="0" hangingPunct="1">
        <a:defRPr sz="6100" kern="1200">
          <a:solidFill>
            <a:schemeClr val="tx1"/>
          </a:solidFill>
          <a:latin typeface="+mn-lt"/>
          <a:ea typeface="+mn-ea"/>
          <a:cs typeface="+mn-cs"/>
        </a:defRPr>
      </a:lvl1pPr>
      <a:lvl2pPr marL="1566883" algn="l" defTabSz="1566883" rtl="0" eaLnBrk="1" latinLnBrk="0" hangingPunct="1">
        <a:defRPr sz="6100" kern="1200">
          <a:solidFill>
            <a:schemeClr val="tx1"/>
          </a:solidFill>
          <a:latin typeface="+mn-lt"/>
          <a:ea typeface="+mn-ea"/>
          <a:cs typeface="+mn-cs"/>
        </a:defRPr>
      </a:lvl2pPr>
      <a:lvl3pPr marL="3133776" algn="l" defTabSz="1566883" rtl="0" eaLnBrk="1" latinLnBrk="0" hangingPunct="1">
        <a:defRPr sz="6100" kern="1200">
          <a:solidFill>
            <a:schemeClr val="tx1"/>
          </a:solidFill>
          <a:latin typeface="+mn-lt"/>
          <a:ea typeface="+mn-ea"/>
          <a:cs typeface="+mn-cs"/>
        </a:defRPr>
      </a:lvl3pPr>
      <a:lvl4pPr marL="4700659" algn="l" defTabSz="1566883" rtl="0" eaLnBrk="1" latinLnBrk="0" hangingPunct="1">
        <a:defRPr sz="6100" kern="1200">
          <a:solidFill>
            <a:schemeClr val="tx1"/>
          </a:solidFill>
          <a:latin typeface="+mn-lt"/>
          <a:ea typeface="+mn-ea"/>
          <a:cs typeface="+mn-cs"/>
        </a:defRPr>
      </a:lvl4pPr>
      <a:lvl5pPr marL="6267545" algn="l" defTabSz="1566883" rtl="0" eaLnBrk="1" latinLnBrk="0" hangingPunct="1">
        <a:defRPr sz="6100" kern="1200">
          <a:solidFill>
            <a:schemeClr val="tx1"/>
          </a:solidFill>
          <a:latin typeface="+mn-lt"/>
          <a:ea typeface="+mn-ea"/>
          <a:cs typeface="+mn-cs"/>
        </a:defRPr>
      </a:lvl5pPr>
      <a:lvl6pPr marL="7834434" algn="l" defTabSz="1566883" rtl="0" eaLnBrk="1" latinLnBrk="0" hangingPunct="1">
        <a:defRPr sz="6100" kern="1200">
          <a:solidFill>
            <a:schemeClr val="tx1"/>
          </a:solidFill>
          <a:latin typeface="+mn-lt"/>
          <a:ea typeface="+mn-ea"/>
          <a:cs typeface="+mn-cs"/>
        </a:defRPr>
      </a:lvl6pPr>
      <a:lvl7pPr marL="9401318" algn="l" defTabSz="1566883" rtl="0" eaLnBrk="1" latinLnBrk="0" hangingPunct="1">
        <a:defRPr sz="6100" kern="1200">
          <a:solidFill>
            <a:schemeClr val="tx1"/>
          </a:solidFill>
          <a:latin typeface="+mn-lt"/>
          <a:ea typeface="+mn-ea"/>
          <a:cs typeface="+mn-cs"/>
        </a:defRPr>
      </a:lvl7pPr>
      <a:lvl8pPr marL="10968204" algn="l" defTabSz="1566883" rtl="0" eaLnBrk="1" latinLnBrk="0" hangingPunct="1">
        <a:defRPr sz="6100" kern="1200">
          <a:solidFill>
            <a:schemeClr val="tx1"/>
          </a:solidFill>
          <a:latin typeface="+mn-lt"/>
          <a:ea typeface="+mn-ea"/>
          <a:cs typeface="+mn-cs"/>
        </a:defRPr>
      </a:lvl8pPr>
      <a:lvl9pPr marL="12535093" algn="l" defTabSz="1566883" rtl="0" eaLnBrk="1" latinLnBrk="0" hangingPunct="1">
        <a:defRPr sz="6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jpeg"/><Relationship Id="rId13"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tiff"/><Relationship Id="rId6" Type="http://schemas.openxmlformats.org/officeDocument/2006/relationships/image" Target="../media/image4.jpeg"/><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png"/><Relationship Id="rId10"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52" y="2582274"/>
            <a:ext cx="21945600" cy="2986215"/>
          </a:xfrm>
          <a:prstGeom prst="rect">
            <a:avLst/>
          </a:prstGeom>
          <a:solidFill>
            <a:schemeClr val="accent6"/>
          </a:solid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lIns="57122" tIns="28566" rIns="57122" bIns="28566" rtlCol="0" anchor="ctr"/>
          <a:lstStyle/>
          <a:p>
            <a:pPr algn="ctr"/>
            <a:r>
              <a:rPr lang="en-US" dirty="0" smtClean="0">
                <a:solidFill>
                  <a:schemeClr val="tx1"/>
                </a:solidFill>
                <a:latin typeface="Optima"/>
                <a:cs typeface="Optima"/>
              </a:rPr>
              <a:t>Changes in Ocean Heat Content from the 20</a:t>
            </a:r>
            <a:r>
              <a:rPr lang="en-US" baseline="30000" dirty="0" smtClean="0">
                <a:solidFill>
                  <a:schemeClr val="tx1"/>
                </a:solidFill>
                <a:latin typeface="Optima"/>
                <a:cs typeface="Optima"/>
              </a:rPr>
              <a:t>th</a:t>
            </a:r>
            <a:r>
              <a:rPr lang="en-US" dirty="0" smtClean="0">
                <a:solidFill>
                  <a:schemeClr val="tx1"/>
                </a:solidFill>
                <a:latin typeface="Optima"/>
                <a:cs typeface="Optima"/>
              </a:rPr>
              <a:t> to 21</a:t>
            </a:r>
            <a:r>
              <a:rPr lang="en-US" baseline="30000" dirty="0" smtClean="0">
                <a:solidFill>
                  <a:schemeClr val="tx1"/>
                </a:solidFill>
                <a:latin typeface="Optima"/>
                <a:cs typeface="Optima"/>
              </a:rPr>
              <a:t>st</a:t>
            </a:r>
            <a:r>
              <a:rPr lang="en-US" dirty="0" smtClean="0">
                <a:solidFill>
                  <a:schemeClr val="tx1"/>
                </a:solidFill>
                <a:latin typeface="Optima"/>
                <a:cs typeface="Optima"/>
              </a:rPr>
              <a:t> Centuries</a:t>
            </a:r>
          </a:p>
          <a:p>
            <a:pPr algn="ctr"/>
            <a:r>
              <a:rPr lang="en-US" sz="5400" dirty="0" smtClean="0">
                <a:solidFill>
                  <a:schemeClr val="tx1"/>
                </a:solidFill>
                <a:latin typeface="Optima"/>
                <a:cs typeface="Optima"/>
              </a:rPr>
              <a:t>Susan C. Bates, </a:t>
            </a:r>
            <a:r>
              <a:rPr lang="en-US" sz="5400" dirty="0" err="1" smtClean="0">
                <a:solidFill>
                  <a:schemeClr val="tx1"/>
                </a:solidFill>
                <a:latin typeface="Optima"/>
                <a:cs typeface="Optima"/>
              </a:rPr>
              <a:t>Synte</a:t>
            </a:r>
            <a:r>
              <a:rPr lang="en-US" sz="5400" dirty="0" smtClean="0">
                <a:solidFill>
                  <a:schemeClr val="tx1"/>
                </a:solidFill>
                <a:latin typeface="Optima"/>
                <a:cs typeface="Optima"/>
              </a:rPr>
              <a:t> Peacock, </a:t>
            </a:r>
            <a:r>
              <a:rPr lang="en-US" sz="5400" dirty="0" err="1" smtClean="0">
                <a:solidFill>
                  <a:schemeClr val="tx1"/>
                </a:solidFill>
                <a:latin typeface="Optima"/>
                <a:cs typeface="Optima"/>
              </a:rPr>
              <a:t>Gokhan</a:t>
            </a:r>
            <a:r>
              <a:rPr lang="en-US" sz="5400" dirty="0" smtClean="0">
                <a:solidFill>
                  <a:schemeClr val="tx1"/>
                </a:solidFill>
                <a:latin typeface="Optima"/>
                <a:cs typeface="Optima"/>
              </a:rPr>
              <a:t> </a:t>
            </a:r>
            <a:r>
              <a:rPr lang="en-US" sz="5400" dirty="0" err="1" smtClean="0">
                <a:solidFill>
                  <a:schemeClr val="tx1"/>
                </a:solidFill>
                <a:latin typeface="Optima"/>
                <a:cs typeface="Optima"/>
              </a:rPr>
              <a:t>Danabasoglu</a:t>
            </a:r>
            <a:endParaRPr lang="en-US" sz="5400" dirty="0" smtClean="0">
              <a:solidFill>
                <a:schemeClr val="tx1"/>
              </a:solidFill>
              <a:latin typeface="Optima"/>
              <a:cs typeface="Optima"/>
            </a:endParaRPr>
          </a:p>
          <a:p>
            <a:pPr algn="ctr"/>
            <a:r>
              <a:rPr lang="en-US" sz="5400" dirty="0" smtClean="0">
                <a:solidFill>
                  <a:schemeClr val="tx1"/>
                </a:solidFill>
                <a:latin typeface="Optima"/>
                <a:cs typeface="Optima"/>
              </a:rPr>
              <a:t>National Center for Atmospheric Research, Boulder, CO</a:t>
            </a:r>
            <a:endParaRPr lang="en-US" sz="5400" dirty="0">
              <a:solidFill>
                <a:schemeClr val="tx1"/>
              </a:solidFill>
              <a:latin typeface="Optima"/>
              <a:cs typeface="Optima"/>
            </a:endParaRPr>
          </a:p>
        </p:txBody>
      </p:sp>
      <p:sp>
        <p:nvSpPr>
          <p:cNvPr id="5" name="TextBox 4"/>
          <p:cNvSpPr txBox="1">
            <a:spLocks noChangeAspect="1"/>
          </p:cNvSpPr>
          <p:nvPr/>
        </p:nvSpPr>
        <p:spPr>
          <a:xfrm>
            <a:off x="80440" y="370767"/>
            <a:ext cx="21488400" cy="2246769"/>
          </a:xfrm>
          <a:prstGeom prst="rect">
            <a:avLst/>
          </a:prstGeom>
          <a:noFill/>
        </p:spPr>
        <p:txBody>
          <a:bodyPr wrap="square" lIns="342761" tIns="0" rIns="0" bIns="0" rtlCol="0" anchor="ctr">
            <a:spAutoFit/>
          </a:bodyPr>
          <a:lstStyle/>
          <a:p>
            <a:pPr algn="ctr"/>
            <a:r>
              <a:rPr lang="en-US" sz="6600" b="1" dirty="0">
                <a:latin typeface="Optima"/>
                <a:cs typeface="Optima"/>
              </a:rPr>
              <a:t>DOE/UCAR Cooperative Agreement</a:t>
            </a:r>
            <a:r>
              <a:rPr lang="en-US" sz="4800" b="1" dirty="0">
                <a:latin typeface="Optima"/>
                <a:cs typeface="Optima"/>
              </a:rPr>
              <a:t> </a:t>
            </a:r>
          </a:p>
          <a:p>
            <a:pPr algn="ctr"/>
            <a:r>
              <a:rPr lang="en-US" sz="4800" b="1" dirty="0">
                <a:latin typeface="Optima"/>
                <a:cs typeface="Optima"/>
              </a:rPr>
              <a:t>Regional and Global Climate Modeling </a:t>
            </a:r>
            <a:r>
              <a:rPr lang="en-US" sz="4800" b="1" dirty="0" smtClean="0">
                <a:latin typeface="Optima"/>
                <a:cs typeface="Optima"/>
              </a:rPr>
              <a:t>Program</a:t>
            </a:r>
            <a:endParaRPr lang="en-US" sz="3200" dirty="0"/>
          </a:p>
          <a:p>
            <a:pPr algn="ctr"/>
            <a:endParaRPr lang="en-US" sz="3200" b="1" dirty="0">
              <a:latin typeface="Optima"/>
              <a:cs typeface="Optima"/>
            </a:endParaRPr>
          </a:p>
        </p:txBody>
      </p:sp>
      <p:pic>
        <p:nvPicPr>
          <p:cNvPr id="2" name="Picture 1" descr="CMYK_Color-Seal_Green-Mark_SC_Vertic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7001" y="277092"/>
            <a:ext cx="3703302" cy="1851651"/>
          </a:xfrm>
          <a:prstGeom prst="rect">
            <a:avLst/>
          </a:prstGeom>
        </p:spPr>
      </p:pic>
      <p:pic>
        <p:nvPicPr>
          <p:cNvPr id="7" name="Picture 6" descr="NCAR log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64" y="176522"/>
            <a:ext cx="2818625" cy="926821"/>
          </a:xfrm>
          <a:prstGeom prst="rect">
            <a:avLst/>
          </a:prstGeom>
        </p:spPr>
      </p:pic>
      <p:pic>
        <p:nvPicPr>
          <p:cNvPr id="1026" name="Picture 2" descr="C:\Users\shearer\AppData\Local\Temp\nsf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576" y="1130084"/>
            <a:ext cx="1389858" cy="13978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0704" y="5768131"/>
            <a:ext cx="21488400" cy="3785651"/>
          </a:xfrm>
          <a:prstGeom prst="rect">
            <a:avLst/>
          </a:prstGeom>
          <a:ln w="57150"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t>Conclusions</a:t>
            </a:r>
            <a:r>
              <a:rPr lang="en-US" sz="4800" b="1" dirty="0" smtClean="0"/>
              <a:t> </a:t>
            </a:r>
          </a:p>
          <a:p>
            <a:pPr marL="571500" indent="-571500">
              <a:buFont typeface="Arial"/>
              <a:buChar char="•"/>
            </a:pPr>
            <a:r>
              <a:rPr lang="en-US" sz="3200" dirty="0" smtClean="0"/>
              <a:t>Over the 20</a:t>
            </a:r>
            <a:r>
              <a:rPr lang="en-US" sz="3200" baseline="30000" dirty="0" smtClean="0"/>
              <a:t>th</a:t>
            </a:r>
            <a:r>
              <a:rPr lang="en-US" sz="3200" dirty="0" smtClean="0"/>
              <a:t> Century, the ocean has taken up the majority of excess heat due to global warming, twenty times as much as the atmosphere, and is projected to continue to do so in the 21</a:t>
            </a:r>
            <a:r>
              <a:rPr lang="en-US" sz="3200" baseline="30000" dirty="0" smtClean="0"/>
              <a:t>st</a:t>
            </a:r>
            <a:r>
              <a:rPr lang="en-US" sz="3200" dirty="0" smtClean="0"/>
              <a:t> Century. </a:t>
            </a:r>
          </a:p>
          <a:p>
            <a:pPr marL="571500" indent="-571500">
              <a:buFont typeface="Arial"/>
              <a:buChar char="•"/>
            </a:pPr>
            <a:r>
              <a:rPr lang="en-US" sz="3200" dirty="0" smtClean="0"/>
              <a:t>The patterns of heat content </a:t>
            </a:r>
            <a:r>
              <a:rPr lang="en-US" sz="3200" dirty="0" smtClean="0"/>
              <a:t>change </a:t>
            </a:r>
            <a:r>
              <a:rPr lang="en-US" sz="3200" dirty="0" smtClean="0"/>
              <a:t>in both deep and shallow layers are monotonic with increasing emission scenario, with </a:t>
            </a:r>
            <a:r>
              <a:rPr lang="en-US" sz="3200" dirty="0" smtClean="0"/>
              <a:t>a large portion of </a:t>
            </a:r>
            <a:r>
              <a:rPr lang="en-US" sz="3200" dirty="0" smtClean="0"/>
              <a:t>heat content change located in the North Atlantic and Southern Oceans.</a:t>
            </a:r>
          </a:p>
          <a:p>
            <a:pPr marL="571500" indent="-571500">
              <a:buFont typeface="Arial"/>
              <a:buChar char="•"/>
            </a:pPr>
            <a:r>
              <a:rPr lang="en-US" sz="3200" dirty="0" smtClean="0"/>
              <a:t>These changes are attributed to a </a:t>
            </a:r>
            <a:r>
              <a:rPr lang="en-US" sz="3200" dirty="0" err="1" smtClean="0"/>
              <a:t>longterm</a:t>
            </a:r>
            <a:r>
              <a:rPr lang="en-US" sz="3200" dirty="0" smtClean="0"/>
              <a:t> reduction in the strength of the Atlantic </a:t>
            </a:r>
            <a:r>
              <a:rPr lang="en-US" sz="3200" dirty="0" err="1" smtClean="0"/>
              <a:t>Meridional</a:t>
            </a:r>
            <a:r>
              <a:rPr lang="en-US" sz="3200" dirty="0" smtClean="0"/>
              <a:t> Overturning Circulation (</a:t>
            </a:r>
            <a:r>
              <a:rPr lang="en-US" sz="3200" dirty="0" smtClean="0"/>
              <a:t>AMOC</a:t>
            </a:r>
            <a:r>
              <a:rPr lang="en-US" sz="3200" dirty="0" smtClean="0"/>
              <a:t>) and strengthening of zonal wind in the Southern Ocean. </a:t>
            </a:r>
            <a:endParaRPr lang="en-US" sz="3200" dirty="0"/>
          </a:p>
        </p:txBody>
      </p:sp>
      <p:sp>
        <p:nvSpPr>
          <p:cNvPr id="8" name="TextBox 7"/>
          <p:cNvSpPr txBox="1"/>
          <p:nvPr/>
        </p:nvSpPr>
        <p:spPr>
          <a:xfrm>
            <a:off x="15436415" y="8629530"/>
            <a:ext cx="184666" cy="1031051"/>
          </a:xfrm>
          <a:prstGeom prst="rect">
            <a:avLst/>
          </a:prstGeom>
          <a:noFill/>
        </p:spPr>
        <p:txBody>
          <a:bodyPr wrap="none" rtlCol="0">
            <a:spAutoFit/>
          </a:bodyPr>
          <a:lstStyle/>
          <a:p>
            <a:endParaRPr lang="en-US" dirty="0"/>
          </a:p>
        </p:txBody>
      </p:sp>
      <p:sp>
        <p:nvSpPr>
          <p:cNvPr id="42" name="矩形 38"/>
          <p:cNvSpPr>
            <a:spLocks noChangeArrowheads="1"/>
          </p:cNvSpPr>
          <p:nvPr/>
        </p:nvSpPr>
        <p:spPr bwMode="auto">
          <a:xfrm>
            <a:off x="202883" y="9746535"/>
            <a:ext cx="7671118" cy="6675120"/>
          </a:xfrm>
          <a:prstGeom prst="rect">
            <a:avLst/>
          </a:prstGeom>
          <a:ln w="57150" cmpd="sng">
            <a:headEnd/>
            <a:tailEnd/>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solidFill>
                <a:srgbClr val="000000"/>
              </a:solidFill>
              <a:ea typeface="新細明體" charset="0"/>
              <a:cs typeface="新細明體" charset="0"/>
            </a:endParaRPr>
          </a:p>
        </p:txBody>
      </p:sp>
      <p:sp>
        <p:nvSpPr>
          <p:cNvPr id="44" name="TextBox 43"/>
          <p:cNvSpPr txBox="1"/>
          <p:nvPr/>
        </p:nvSpPr>
        <p:spPr>
          <a:xfrm>
            <a:off x="231045" y="9746535"/>
            <a:ext cx="10460589" cy="707886"/>
          </a:xfrm>
          <a:prstGeom prst="rect">
            <a:avLst/>
          </a:prstGeom>
          <a:solidFill>
            <a:schemeClr val="lt1">
              <a:alpha val="0"/>
            </a:schemeClr>
          </a:solidFill>
          <a:ln w="57150" cmpd="sng">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t>Global Heat Content Change</a:t>
            </a:r>
            <a:endParaRPr lang="en-US" sz="3200" dirty="0"/>
          </a:p>
        </p:txBody>
      </p:sp>
      <p:pic>
        <p:nvPicPr>
          <p:cNvPr id="45" name="Picture 44" descr="heat_content.jpg"/>
          <p:cNvPicPr/>
          <p:nvPr/>
        </p:nvPicPr>
        <p:blipFill rotWithShape="1">
          <a:blip r:embed="rId6" cstate="print"/>
          <a:srcRect t="5026" b="3860"/>
          <a:stretch/>
        </p:blipFill>
        <p:spPr>
          <a:xfrm>
            <a:off x="607077" y="10595581"/>
            <a:ext cx="6553225" cy="4514647"/>
          </a:xfrm>
          <a:prstGeom prst="rect">
            <a:avLst/>
          </a:prstGeom>
        </p:spPr>
      </p:pic>
      <p:sp>
        <p:nvSpPr>
          <p:cNvPr id="46" name="矩形 38"/>
          <p:cNvSpPr>
            <a:spLocks noChangeArrowheads="1"/>
          </p:cNvSpPr>
          <p:nvPr/>
        </p:nvSpPr>
        <p:spPr bwMode="auto">
          <a:xfrm>
            <a:off x="210703" y="23556249"/>
            <a:ext cx="11337829" cy="9243618"/>
          </a:xfrm>
          <a:prstGeom prst="rect">
            <a:avLst/>
          </a:prstGeom>
          <a:ln w="57150" cmpd="sng">
            <a:headEnd/>
            <a:tailEnd/>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a:solidFill>
                <a:srgbClr val="000000"/>
              </a:solidFill>
              <a:ea typeface="新細明體" charset="0"/>
              <a:cs typeface="新細明體" charset="0"/>
            </a:endParaRPr>
          </a:p>
        </p:txBody>
      </p:sp>
      <p:sp>
        <p:nvSpPr>
          <p:cNvPr id="48" name="矩形 38"/>
          <p:cNvSpPr>
            <a:spLocks noChangeArrowheads="1"/>
          </p:cNvSpPr>
          <p:nvPr/>
        </p:nvSpPr>
        <p:spPr bwMode="auto">
          <a:xfrm>
            <a:off x="8263467" y="9746535"/>
            <a:ext cx="13456929" cy="6675120"/>
          </a:xfrm>
          <a:prstGeom prst="rect">
            <a:avLst/>
          </a:prstGeom>
          <a:ln w="57150" cmpd="sng">
            <a:headEnd/>
            <a:tailEnd/>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a:solidFill>
                <a:srgbClr val="000000"/>
              </a:solidFill>
              <a:ea typeface="新細明體" charset="0"/>
              <a:cs typeface="新細明體" charset="0"/>
            </a:endParaRPr>
          </a:p>
        </p:txBody>
      </p:sp>
      <p:sp>
        <p:nvSpPr>
          <p:cNvPr id="50" name="矩形 38"/>
          <p:cNvSpPr>
            <a:spLocks noChangeArrowheads="1"/>
          </p:cNvSpPr>
          <p:nvPr/>
        </p:nvSpPr>
        <p:spPr bwMode="auto">
          <a:xfrm>
            <a:off x="11687814" y="16660999"/>
            <a:ext cx="10032582" cy="9000391"/>
          </a:xfrm>
          <a:prstGeom prst="rect">
            <a:avLst/>
          </a:prstGeom>
          <a:ln w="57150" cmpd="sng">
            <a:headEnd/>
            <a:tailEnd/>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a:solidFill>
                <a:srgbClr val="000000"/>
              </a:solidFill>
              <a:ea typeface="新細明體" charset="0"/>
              <a:cs typeface="新細明體" charset="0"/>
            </a:endParaRPr>
          </a:p>
        </p:txBody>
      </p:sp>
      <p:sp>
        <p:nvSpPr>
          <p:cNvPr id="51" name="TextBox 50"/>
          <p:cNvSpPr txBox="1"/>
          <p:nvPr/>
        </p:nvSpPr>
        <p:spPr>
          <a:xfrm>
            <a:off x="8305430" y="9780440"/>
            <a:ext cx="10619759" cy="1200329"/>
          </a:xfrm>
          <a:prstGeom prst="rect">
            <a:avLst/>
          </a:prstGeom>
          <a:solidFill>
            <a:schemeClr val="lt1">
              <a:alpha val="0"/>
            </a:schemeClr>
          </a:solidFill>
          <a:ln w="57150" cmpd="sng">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t>Heat Content Change by Layer </a:t>
            </a:r>
            <a:r>
              <a:rPr lang="en-US" sz="3200" b="1" dirty="0" smtClean="0"/>
              <a:t>(°C)</a:t>
            </a:r>
          </a:p>
          <a:p>
            <a:endParaRPr lang="en-US" sz="3200" dirty="0"/>
          </a:p>
        </p:txBody>
      </p:sp>
      <p:sp>
        <p:nvSpPr>
          <p:cNvPr id="52" name="矩形 38"/>
          <p:cNvSpPr>
            <a:spLocks noChangeArrowheads="1"/>
          </p:cNvSpPr>
          <p:nvPr/>
        </p:nvSpPr>
        <p:spPr bwMode="auto">
          <a:xfrm>
            <a:off x="202883" y="16661000"/>
            <a:ext cx="11345650" cy="6675120"/>
          </a:xfrm>
          <a:prstGeom prst="rect">
            <a:avLst/>
          </a:prstGeom>
          <a:ln w="57150" cmpd="sng">
            <a:headEnd/>
            <a:tailEnd/>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a:solidFill>
                <a:srgbClr val="000000"/>
              </a:solidFill>
              <a:ea typeface="新細明體" charset="0"/>
              <a:cs typeface="新細明體" charset="0"/>
            </a:endParaRPr>
          </a:p>
        </p:txBody>
      </p:sp>
      <p:sp>
        <p:nvSpPr>
          <p:cNvPr id="53" name="TextBox 52"/>
          <p:cNvSpPr txBox="1"/>
          <p:nvPr/>
        </p:nvSpPr>
        <p:spPr>
          <a:xfrm>
            <a:off x="209453" y="16660999"/>
            <a:ext cx="11339080" cy="1200329"/>
          </a:xfrm>
          <a:prstGeom prst="rect">
            <a:avLst/>
          </a:prstGeom>
          <a:solidFill>
            <a:schemeClr val="lt1">
              <a:alpha val="0"/>
            </a:schemeClr>
          </a:solidFill>
          <a:ln w="57150" cmpd="sng">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t>Deep Convection Change in the North Atlantic</a:t>
            </a:r>
          </a:p>
          <a:p>
            <a:endParaRPr lang="en-US" sz="3200" dirty="0"/>
          </a:p>
        </p:txBody>
      </p:sp>
      <p:pic>
        <p:nvPicPr>
          <p:cNvPr id="54" name="Picture 53" descr="heat_content_diff_HEAT_CONTENT_0_700.eps"/>
          <p:cNvPicPr/>
          <p:nvPr/>
        </p:nvPicPr>
        <p:blipFill rotWithShape="1">
          <a:blip r:embed="rId7" cstate="print"/>
          <a:srcRect l="22470" t="1813" r="30940" b="65649"/>
          <a:stretch/>
        </p:blipFill>
        <p:spPr>
          <a:xfrm>
            <a:off x="12632635" y="10869959"/>
            <a:ext cx="3108960" cy="2743200"/>
          </a:xfrm>
          <a:prstGeom prst="rect">
            <a:avLst/>
          </a:prstGeom>
        </p:spPr>
      </p:pic>
      <p:pic>
        <p:nvPicPr>
          <p:cNvPr id="55" name="Picture 54" descr="heat_content_diff_HEAT_CONTENT_700_bot.eps"/>
          <p:cNvPicPr/>
          <p:nvPr/>
        </p:nvPicPr>
        <p:blipFill rotWithShape="1">
          <a:blip r:embed="rId8" cstate="print"/>
          <a:srcRect l="48806" t="68538" r="7617"/>
          <a:stretch/>
        </p:blipFill>
        <p:spPr>
          <a:xfrm>
            <a:off x="17272000" y="13663822"/>
            <a:ext cx="3108960" cy="2743200"/>
          </a:xfrm>
          <a:prstGeom prst="rect">
            <a:avLst/>
          </a:prstGeom>
        </p:spPr>
      </p:pic>
      <p:pic>
        <p:nvPicPr>
          <p:cNvPr id="56" name="Picture 55" descr="heat_content_diff_HEAT_CONTENT_700_bot.eps"/>
          <p:cNvPicPr/>
          <p:nvPr/>
        </p:nvPicPr>
        <p:blipFill rotWithShape="1">
          <a:blip r:embed="rId8" cstate="print"/>
          <a:srcRect l="91583" t="68538" r="-210" b="1220"/>
          <a:stretch/>
        </p:blipFill>
        <p:spPr>
          <a:xfrm>
            <a:off x="20448558" y="13663822"/>
            <a:ext cx="786384" cy="2560320"/>
          </a:xfrm>
          <a:prstGeom prst="rect">
            <a:avLst/>
          </a:prstGeom>
        </p:spPr>
      </p:pic>
      <p:sp>
        <p:nvSpPr>
          <p:cNvPr id="57" name="TextBox 56"/>
          <p:cNvSpPr txBox="1"/>
          <p:nvPr/>
        </p:nvSpPr>
        <p:spPr>
          <a:xfrm>
            <a:off x="16943217" y="10046776"/>
            <a:ext cx="4188529" cy="892552"/>
          </a:xfrm>
          <a:prstGeom prst="rect">
            <a:avLst/>
          </a:prstGeom>
          <a:noFill/>
        </p:spPr>
        <p:txBody>
          <a:bodyPr wrap="none" rtlCol="0">
            <a:spAutoFit/>
          </a:bodyPr>
          <a:lstStyle/>
          <a:p>
            <a:pPr algn="ctr"/>
            <a:r>
              <a:rPr lang="en-US" sz="2600" dirty="0" smtClean="0"/>
              <a:t>RCP8.5 – 20</a:t>
            </a:r>
            <a:r>
              <a:rPr lang="en-US" sz="2600" baseline="30000" dirty="0" smtClean="0"/>
              <a:t>th</a:t>
            </a:r>
            <a:r>
              <a:rPr lang="en-US" sz="2600" dirty="0" smtClean="0"/>
              <a:t> Century</a:t>
            </a:r>
          </a:p>
          <a:p>
            <a:pPr algn="ctr"/>
            <a:r>
              <a:rPr lang="en-US" sz="2600" dirty="0" smtClean="0"/>
              <a:t>(2080-2099) – (2086-2005)</a:t>
            </a:r>
            <a:endParaRPr lang="en-US" sz="2600" dirty="0"/>
          </a:p>
        </p:txBody>
      </p:sp>
      <p:sp>
        <p:nvSpPr>
          <p:cNvPr id="58" name="TextBox 57"/>
          <p:cNvSpPr txBox="1"/>
          <p:nvPr/>
        </p:nvSpPr>
        <p:spPr>
          <a:xfrm>
            <a:off x="36976416" y="19522450"/>
            <a:ext cx="386206" cy="307777"/>
          </a:xfrm>
          <a:prstGeom prst="rect">
            <a:avLst/>
          </a:prstGeom>
          <a:noFill/>
        </p:spPr>
        <p:txBody>
          <a:bodyPr wrap="none" rtlCol="0">
            <a:spAutoFit/>
          </a:bodyPr>
          <a:lstStyle/>
          <a:p>
            <a:r>
              <a:rPr lang="en-US" sz="1400" dirty="0" smtClean="0"/>
              <a:t>°C</a:t>
            </a:r>
            <a:endParaRPr lang="en-US" sz="1400" dirty="0"/>
          </a:p>
        </p:txBody>
      </p:sp>
      <p:pic>
        <p:nvPicPr>
          <p:cNvPr id="59" name="Picture 58" descr="20C_1986-2005_mean_so.png"/>
          <p:cNvPicPr>
            <a:picLocks noChangeAspect="1"/>
          </p:cNvPicPr>
          <p:nvPr/>
        </p:nvPicPr>
        <p:blipFill rotWithShape="1">
          <a:blip r:embed="rId9">
            <a:extLst>
              <a:ext uri="{28A0092B-C50C-407E-A947-70E740481C1C}">
                <a14:useLocalDpi xmlns:a14="http://schemas.microsoft.com/office/drawing/2010/main" val="0"/>
              </a:ext>
            </a:extLst>
          </a:blip>
          <a:srcRect l="7266" t="5170" r="16809" b="5742"/>
          <a:stretch/>
        </p:blipFill>
        <p:spPr>
          <a:xfrm>
            <a:off x="12776361" y="18419852"/>
            <a:ext cx="7035637" cy="2426957"/>
          </a:xfrm>
          <a:prstGeom prst="rect">
            <a:avLst/>
          </a:prstGeom>
        </p:spPr>
      </p:pic>
      <p:pic>
        <p:nvPicPr>
          <p:cNvPr id="60" name="Picture 59" descr="rcp85_diff_so.png"/>
          <p:cNvPicPr>
            <a:picLocks noChangeAspect="1"/>
          </p:cNvPicPr>
          <p:nvPr/>
        </p:nvPicPr>
        <p:blipFill rotWithShape="1">
          <a:blip r:embed="rId10">
            <a:extLst>
              <a:ext uri="{28A0092B-C50C-407E-A947-70E740481C1C}">
                <a14:useLocalDpi xmlns:a14="http://schemas.microsoft.com/office/drawing/2010/main" val="0"/>
              </a:ext>
            </a:extLst>
          </a:blip>
          <a:srcRect l="7753" t="5562" r="15640" b="3988"/>
          <a:stretch/>
        </p:blipFill>
        <p:spPr>
          <a:xfrm>
            <a:off x="12664415" y="21868973"/>
            <a:ext cx="7283047" cy="2419070"/>
          </a:xfrm>
          <a:prstGeom prst="rect">
            <a:avLst/>
          </a:prstGeom>
        </p:spPr>
      </p:pic>
      <p:pic>
        <p:nvPicPr>
          <p:cNvPr id="63" name="Picture 62" descr="zon_wind_diff.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364" y="28684930"/>
            <a:ext cx="5341276" cy="4005957"/>
          </a:xfrm>
          <a:prstGeom prst="rect">
            <a:avLst/>
          </a:prstGeom>
        </p:spPr>
      </p:pic>
      <p:sp>
        <p:nvSpPr>
          <p:cNvPr id="64" name="TextBox 63"/>
          <p:cNvSpPr txBox="1"/>
          <p:nvPr/>
        </p:nvSpPr>
        <p:spPr>
          <a:xfrm>
            <a:off x="698921" y="27679115"/>
            <a:ext cx="4496519" cy="1384995"/>
          </a:xfrm>
          <a:prstGeom prst="rect">
            <a:avLst/>
          </a:prstGeom>
          <a:noFill/>
        </p:spPr>
        <p:txBody>
          <a:bodyPr wrap="none" rtlCol="0">
            <a:spAutoFit/>
          </a:bodyPr>
          <a:lstStyle/>
          <a:p>
            <a:pPr algn="ctr"/>
            <a:r>
              <a:rPr lang="en-US" sz="2800" dirty="0" smtClean="0"/>
              <a:t>Zonal Mean Wind </a:t>
            </a:r>
            <a:r>
              <a:rPr lang="en-US" sz="2800" dirty="0" smtClean="0"/>
              <a:t>Stress </a:t>
            </a:r>
            <a:endParaRPr lang="en-US" sz="2800" dirty="0" smtClean="0"/>
          </a:p>
          <a:p>
            <a:pPr algn="ctr"/>
            <a:r>
              <a:rPr lang="en-US" sz="2800" dirty="0" smtClean="0"/>
              <a:t>Difference </a:t>
            </a:r>
            <a:r>
              <a:rPr lang="en-US" sz="2800" dirty="0" smtClean="0"/>
              <a:t>(</a:t>
            </a:r>
            <a:r>
              <a:rPr lang="en-US" sz="2800" dirty="0" err="1" smtClean="0"/>
              <a:t>dy</a:t>
            </a:r>
            <a:r>
              <a:rPr lang="en-US" sz="2800" dirty="0" smtClean="0"/>
              <a:t>/cm</a:t>
            </a:r>
            <a:r>
              <a:rPr lang="en-US" sz="2800" baseline="30000" dirty="0" smtClean="0"/>
              <a:t>2</a:t>
            </a:r>
            <a:r>
              <a:rPr lang="en-US" sz="2800" dirty="0" smtClean="0"/>
              <a:t>)</a:t>
            </a:r>
          </a:p>
          <a:p>
            <a:pPr algn="ctr"/>
            <a:r>
              <a:rPr lang="en-US" sz="2800" dirty="0" smtClean="0"/>
              <a:t>(2080-2099) – (1986-2005)</a:t>
            </a:r>
            <a:endParaRPr lang="en-US" sz="2800" dirty="0"/>
          </a:p>
        </p:txBody>
      </p:sp>
      <p:pic>
        <p:nvPicPr>
          <p:cNvPr id="65" name="Picture 64" descr="HBLT_FINAL.jpg"/>
          <p:cNvPicPr/>
          <p:nvPr/>
        </p:nvPicPr>
        <p:blipFill rotWithShape="1">
          <a:blip r:embed="rId12" cstate="print"/>
          <a:srcRect l="51381" t="64373" r="3670" b="6966"/>
          <a:stretch/>
        </p:blipFill>
        <p:spPr>
          <a:xfrm>
            <a:off x="5671640" y="18577867"/>
            <a:ext cx="3546626" cy="2961764"/>
          </a:xfrm>
          <a:prstGeom prst="rect">
            <a:avLst/>
          </a:prstGeom>
        </p:spPr>
      </p:pic>
      <p:pic>
        <p:nvPicPr>
          <p:cNvPr id="66" name="Picture 65" descr="HBLT_FINAL.jpg"/>
          <p:cNvPicPr/>
          <p:nvPr/>
        </p:nvPicPr>
        <p:blipFill rotWithShape="1">
          <a:blip r:embed="rId12" cstate="print"/>
          <a:srcRect l="26668" t="2116" r="30754" b="71273"/>
          <a:stretch/>
        </p:blipFill>
        <p:spPr>
          <a:xfrm>
            <a:off x="829708" y="18577867"/>
            <a:ext cx="3426491" cy="2961764"/>
          </a:xfrm>
          <a:prstGeom prst="rect">
            <a:avLst/>
          </a:prstGeom>
        </p:spPr>
      </p:pic>
      <p:pic>
        <p:nvPicPr>
          <p:cNvPr id="67" name="Picture 66" descr="HBLT_FINAL.jpg"/>
          <p:cNvPicPr/>
          <p:nvPr/>
        </p:nvPicPr>
        <p:blipFill rotWithShape="1">
          <a:blip r:embed="rId12" cstate="print"/>
          <a:srcRect l="25250" t="92897" r="25056" b="912"/>
          <a:stretch/>
        </p:blipFill>
        <p:spPr>
          <a:xfrm rot="16200000">
            <a:off x="8250388" y="19427727"/>
            <a:ext cx="3822785" cy="1059707"/>
          </a:xfrm>
          <a:prstGeom prst="rect">
            <a:avLst/>
          </a:prstGeom>
        </p:spPr>
      </p:pic>
      <p:pic>
        <p:nvPicPr>
          <p:cNvPr id="68" name="Picture 67" descr="HBLT_FINAL.jpg"/>
          <p:cNvPicPr/>
          <p:nvPr/>
        </p:nvPicPr>
        <p:blipFill rotWithShape="1">
          <a:blip r:embed="rId12" cstate="print"/>
          <a:srcRect l="69532" t="567" r="24158" b="71274"/>
          <a:stretch/>
        </p:blipFill>
        <p:spPr>
          <a:xfrm>
            <a:off x="4256199" y="17962817"/>
            <a:ext cx="1180332" cy="3907238"/>
          </a:xfrm>
          <a:prstGeom prst="rect">
            <a:avLst/>
          </a:prstGeom>
        </p:spPr>
      </p:pic>
      <p:sp>
        <p:nvSpPr>
          <p:cNvPr id="69" name="TextBox 68"/>
          <p:cNvSpPr txBox="1"/>
          <p:nvPr/>
        </p:nvSpPr>
        <p:spPr>
          <a:xfrm>
            <a:off x="5365777" y="17587047"/>
            <a:ext cx="4496519" cy="954107"/>
          </a:xfrm>
          <a:prstGeom prst="rect">
            <a:avLst/>
          </a:prstGeom>
          <a:noFill/>
        </p:spPr>
        <p:txBody>
          <a:bodyPr wrap="none" rtlCol="0">
            <a:spAutoFit/>
          </a:bodyPr>
          <a:lstStyle/>
          <a:p>
            <a:pPr algn="ctr"/>
            <a:r>
              <a:rPr lang="en-US" sz="2800" dirty="0" smtClean="0"/>
              <a:t>RCP8.5 – 20</a:t>
            </a:r>
            <a:r>
              <a:rPr lang="en-US" sz="2800" baseline="30000" dirty="0" smtClean="0"/>
              <a:t>th</a:t>
            </a:r>
            <a:r>
              <a:rPr lang="en-US" sz="2800" dirty="0" smtClean="0"/>
              <a:t> Century</a:t>
            </a:r>
          </a:p>
          <a:p>
            <a:pPr algn="ctr"/>
            <a:r>
              <a:rPr lang="en-US" sz="2800" dirty="0" smtClean="0"/>
              <a:t>(2080-2099) – (1986-2005)</a:t>
            </a:r>
            <a:endParaRPr lang="en-US" sz="2800" dirty="0"/>
          </a:p>
        </p:txBody>
      </p:sp>
      <p:sp>
        <p:nvSpPr>
          <p:cNvPr id="70" name="TextBox 69"/>
          <p:cNvSpPr txBox="1"/>
          <p:nvPr/>
        </p:nvSpPr>
        <p:spPr>
          <a:xfrm>
            <a:off x="4363723" y="21539631"/>
            <a:ext cx="483776" cy="523220"/>
          </a:xfrm>
          <a:prstGeom prst="rect">
            <a:avLst/>
          </a:prstGeom>
          <a:noFill/>
        </p:spPr>
        <p:txBody>
          <a:bodyPr wrap="none" rtlCol="0">
            <a:spAutoFit/>
          </a:bodyPr>
          <a:lstStyle/>
          <a:p>
            <a:r>
              <a:rPr lang="en-US" sz="2800" dirty="0"/>
              <a:t>m</a:t>
            </a:r>
          </a:p>
        </p:txBody>
      </p:sp>
      <p:pic>
        <p:nvPicPr>
          <p:cNvPr id="75" name="Picture 74" descr="heat_content_diff_HEAT_CONTENT_700_bot.eps"/>
          <p:cNvPicPr/>
          <p:nvPr/>
        </p:nvPicPr>
        <p:blipFill rotWithShape="1">
          <a:blip r:embed="rId8" cstate="print"/>
          <a:srcRect l="21078" t="1494" r="30200" b="65502"/>
          <a:stretch/>
        </p:blipFill>
        <p:spPr>
          <a:xfrm>
            <a:off x="12632635" y="13663822"/>
            <a:ext cx="3108960" cy="2743200"/>
          </a:xfrm>
          <a:prstGeom prst="rect">
            <a:avLst/>
          </a:prstGeom>
        </p:spPr>
      </p:pic>
      <p:pic>
        <p:nvPicPr>
          <p:cNvPr id="76" name="Picture 75" descr="heat_content_diff_HEAT_CONTENT_700_bot.eps"/>
          <p:cNvPicPr/>
          <p:nvPr/>
        </p:nvPicPr>
        <p:blipFill rotWithShape="1">
          <a:blip r:embed="rId8" cstate="print"/>
          <a:srcRect l="69308" t="1494" r="22373" b="67945"/>
          <a:stretch/>
        </p:blipFill>
        <p:spPr>
          <a:xfrm>
            <a:off x="15938568" y="13663822"/>
            <a:ext cx="786384" cy="2560320"/>
          </a:xfrm>
          <a:prstGeom prst="rect">
            <a:avLst/>
          </a:prstGeom>
        </p:spPr>
      </p:pic>
      <p:sp>
        <p:nvSpPr>
          <p:cNvPr id="77" name="TextBox 76"/>
          <p:cNvSpPr txBox="1"/>
          <p:nvPr/>
        </p:nvSpPr>
        <p:spPr>
          <a:xfrm>
            <a:off x="12605487" y="10397538"/>
            <a:ext cx="4188529" cy="492443"/>
          </a:xfrm>
          <a:prstGeom prst="rect">
            <a:avLst/>
          </a:prstGeom>
          <a:noFill/>
        </p:spPr>
        <p:txBody>
          <a:bodyPr wrap="none" rtlCol="0">
            <a:spAutoFit/>
          </a:bodyPr>
          <a:lstStyle/>
          <a:p>
            <a:r>
              <a:rPr lang="en-US" sz="2600" dirty="0" smtClean="0"/>
              <a:t>(2001-2005) – (1967-1971)</a:t>
            </a:r>
            <a:endParaRPr lang="en-US" sz="2600" dirty="0"/>
          </a:p>
        </p:txBody>
      </p:sp>
      <p:pic>
        <p:nvPicPr>
          <p:cNvPr id="79" name="Picture 78" descr="heat_content_diff_HEAT_CONTENT_0_700.eps"/>
          <p:cNvPicPr/>
          <p:nvPr/>
        </p:nvPicPr>
        <p:blipFill rotWithShape="1">
          <a:blip r:embed="rId7" cstate="print"/>
          <a:srcRect l="49315" t="68583" r="7428" b="-519"/>
          <a:stretch/>
        </p:blipFill>
        <p:spPr>
          <a:xfrm>
            <a:off x="17272018" y="10869959"/>
            <a:ext cx="3108960" cy="2743200"/>
          </a:xfrm>
          <a:prstGeom prst="rect">
            <a:avLst/>
          </a:prstGeom>
        </p:spPr>
      </p:pic>
      <p:pic>
        <p:nvPicPr>
          <p:cNvPr id="80" name="Picture 79" descr="heat_content_diff_HEAT_CONTENT_0_700.eps"/>
          <p:cNvPicPr/>
          <p:nvPr/>
        </p:nvPicPr>
        <p:blipFill rotWithShape="1">
          <a:blip r:embed="rId7" cstate="print"/>
          <a:srcRect l="69346" t="823" r="21718" b="68060"/>
          <a:stretch/>
        </p:blipFill>
        <p:spPr>
          <a:xfrm>
            <a:off x="15938568" y="10937694"/>
            <a:ext cx="786384" cy="2560320"/>
          </a:xfrm>
          <a:prstGeom prst="rect">
            <a:avLst/>
          </a:prstGeom>
        </p:spPr>
      </p:pic>
      <p:pic>
        <p:nvPicPr>
          <p:cNvPr id="81" name="Picture 80" descr="heat_content_diff_HEAT_CONTENT_0_700.eps"/>
          <p:cNvPicPr/>
          <p:nvPr/>
        </p:nvPicPr>
        <p:blipFill rotWithShape="1">
          <a:blip r:embed="rId7" cstate="print"/>
          <a:srcRect l="91652" t="68583" r="-625" b="1289"/>
          <a:stretch/>
        </p:blipFill>
        <p:spPr>
          <a:xfrm>
            <a:off x="20421599" y="10937694"/>
            <a:ext cx="786384" cy="2560320"/>
          </a:xfrm>
          <a:prstGeom prst="rect">
            <a:avLst/>
          </a:prstGeom>
        </p:spPr>
      </p:pic>
      <p:sp>
        <p:nvSpPr>
          <p:cNvPr id="85" name="TextBox 84"/>
          <p:cNvSpPr txBox="1"/>
          <p:nvPr/>
        </p:nvSpPr>
        <p:spPr>
          <a:xfrm rot="16200000">
            <a:off x="11545470" y="11752205"/>
            <a:ext cx="1796924" cy="492443"/>
          </a:xfrm>
          <a:prstGeom prst="rect">
            <a:avLst/>
          </a:prstGeom>
          <a:noFill/>
        </p:spPr>
        <p:txBody>
          <a:bodyPr wrap="none" rtlCol="0">
            <a:spAutoFit/>
          </a:bodyPr>
          <a:lstStyle/>
          <a:p>
            <a:r>
              <a:rPr lang="en-US" sz="2600" dirty="0" smtClean="0"/>
              <a:t>(0 – 700m)</a:t>
            </a:r>
            <a:endParaRPr lang="en-US" sz="2600" dirty="0"/>
          </a:p>
        </p:txBody>
      </p:sp>
      <p:sp>
        <p:nvSpPr>
          <p:cNvPr id="86" name="TextBox 85"/>
          <p:cNvSpPr txBox="1"/>
          <p:nvPr/>
        </p:nvSpPr>
        <p:spPr>
          <a:xfrm rot="16200000">
            <a:off x="11179329" y="14684410"/>
            <a:ext cx="2630811" cy="492443"/>
          </a:xfrm>
          <a:prstGeom prst="rect">
            <a:avLst/>
          </a:prstGeom>
          <a:noFill/>
        </p:spPr>
        <p:txBody>
          <a:bodyPr wrap="none" rtlCol="0">
            <a:spAutoFit/>
          </a:bodyPr>
          <a:lstStyle/>
          <a:p>
            <a:r>
              <a:rPr lang="en-US" sz="2600" dirty="0" smtClean="0"/>
              <a:t>(700m – bottom)</a:t>
            </a:r>
            <a:endParaRPr lang="en-US" sz="2600" dirty="0"/>
          </a:p>
        </p:txBody>
      </p:sp>
      <p:sp>
        <p:nvSpPr>
          <p:cNvPr id="39" name="TextBox 38"/>
          <p:cNvSpPr txBox="1"/>
          <p:nvPr/>
        </p:nvSpPr>
        <p:spPr>
          <a:xfrm>
            <a:off x="491067" y="15110228"/>
            <a:ext cx="6942666" cy="954107"/>
          </a:xfrm>
          <a:prstGeom prst="rect">
            <a:avLst/>
          </a:prstGeom>
          <a:noFill/>
        </p:spPr>
        <p:txBody>
          <a:bodyPr wrap="square" rtlCol="0">
            <a:spAutoFit/>
          </a:bodyPr>
          <a:lstStyle/>
          <a:p>
            <a:pPr marL="457200" indent="-457200">
              <a:buFont typeface="Arial"/>
              <a:buChar char="•"/>
            </a:pPr>
            <a:r>
              <a:rPr lang="en-US" sz="2800" dirty="0" smtClean="0"/>
              <a:t>The ocean takes up the majority of excess heat entering the Earth System.</a:t>
            </a:r>
            <a:endParaRPr lang="en-US" sz="2800" dirty="0"/>
          </a:p>
        </p:txBody>
      </p:sp>
      <p:sp>
        <p:nvSpPr>
          <p:cNvPr id="87" name="TextBox 86"/>
          <p:cNvSpPr txBox="1"/>
          <p:nvPr/>
        </p:nvSpPr>
        <p:spPr>
          <a:xfrm>
            <a:off x="8387340" y="10895300"/>
            <a:ext cx="3784970" cy="5262980"/>
          </a:xfrm>
          <a:prstGeom prst="rect">
            <a:avLst/>
          </a:prstGeom>
          <a:noFill/>
        </p:spPr>
        <p:txBody>
          <a:bodyPr wrap="square" rtlCol="0">
            <a:spAutoFit/>
          </a:bodyPr>
          <a:lstStyle/>
          <a:p>
            <a:pPr marL="182880" indent="-182880">
              <a:buFont typeface="Arial"/>
              <a:buChar char="•"/>
            </a:pPr>
            <a:r>
              <a:rPr lang="en-US" sz="2800" dirty="0" smtClean="0"/>
              <a:t>A large portion of ocean heat uptake is in the North Atlantic and Southern Oceans in shallow and deep layers</a:t>
            </a:r>
            <a:r>
              <a:rPr lang="en-US" sz="2800" dirty="0" smtClean="0"/>
              <a:t>.</a:t>
            </a:r>
          </a:p>
          <a:p>
            <a:pPr marL="182880" indent="-182880">
              <a:buFont typeface="Arial"/>
              <a:buChar char="•"/>
            </a:pPr>
            <a:r>
              <a:rPr lang="en-US" sz="2800" dirty="0" smtClean="0"/>
              <a:t>The pattern is similar for all RCP scenarios increasing in magnitude with increasing emissions scenario (not shown).</a:t>
            </a:r>
            <a:endParaRPr lang="en-US" sz="2800" dirty="0"/>
          </a:p>
        </p:txBody>
      </p:sp>
      <p:sp>
        <p:nvSpPr>
          <p:cNvPr id="89" name="TextBox 88"/>
          <p:cNvSpPr txBox="1"/>
          <p:nvPr/>
        </p:nvSpPr>
        <p:spPr>
          <a:xfrm>
            <a:off x="1100230" y="17587047"/>
            <a:ext cx="3138716" cy="954107"/>
          </a:xfrm>
          <a:prstGeom prst="rect">
            <a:avLst/>
          </a:prstGeom>
          <a:noFill/>
        </p:spPr>
        <p:txBody>
          <a:bodyPr wrap="none" rtlCol="0">
            <a:spAutoFit/>
          </a:bodyPr>
          <a:lstStyle/>
          <a:p>
            <a:pPr algn="ctr"/>
            <a:r>
              <a:rPr lang="en-US" sz="2800" dirty="0" smtClean="0"/>
              <a:t>20</a:t>
            </a:r>
            <a:r>
              <a:rPr lang="en-US" sz="2800" baseline="30000" dirty="0" smtClean="0"/>
              <a:t>th</a:t>
            </a:r>
            <a:r>
              <a:rPr lang="en-US" sz="2800" dirty="0" smtClean="0"/>
              <a:t> Century Mean </a:t>
            </a:r>
          </a:p>
          <a:p>
            <a:pPr algn="ctr"/>
            <a:r>
              <a:rPr lang="en-US" sz="2800" dirty="0" smtClean="0"/>
              <a:t>(1986-2005)</a:t>
            </a:r>
            <a:endParaRPr lang="en-US" sz="2800" dirty="0"/>
          </a:p>
        </p:txBody>
      </p:sp>
      <p:sp>
        <p:nvSpPr>
          <p:cNvPr id="91" name="TextBox 90"/>
          <p:cNvSpPr txBox="1"/>
          <p:nvPr/>
        </p:nvSpPr>
        <p:spPr>
          <a:xfrm>
            <a:off x="9722006" y="21503959"/>
            <a:ext cx="483776" cy="523220"/>
          </a:xfrm>
          <a:prstGeom prst="rect">
            <a:avLst/>
          </a:prstGeom>
          <a:noFill/>
        </p:spPr>
        <p:txBody>
          <a:bodyPr wrap="none" rtlCol="0">
            <a:spAutoFit/>
          </a:bodyPr>
          <a:lstStyle/>
          <a:p>
            <a:r>
              <a:rPr lang="en-US" sz="2800" dirty="0"/>
              <a:t>m</a:t>
            </a:r>
          </a:p>
        </p:txBody>
      </p:sp>
      <p:sp>
        <p:nvSpPr>
          <p:cNvPr id="88" name="TextBox 87"/>
          <p:cNvSpPr txBox="1"/>
          <p:nvPr/>
        </p:nvSpPr>
        <p:spPr>
          <a:xfrm>
            <a:off x="778909" y="21868973"/>
            <a:ext cx="9861926" cy="1384995"/>
          </a:xfrm>
          <a:prstGeom prst="rect">
            <a:avLst/>
          </a:prstGeom>
          <a:noFill/>
        </p:spPr>
        <p:txBody>
          <a:bodyPr wrap="square" rtlCol="0">
            <a:spAutoFit/>
          </a:bodyPr>
          <a:lstStyle/>
          <a:p>
            <a:pPr marL="457200" indent="-457200">
              <a:buFont typeface="Arial"/>
              <a:buChar char="•"/>
            </a:pPr>
            <a:r>
              <a:rPr lang="en-US" sz="2800" dirty="0" smtClean="0"/>
              <a:t>A </a:t>
            </a:r>
            <a:r>
              <a:rPr lang="en-US" sz="2800" dirty="0" err="1" smtClean="0"/>
              <a:t>shallowing</a:t>
            </a:r>
            <a:r>
              <a:rPr lang="en-US" sz="2800" dirty="0" smtClean="0"/>
              <a:t> of deep convection, related to the reduction in the strength of the AMOC, mixes less cold water to the deep North </a:t>
            </a:r>
            <a:r>
              <a:rPr lang="en-US" sz="2800" dirty="0" smtClean="0"/>
              <a:t>Atlantic, thus warming the deep ocean.</a:t>
            </a:r>
            <a:endParaRPr lang="en-US" sz="2800" dirty="0"/>
          </a:p>
        </p:txBody>
      </p:sp>
      <p:sp>
        <p:nvSpPr>
          <p:cNvPr id="71" name="TextBox 70"/>
          <p:cNvSpPr txBox="1"/>
          <p:nvPr/>
        </p:nvSpPr>
        <p:spPr>
          <a:xfrm>
            <a:off x="11712922" y="16660999"/>
            <a:ext cx="10460589" cy="707886"/>
          </a:xfrm>
          <a:prstGeom prst="rect">
            <a:avLst/>
          </a:prstGeom>
          <a:solidFill>
            <a:schemeClr val="lt1">
              <a:alpha val="0"/>
            </a:schemeClr>
          </a:solidFill>
          <a:ln w="57150" cmpd="sng">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t>Southern Ocean </a:t>
            </a:r>
            <a:r>
              <a:rPr lang="en-US" sz="4000" b="1" dirty="0" smtClean="0"/>
              <a:t>Circulation Change (</a:t>
            </a:r>
            <a:r>
              <a:rPr lang="en-US" sz="4000" b="1" dirty="0" err="1" smtClean="0"/>
              <a:t>Sv</a:t>
            </a:r>
            <a:r>
              <a:rPr lang="en-US" sz="4000" b="1" dirty="0" smtClean="0"/>
              <a:t>)</a:t>
            </a:r>
            <a:endParaRPr lang="en-US" sz="3200" dirty="0"/>
          </a:p>
        </p:txBody>
      </p:sp>
      <p:sp>
        <p:nvSpPr>
          <p:cNvPr id="72" name="TextBox 71"/>
          <p:cNvSpPr txBox="1"/>
          <p:nvPr/>
        </p:nvSpPr>
        <p:spPr>
          <a:xfrm rot="16200000">
            <a:off x="10175273" y="22799388"/>
            <a:ext cx="4496519" cy="954107"/>
          </a:xfrm>
          <a:prstGeom prst="rect">
            <a:avLst/>
          </a:prstGeom>
          <a:noFill/>
        </p:spPr>
        <p:txBody>
          <a:bodyPr wrap="none" rtlCol="0">
            <a:spAutoFit/>
          </a:bodyPr>
          <a:lstStyle/>
          <a:p>
            <a:pPr algn="ctr"/>
            <a:r>
              <a:rPr lang="en-US" sz="2800" dirty="0" smtClean="0"/>
              <a:t>RCP8.5 – 20</a:t>
            </a:r>
            <a:r>
              <a:rPr lang="en-US" sz="2800" baseline="30000" dirty="0" smtClean="0"/>
              <a:t>th</a:t>
            </a:r>
            <a:r>
              <a:rPr lang="en-US" sz="2800" dirty="0" smtClean="0"/>
              <a:t> Century</a:t>
            </a:r>
          </a:p>
          <a:p>
            <a:pPr algn="ctr"/>
            <a:r>
              <a:rPr lang="en-US" sz="2800" dirty="0" smtClean="0"/>
              <a:t>(2080-2099) – (1986-2005)</a:t>
            </a:r>
            <a:endParaRPr lang="en-US" sz="2800" dirty="0"/>
          </a:p>
        </p:txBody>
      </p:sp>
      <p:sp>
        <p:nvSpPr>
          <p:cNvPr id="73" name="TextBox 72"/>
          <p:cNvSpPr txBox="1"/>
          <p:nvPr/>
        </p:nvSpPr>
        <p:spPr>
          <a:xfrm rot="16200000">
            <a:off x="10919142" y="19100994"/>
            <a:ext cx="3138716" cy="954107"/>
          </a:xfrm>
          <a:prstGeom prst="rect">
            <a:avLst/>
          </a:prstGeom>
          <a:noFill/>
        </p:spPr>
        <p:txBody>
          <a:bodyPr wrap="none" rtlCol="0">
            <a:spAutoFit/>
          </a:bodyPr>
          <a:lstStyle/>
          <a:p>
            <a:pPr algn="ctr"/>
            <a:r>
              <a:rPr lang="en-US" sz="2800" dirty="0" smtClean="0"/>
              <a:t>20</a:t>
            </a:r>
            <a:r>
              <a:rPr lang="en-US" sz="2800" baseline="30000" dirty="0" smtClean="0"/>
              <a:t>th</a:t>
            </a:r>
            <a:r>
              <a:rPr lang="en-US" sz="2800" dirty="0" smtClean="0"/>
              <a:t> Century Mean </a:t>
            </a:r>
          </a:p>
          <a:p>
            <a:pPr algn="ctr"/>
            <a:r>
              <a:rPr lang="en-US" sz="2800" dirty="0" smtClean="0"/>
              <a:t>(1986-2005)</a:t>
            </a:r>
            <a:endParaRPr lang="en-US" sz="2800" dirty="0"/>
          </a:p>
        </p:txBody>
      </p:sp>
      <p:sp>
        <p:nvSpPr>
          <p:cNvPr id="74" name="TextBox 73"/>
          <p:cNvSpPr txBox="1"/>
          <p:nvPr/>
        </p:nvSpPr>
        <p:spPr>
          <a:xfrm>
            <a:off x="13443687" y="17404188"/>
            <a:ext cx="6038113"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t>Positive = clockwise   </a:t>
            </a:r>
            <a:r>
              <a:rPr lang="en-US" sz="2000" dirty="0" smtClean="0"/>
              <a:t>Negative = counterclockwise</a:t>
            </a:r>
            <a:endParaRPr lang="en-US" sz="2000" dirty="0"/>
          </a:p>
        </p:txBody>
      </p:sp>
      <p:pic>
        <p:nvPicPr>
          <p:cNvPr id="78" name="Picture 77" descr="20C_1986-2005_mean_so.png"/>
          <p:cNvPicPr>
            <a:picLocks noChangeAspect="1"/>
          </p:cNvPicPr>
          <p:nvPr/>
        </p:nvPicPr>
        <p:blipFill rotWithShape="1">
          <a:blip r:embed="rId9">
            <a:extLst>
              <a:ext uri="{28A0092B-C50C-407E-A947-70E740481C1C}">
                <a14:useLocalDpi xmlns:a14="http://schemas.microsoft.com/office/drawing/2010/main" val="0"/>
              </a:ext>
            </a:extLst>
          </a:blip>
          <a:srcRect l="82826" t="5170" r="9133" b="5742"/>
          <a:stretch/>
        </p:blipFill>
        <p:spPr>
          <a:xfrm>
            <a:off x="19811998" y="17962817"/>
            <a:ext cx="1118781" cy="3644281"/>
          </a:xfrm>
          <a:prstGeom prst="rect">
            <a:avLst/>
          </a:prstGeom>
        </p:spPr>
      </p:pic>
      <p:pic>
        <p:nvPicPr>
          <p:cNvPr id="82" name="Picture 81" descr="rcp85_diff_so.png"/>
          <p:cNvPicPr>
            <a:picLocks noChangeAspect="1"/>
          </p:cNvPicPr>
          <p:nvPr/>
        </p:nvPicPr>
        <p:blipFill rotWithShape="1">
          <a:blip r:embed="rId10">
            <a:extLst>
              <a:ext uri="{28A0092B-C50C-407E-A947-70E740481C1C}">
                <a14:useLocalDpi xmlns:a14="http://schemas.microsoft.com/office/drawing/2010/main" val="0"/>
              </a:ext>
            </a:extLst>
          </a:blip>
          <a:srcRect l="82757" t="5562" r="10190" b="3988"/>
          <a:stretch/>
        </p:blipFill>
        <p:spPr>
          <a:xfrm>
            <a:off x="19795924" y="21488710"/>
            <a:ext cx="1034975" cy="3733711"/>
          </a:xfrm>
          <a:prstGeom prst="rect">
            <a:avLst/>
          </a:prstGeom>
        </p:spPr>
      </p:pic>
      <p:sp>
        <p:nvSpPr>
          <p:cNvPr id="83" name="TextBox 82"/>
          <p:cNvSpPr txBox="1"/>
          <p:nvPr/>
        </p:nvSpPr>
        <p:spPr>
          <a:xfrm>
            <a:off x="12934452" y="24422607"/>
            <a:ext cx="7250082" cy="954107"/>
          </a:xfrm>
          <a:prstGeom prst="rect">
            <a:avLst/>
          </a:prstGeom>
          <a:noFill/>
        </p:spPr>
        <p:txBody>
          <a:bodyPr wrap="square" rtlCol="0">
            <a:spAutoFit/>
          </a:bodyPr>
          <a:lstStyle/>
          <a:p>
            <a:pPr marL="457200" indent="-457200">
              <a:buFont typeface="Arial"/>
              <a:buChar char="•"/>
            </a:pPr>
            <a:r>
              <a:rPr lang="en-US" sz="2800" dirty="0" smtClean="0"/>
              <a:t>Deep and intermediate water formation shifts </a:t>
            </a:r>
            <a:r>
              <a:rPr lang="en-US" sz="2800" dirty="0" err="1" smtClean="0"/>
              <a:t>poleward</a:t>
            </a:r>
            <a:r>
              <a:rPr lang="en-US" sz="2800" dirty="0" smtClean="0"/>
              <a:t> and strengthens.</a:t>
            </a:r>
            <a:endParaRPr lang="en-US" sz="2800" dirty="0"/>
          </a:p>
        </p:txBody>
      </p:sp>
      <p:sp>
        <p:nvSpPr>
          <p:cNvPr id="84" name="TextBox 83"/>
          <p:cNvSpPr txBox="1"/>
          <p:nvPr/>
        </p:nvSpPr>
        <p:spPr>
          <a:xfrm>
            <a:off x="220147" y="23602313"/>
            <a:ext cx="11006653" cy="1200329"/>
          </a:xfrm>
          <a:prstGeom prst="rect">
            <a:avLst/>
          </a:prstGeom>
          <a:solidFill>
            <a:schemeClr val="lt1">
              <a:alpha val="0"/>
            </a:schemeClr>
          </a:solidFill>
          <a:ln w="57150" cmpd="sng">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t>Wind Stress Change in the Southern Ocean</a:t>
            </a:r>
            <a:endParaRPr lang="en-US" sz="4000" b="1" dirty="0" smtClean="0"/>
          </a:p>
          <a:p>
            <a:endParaRPr lang="en-US" sz="3200" dirty="0"/>
          </a:p>
        </p:txBody>
      </p:sp>
      <p:pic>
        <p:nvPicPr>
          <p:cNvPr id="90" name="Picture 89" descr="TAUX_20Cmean.png"/>
          <p:cNvPicPr>
            <a:picLocks noChangeAspect="1"/>
          </p:cNvPicPr>
          <p:nvPr/>
        </p:nvPicPr>
        <p:blipFill rotWithShape="1">
          <a:blip r:embed="rId13">
            <a:extLst>
              <a:ext uri="{28A0092B-C50C-407E-A947-70E740481C1C}">
                <a14:useLocalDpi xmlns:a14="http://schemas.microsoft.com/office/drawing/2010/main" val="0"/>
              </a:ext>
            </a:extLst>
          </a:blip>
          <a:srcRect t="1727" b="53241"/>
          <a:stretch/>
        </p:blipFill>
        <p:spPr>
          <a:xfrm>
            <a:off x="5485890" y="25290153"/>
            <a:ext cx="5724484" cy="3807273"/>
          </a:xfrm>
          <a:prstGeom prst="rect">
            <a:avLst/>
          </a:prstGeom>
        </p:spPr>
      </p:pic>
      <p:sp>
        <p:nvSpPr>
          <p:cNvPr id="93" name="TextBox 92"/>
          <p:cNvSpPr txBox="1"/>
          <p:nvPr/>
        </p:nvSpPr>
        <p:spPr>
          <a:xfrm>
            <a:off x="5553050" y="24325588"/>
            <a:ext cx="5725629" cy="954107"/>
          </a:xfrm>
          <a:prstGeom prst="rect">
            <a:avLst/>
          </a:prstGeom>
          <a:noFill/>
        </p:spPr>
        <p:txBody>
          <a:bodyPr wrap="none" rtlCol="0">
            <a:spAutoFit/>
          </a:bodyPr>
          <a:lstStyle/>
          <a:p>
            <a:pPr algn="ctr"/>
            <a:r>
              <a:rPr lang="en-US" sz="2800" dirty="0" smtClean="0"/>
              <a:t>20</a:t>
            </a:r>
            <a:r>
              <a:rPr lang="en-US" sz="2800" baseline="30000" dirty="0" smtClean="0"/>
              <a:t>th</a:t>
            </a:r>
            <a:r>
              <a:rPr lang="en-US" sz="2800" dirty="0" smtClean="0"/>
              <a:t> Century mean</a:t>
            </a:r>
          </a:p>
          <a:p>
            <a:pPr algn="ctr"/>
            <a:r>
              <a:rPr lang="en-US" sz="2800" dirty="0" smtClean="0"/>
              <a:t>Magnitude of Wind </a:t>
            </a:r>
            <a:r>
              <a:rPr lang="en-US" sz="2800" dirty="0" smtClean="0"/>
              <a:t>Stress (</a:t>
            </a:r>
            <a:r>
              <a:rPr lang="en-US" sz="2800" dirty="0" err="1" smtClean="0"/>
              <a:t>dy</a:t>
            </a:r>
            <a:r>
              <a:rPr lang="en-US" sz="2800" dirty="0" smtClean="0"/>
              <a:t>/cm</a:t>
            </a:r>
            <a:r>
              <a:rPr lang="en-US" sz="2800" baseline="30000" dirty="0" smtClean="0"/>
              <a:t>2</a:t>
            </a:r>
            <a:r>
              <a:rPr lang="en-US" sz="2800" dirty="0" smtClean="0"/>
              <a:t>)</a:t>
            </a:r>
            <a:endParaRPr lang="en-US" sz="2800" dirty="0"/>
          </a:p>
        </p:txBody>
      </p:sp>
      <p:sp>
        <p:nvSpPr>
          <p:cNvPr id="94" name="TextBox 93"/>
          <p:cNvSpPr txBox="1"/>
          <p:nvPr/>
        </p:nvSpPr>
        <p:spPr>
          <a:xfrm>
            <a:off x="778909" y="25524701"/>
            <a:ext cx="4657628" cy="1384995"/>
          </a:xfrm>
          <a:prstGeom prst="rect">
            <a:avLst/>
          </a:prstGeom>
          <a:noFill/>
        </p:spPr>
        <p:txBody>
          <a:bodyPr wrap="square" rtlCol="0">
            <a:spAutoFit/>
          </a:bodyPr>
          <a:lstStyle/>
          <a:p>
            <a:pPr marL="457200" indent="-457200">
              <a:buFont typeface="Arial"/>
              <a:buChar char="•"/>
            </a:pPr>
            <a:r>
              <a:rPr lang="en-US" sz="2800" dirty="0" smtClean="0"/>
              <a:t>A band of strong wind drives circulation in the Souther</a:t>
            </a:r>
            <a:r>
              <a:rPr lang="en-US" sz="2800" dirty="0" smtClean="0"/>
              <a:t>n Ocean.</a:t>
            </a:r>
            <a:endParaRPr lang="en-US" sz="2800" dirty="0"/>
          </a:p>
        </p:txBody>
      </p:sp>
      <p:sp>
        <p:nvSpPr>
          <p:cNvPr id="95" name="TextBox 94"/>
          <p:cNvSpPr txBox="1"/>
          <p:nvPr/>
        </p:nvSpPr>
        <p:spPr>
          <a:xfrm>
            <a:off x="5405257" y="29097426"/>
            <a:ext cx="6003630" cy="3539431"/>
          </a:xfrm>
          <a:prstGeom prst="rect">
            <a:avLst/>
          </a:prstGeom>
          <a:noFill/>
        </p:spPr>
        <p:txBody>
          <a:bodyPr wrap="square" rtlCol="0">
            <a:spAutoFit/>
          </a:bodyPr>
          <a:lstStyle/>
          <a:p>
            <a:pPr marL="457200" indent="-457200">
              <a:buFont typeface="Arial"/>
              <a:buChar char="•"/>
            </a:pPr>
            <a:r>
              <a:rPr lang="en-US" sz="2800" dirty="0" smtClean="0"/>
              <a:t>The above band of strong wind stress shifts </a:t>
            </a:r>
            <a:r>
              <a:rPr lang="en-US" sz="2800" dirty="0" err="1" smtClean="0"/>
              <a:t>poleward</a:t>
            </a:r>
            <a:r>
              <a:rPr lang="en-US" sz="2800" dirty="0" smtClean="0"/>
              <a:t> and strengthens in future scenarios, which </a:t>
            </a:r>
            <a:r>
              <a:rPr lang="en-US" sz="2800" dirty="0" smtClean="0"/>
              <a:t>causes the ocean circulation change (above right). </a:t>
            </a:r>
          </a:p>
          <a:p>
            <a:pPr marL="457200" indent="-457200">
              <a:buFont typeface="Arial"/>
              <a:buChar char="•"/>
            </a:pPr>
            <a:r>
              <a:rPr lang="en-US" sz="2800" dirty="0" smtClean="0"/>
              <a:t>More heat enters the Southern Ocean through this increased circulation.</a:t>
            </a:r>
            <a:endParaRPr lang="en-US" sz="2800" dirty="0"/>
          </a:p>
        </p:txBody>
      </p:sp>
      <p:sp>
        <p:nvSpPr>
          <p:cNvPr id="96" name="TextBox 95"/>
          <p:cNvSpPr txBox="1"/>
          <p:nvPr/>
        </p:nvSpPr>
        <p:spPr>
          <a:xfrm>
            <a:off x="3782086" y="29063560"/>
            <a:ext cx="1315785" cy="1077218"/>
          </a:xfrm>
          <a:prstGeom prst="rect">
            <a:avLst/>
          </a:prstGeom>
          <a:solidFill>
            <a:schemeClr val="bg1"/>
          </a:solidFill>
          <a:ln>
            <a:solidFill>
              <a:schemeClr val="tx1"/>
            </a:solidFill>
          </a:ln>
        </p:spPr>
        <p:txBody>
          <a:bodyPr wrap="none" rtlCol="0">
            <a:spAutoFit/>
          </a:bodyPr>
          <a:lstStyle/>
          <a:p>
            <a:r>
              <a:rPr lang="en-US" sz="1600" dirty="0" smtClean="0">
                <a:solidFill>
                  <a:srgbClr val="0D79CA"/>
                </a:solidFill>
              </a:rPr>
              <a:t>RCP2.6-20th</a:t>
            </a:r>
          </a:p>
          <a:p>
            <a:r>
              <a:rPr lang="en-US" sz="1600" dirty="0" smtClean="0">
                <a:solidFill>
                  <a:schemeClr val="accent5"/>
                </a:solidFill>
              </a:rPr>
              <a:t>RCP4.5-20th</a:t>
            </a:r>
          </a:p>
          <a:p>
            <a:r>
              <a:rPr lang="en-US" sz="1600" dirty="0" smtClean="0">
                <a:solidFill>
                  <a:schemeClr val="accent3">
                    <a:lumMod val="75000"/>
                  </a:schemeClr>
                </a:solidFill>
              </a:rPr>
              <a:t>RCP6.0-20th</a:t>
            </a:r>
          </a:p>
          <a:p>
            <a:r>
              <a:rPr lang="en-US" sz="1600" dirty="0" smtClean="0">
                <a:solidFill>
                  <a:schemeClr val="accent6"/>
                </a:solidFill>
              </a:rPr>
              <a:t>RCP8.5-20th</a:t>
            </a:r>
            <a:endParaRPr lang="en-US" sz="1600" dirty="0">
              <a:solidFill>
                <a:schemeClr val="accent6"/>
              </a:solidFill>
            </a:endParaRPr>
          </a:p>
        </p:txBody>
      </p:sp>
      <p:sp>
        <p:nvSpPr>
          <p:cNvPr id="97" name="矩形 38"/>
          <p:cNvSpPr>
            <a:spLocks noChangeArrowheads="1"/>
          </p:cNvSpPr>
          <p:nvPr/>
        </p:nvSpPr>
        <p:spPr bwMode="auto">
          <a:xfrm>
            <a:off x="11738030" y="25814544"/>
            <a:ext cx="10032582" cy="6985323"/>
          </a:xfrm>
          <a:prstGeom prst="rect">
            <a:avLst/>
          </a:prstGeom>
          <a:ln w="57150" cmpd="sng">
            <a:headEnd/>
            <a:tailEnd/>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a:solidFill>
                <a:srgbClr val="000000"/>
              </a:solidFill>
              <a:ea typeface="新細明體" charset="0"/>
              <a:cs typeface="新細明體" charset="0"/>
            </a:endParaRPr>
          </a:p>
        </p:txBody>
      </p:sp>
      <p:sp>
        <p:nvSpPr>
          <p:cNvPr id="98" name="TextBox 97"/>
          <p:cNvSpPr txBox="1"/>
          <p:nvPr/>
        </p:nvSpPr>
        <p:spPr>
          <a:xfrm>
            <a:off x="11763138" y="25805999"/>
            <a:ext cx="10460589" cy="707886"/>
          </a:xfrm>
          <a:prstGeom prst="rect">
            <a:avLst/>
          </a:prstGeom>
          <a:solidFill>
            <a:schemeClr val="lt1">
              <a:alpha val="0"/>
            </a:schemeClr>
          </a:solidFill>
          <a:ln w="57150" cmpd="sng">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t>Future Plans</a:t>
            </a:r>
            <a:endParaRPr lang="en-US" sz="3200" dirty="0"/>
          </a:p>
        </p:txBody>
      </p:sp>
      <p:sp>
        <p:nvSpPr>
          <p:cNvPr id="99" name="TextBox 98"/>
          <p:cNvSpPr txBox="1"/>
          <p:nvPr/>
        </p:nvSpPr>
        <p:spPr>
          <a:xfrm>
            <a:off x="11730578" y="26361485"/>
            <a:ext cx="10040034" cy="6324807"/>
          </a:xfrm>
          <a:prstGeom prst="rect">
            <a:avLst/>
          </a:prstGeom>
          <a:noFill/>
        </p:spPr>
        <p:txBody>
          <a:bodyPr wrap="square" rtlCol="0">
            <a:spAutoFit/>
          </a:bodyPr>
          <a:lstStyle/>
          <a:p>
            <a:pPr marL="365760" indent="-274320">
              <a:buFont typeface="Arial"/>
              <a:buChar char="•"/>
            </a:pPr>
            <a:r>
              <a:rPr lang="en-US" sz="2700" dirty="0" smtClean="0"/>
              <a:t>Changes shown here are due to </a:t>
            </a:r>
            <a:r>
              <a:rPr lang="en-US" sz="2700" dirty="0" err="1" smtClean="0"/>
              <a:t>longterm</a:t>
            </a:r>
            <a:r>
              <a:rPr lang="en-US" sz="2700" dirty="0" smtClean="0"/>
              <a:t> changes in the Earth System, such as ice melt affecting the AMOC and </a:t>
            </a:r>
            <a:r>
              <a:rPr lang="en-US" sz="2700" dirty="0" err="1" smtClean="0"/>
              <a:t>longterm</a:t>
            </a:r>
            <a:r>
              <a:rPr lang="en-US" sz="2700" dirty="0" smtClean="0"/>
              <a:t> shifts in atmospheric circulation; however, the ocean regulates global temperature on decadal timescales also.</a:t>
            </a:r>
          </a:p>
          <a:p>
            <a:pPr marL="365760" indent="-274320">
              <a:buFont typeface="Arial"/>
              <a:buChar char="•"/>
            </a:pPr>
            <a:r>
              <a:rPr lang="en-US" sz="2700" dirty="0" smtClean="0"/>
              <a:t>We are currently investigating the pathways tha</a:t>
            </a:r>
            <a:r>
              <a:rPr lang="en-US" sz="2700" dirty="0" smtClean="0"/>
              <a:t>t heat enters shallow and deep layers on decadal timescales to better understand the driving mechanisms behind hiatus and accelerated warming periods. The pathways to mix heat into the ocean (tropical overturning cells and deep water formation regions) are likely the same; however, the forcing behind changes in those circulation patterns are likely different. </a:t>
            </a:r>
          </a:p>
          <a:p>
            <a:pPr marL="365760" indent="-274320">
              <a:buFont typeface="Arial"/>
              <a:buChar char="•"/>
            </a:pPr>
            <a:r>
              <a:rPr lang="en-US" sz="2700" dirty="0" smtClean="0"/>
              <a:t>Recent publications point to atmospheric variability in the Pacific Basin as driving hiatus periods, but how that relates to heat content changes in other ocean basins is still an open question.</a:t>
            </a:r>
            <a:endParaRPr lang="en-US" sz="2700" dirty="0"/>
          </a:p>
        </p:txBody>
      </p:sp>
      <p:sp>
        <p:nvSpPr>
          <p:cNvPr id="9" name="TextBox 8"/>
          <p:cNvSpPr txBox="1"/>
          <p:nvPr/>
        </p:nvSpPr>
        <p:spPr>
          <a:xfrm>
            <a:off x="6548972" y="10693758"/>
            <a:ext cx="1291166" cy="461665"/>
          </a:xfrm>
          <a:prstGeom prst="rect">
            <a:avLst/>
          </a:prstGeom>
          <a:solidFill>
            <a:schemeClr val="bg1"/>
          </a:solidFill>
        </p:spPr>
        <p:txBody>
          <a:bodyPr wrap="square" rtlCol="0">
            <a:spAutoFit/>
          </a:bodyPr>
          <a:lstStyle/>
          <a:p>
            <a:r>
              <a:rPr lang="en-US" sz="2400" dirty="0" smtClean="0"/>
              <a:t>RCP8.5</a:t>
            </a:r>
            <a:endParaRPr lang="en-US" sz="2400" dirty="0"/>
          </a:p>
        </p:txBody>
      </p:sp>
      <p:sp>
        <p:nvSpPr>
          <p:cNvPr id="100" name="TextBox 99"/>
          <p:cNvSpPr txBox="1"/>
          <p:nvPr/>
        </p:nvSpPr>
        <p:spPr>
          <a:xfrm>
            <a:off x="6548972" y="11608158"/>
            <a:ext cx="1291166" cy="461665"/>
          </a:xfrm>
          <a:prstGeom prst="rect">
            <a:avLst/>
          </a:prstGeom>
          <a:solidFill>
            <a:schemeClr val="bg1"/>
          </a:solidFill>
        </p:spPr>
        <p:txBody>
          <a:bodyPr wrap="square" rtlCol="0">
            <a:spAutoFit/>
          </a:bodyPr>
          <a:lstStyle/>
          <a:p>
            <a:r>
              <a:rPr lang="en-US" sz="2400" dirty="0" smtClean="0"/>
              <a:t>RCP6.0</a:t>
            </a:r>
            <a:endParaRPr lang="en-US" sz="2400" dirty="0"/>
          </a:p>
        </p:txBody>
      </p:sp>
      <p:sp>
        <p:nvSpPr>
          <p:cNvPr id="101" name="TextBox 100"/>
          <p:cNvSpPr txBox="1"/>
          <p:nvPr/>
        </p:nvSpPr>
        <p:spPr>
          <a:xfrm>
            <a:off x="6548971" y="12251625"/>
            <a:ext cx="1291167" cy="461665"/>
          </a:xfrm>
          <a:prstGeom prst="rect">
            <a:avLst/>
          </a:prstGeom>
          <a:solidFill>
            <a:schemeClr val="bg1"/>
          </a:solidFill>
        </p:spPr>
        <p:txBody>
          <a:bodyPr wrap="square" rtlCol="0">
            <a:spAutoFit/>
          </a:bodyPr>
          <a:lstStyle/>
          <a:p>
            <a:r>
              <a:rPr lang="en-US" sz="2400" dirty="0" smtClean="0"/>
              <a:t>RCP2.6</a:t>
            </a:r>
            <a:endParaRPr lang="en-US" sz="2400" dirty="0"/>
          </a:p>
        </p:txBody>
      </p:sp>
      <p:sp>
        <p:nvSpPr>
          <p:cNvPr id="102" name="TextBox 101"/>
          <p:cNvSpPr txBox="1"/>
          <p:nvPr/>
        </p:nvSpPr>
        <p:spPr>
          <a:xfrm rot="16200000">
            <a:off x="-1528279" y="12321021"/>
            <a:ext cx="4390086" cy="830997"/>
          </a:xfrm>
          <a:prstGeom prst="rect">
            <a:avLst/>
          </a:prstGeom>
          <a:solidFill>
            <a:srgbClr val="FFFFFF"/>
          </a:solidFill>
        </p:spPr>
        <p:txBody>
          <a:bodyPr wrap="square" rtlCol="0">
            <a:spAutoFit/>
          </a:bodyPr>
          <a:lstStyle/>
          <a:p>
            <a:pPr algn="ctr"/>
            <a:r>
              <a:rPr lang="en-US" sz="2400" dirty="0" smtClean="0"/>
              <a:t>Heat Content Relative to 1951 </a:t>
            </a:r>
          </a:p>
          <a:p>
            <a:pPr algn="ctr"/>
            <a:r>
              <a:rPr lang="en-US" sz="2400" dirty="0" smtClean="0"/>
              <a:t>(10</a:t>
            </a:r>
            <a:r>
              <a:rPr lang="en-US" sz="2400" baseline="30000" dirty="0" smtClean="0"/>
              <a:t>21</a:t>
            </a:r>
            <a:r>
              <a:rPr lang="en-US" sz="2400" dirty="0" smtClean="0"/>
              <a:t> Joules)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OE-CA_Site_Review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emplate>
  <TotalTime>1540</TotalTime>
  <Words>619</Words>
  <Application>Microsoft Macintosh PowerPoint</Application>
  <PresentationFormat>Custom</PresentationFormat>
  <Paragraphs>57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DOE-CA_Site_Review_Template</vt:lpstr>
      <vt:lpstr>PowerPoint Presentation</vt:lpstr>
    </vt:vector>
  </TitlesOfParts>
  <Company>NCAR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Shearer</dc:creator>
  <cp:lastModifiedBy>Susan Bates</cp:lastModifiedBy>
  <cp:revision>67</cp:revision>
  <cp:lastPrinted>2014-05-01T23:02:58Z</cp:lastPrinted>
  <dcterms:created xsi:type="dcterms:W3CDTF">2012-05-10T21:40:48Z</dcterms:created>
  <dcterms:modified xsi:type="dcterms:W3CDTF">2014-05-08T17:34:11Z</dcterms:modified>
</cp:coreProperties>
</file>