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15"/>
  </p:notesMasterIdLst>
  <p:sldIdLst>
    <p:sldId id="256" r:id="rId2"/>
    <p:sldId id="259" r:id="rId3"/>
    <p:sldId id="258" r:id="rId4"/>
    <p:sldId id="273" r:id="rId5"/>
    <p:sldId id="261" r:id="rId6"/>
    <p:sldId id="274" r:id="rId7"/>
    <p:sldId id="275" r:id="rId8"/>
    <p:sldId id="266" r:id="rId9"/>
    <p:sldId id="276" r:id="rId10"/>
    <p:sldId id="277" r:id="rId11"/>
    <p:sldId id="278" r:id="rId12"/>
    <p:sldId id="27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1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CC7E8-7910-8440-B9C5-6B1D91C185E9}" type="datetimeFigureOut">
              <a:rPr lang="en-US" smtClean="0"/>
              <a:t>5/29/14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DE21E-8C73-7040-AF22-88183DE0E475}" type="slidenum">
              <a:rPr lang="en-US" smtClean="0"/>
              <a:t>‹#›</a:t>
            </a:fld>
            <a:endParaRPr lang="en-US"/>
          </a:p>
        </p:txBody>
      </p:sp>
    </p:spTree>
    <p:extLst>
      <p:ext uri="{BB962C8B-B14F-4D97-AF65-F5344CB8AC3E}">
        <p14:creationId xmlns:p14="http://schemas.microsoft.com/office/powerpoint/2010/main" val="891247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cold SST bias in</a:t>
            </a:r>
            <a:r>
              <a:rPr lang="en-US" baseline="0" dirty="0" smtClean="0"/>
              <a:t> the northwestern tropical Atlantic is slightly improved in CMIP5, but the warm SST along southern African coast is worsened by ~1C in CMIP5. 2.  The zonal SST gradient, albeit improved slightly in CMIP5, is still in the opposite direction compared to observation.</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2</a:t>
            </a:fld>
            <a:endParaRPr lang="en-US"/>
          </a:p>
        </p:txBody>
      </p:sp>
    </p:spTree>
    <p:extLst>
      <p:ext uri="{BB962C8B-B14F-4D97-AF65-F5344CB8AC3E}">
        <p14:creationId xmlns:p14="http://schemas.microsoft.com/office/powerpoint/2010/main" val="29478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basin shows a similar warm</a:t>
            </a:r>
            <a:r>
              <a:rPr lang="en-US" baseline="0" dirty="0" smtClean="0"/>
              <a:t> </a:t>
            </a:r>
            <a:r>
              <a:rPr lang="en-US" baseline="0" dirty="0" err="1" smtClean="0"/>
              <a:t>Benguela</a:t>
            </a:r>
            <a:r>
              <a:rPr lang="en-US" baseline="0" dirty="0" smtClean="0"/>
              <a:t> SST bias to OMIP models.  However, the warm bias is much reduced in the regional simulation. In fact, the warm bias is even replaced by a cold bias along the Angola coast.</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11</a:t>
            </a:fld>
            <a:endParaRPr lang="en-US"/>
          </a:p>
        </p:txBody>
      </p:sp>
    </p:spTree>
    <p:extLst>
      <p:ext uri="{BB962C8B-B14F-4D97-AF65-F5344CB8AC3E}">
        <p14:creationId xmlns:p14="http://schemas.microsoft.com/office/powerpoint/2010/main" val="83833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a:t>
            </a:r>
            <a:r>
              <a:rPr lang="en-US" baseline="0" dirty="0" smtClean="0"/>
              <a:t> is that in the regional simulations the strong warm bias in the thermocline off the Angola coast is much reduced.  Therefore, we propose the thermocline warm bias off the Angola comes from remote sources.  Once formed, it is being </a:t>
            </a:r>
            <a:r>
              <a:rPr lang="en-US" baseline="0" dirty="0" err="1" smtClean="0"/>
              <a:t>advected</a:t>
            </a:r>
            <a:r>
              <a:rPr lang="en-US" baseline="0" dirty="0" smtClean="0"/>
              <a:t> by the Angola undercurrent to the </a:t>
            </a:r>
            <a:r>
              <a:rPr lang="en-US" baseline="0" dirty="0" err="1" smtClean="0"/>
              <a:t>Benguela</a:t>
            </a:r>
            <a:r>
              <a:rPr lang="en-US" baseline="0" dirty="0" smtClean="0"/>
              <a:t> upwelling zone, where the subsurface warm bias is being brought up to </a:t>
            </a:r>
            <a:r>
              <a:rPr lang="en-US" baseline="0" smtClean="0"/>
              <a:t>the surface.</a:t>
            </a:r>
            <a:endParaRPr lang="en-US"/>
          </a:p>
        </p:txBody>
      </p:sp>
      <p:sp>
        <p:nvSpPr>
          <p:cNvPr id="4" name="Slide Number Placeholder 3"/>
          <p:cNvSpPr>
            <a:spLocks noGrp="1"/>
          </p:cNvSpPr>
          <p:nvPr>
            <p:ph type="sldNum" sz="quarter" idx="10"/>
          </p:nvPr>
        </p:nvSpPr>
        <p:spPr/>
        <p:txBody>
          <a:bodyPr/>
          <a:lstStyle/>
          <a:p>
            <a:fld id="{4A7DE21E-8C73-7040-AF22-88183DE0E475}" type="slidenum">
              <a:rPr lang="en-US" smtClean="0"/>
              <a:t>12</a:t>
            </a:fld>
            <a:endParaRPr lang="en-US"/>
          </a:p>
        </p:txBody>
      </p:sp>
    </p:spTree>
    <p:extLst>
      <p:ext uri="{BB962C8B-B14F-4D97-AF65-F5344CB8AC3E}">
        <p14:creationId xmlns:p14="http://schemas.microsoft.com/office/powerpoint/2010/main" val="161067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thermocline is too diffused in CMIP5, 2.</a:t>
            </a:r>
            <a:r>
              <a:rPr lang="en-US" baseline="0" dirty="0" smtClean="0"/>
              <a:t> stratification is too strong in CMIP5, indicating a weak upwelling in the </a:t>
            </a:r>
            <a:r>
              <a:rPr lang="en-US" baseline="0" dirty="0" err="1" smtClean="0"/>
              <a:t>Benguela</a:t>
            </a:r>
            <a:r>
              <a:rPr lang="en-US" baseline="0" dirty="0" smtClean="0"/>
              <a:t> region.</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3</a:t>
            </a:fld>
            <a:endParaRPr lang="en-US"/>
          </a:p>
        </p:txBody>
      </p:sp>
    </p:spTree>
    <p:extLst>
      <p:ext uri="{BB962C8B-B14F-4D97-AF65-F5344CB8AC3E}">
        <p14:creationId xmlns:p14="http://schemas.microsoft.com/office/powerpoint/2010/main" val="399032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 slab-ocean</a:t>
            </a:r>
            <a:r>
              <a:rPr lang="en-US" baseline="0" dirty="0" smtClean="0"/>
              <a:t> experiments: in CTRL, Q-flux is computed based on observed SST climatology and the model reproduce realistic SST.  In the perturbed run, Q-flux is removed in the southeastern tropical Atlantic indicated by the green box.  The top panel shows CTRL-BIAS annual mean SST and the bottom shows the precipitation bias.  Note that how the Atlantic bias affects the precipitation and surface temperature not only in the Atlantic, but in the other basins.</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4</a:t>
            </a:fld>
            <a:endParaRPr lang="en-US"/>
          </a:p>
        </p:txBody>
      </p:sp>
    </p:spTree>
    <p:extLst>
      <p:ext uri="{BB962C8B-B14F-4D97-AF65-F5344CB8AC3E}">
        <p14:creationId xmlns:p14="http://schemas.microsoft.com/office/powerpoint/2010/main" val="418732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understanding of the Atlantic bias is divided along the line of equatorial bias vs. </a:t>
            </a:r>
            <a:r>
              <a:rPr lang="en-US" baseline="0" dirty="0" err="1" smtClean="0"/>
              <a:t>Benguela</a:t>
            </a:r>
            <a:r>
              <a:rPr lang="en-US" baseline="0" dirty="0" smtClean="0"/>
              <a:t> coastal bias. The equatorial bias is thought to be connected with biases in AGCM simulation of Amazonian deep convection.  The panel on the left shows MAM </a:t>
            </a:r>
            <a:r>
              <a:rPr lang="en-US" baseline="0" dirty="0" err="1" smtClean="0"/>
              <a:t>precip</a:t>
            </a:r>
            <a:r>
              <a:rPr lang="en-US" baseline="0" dirty="0" smtClean="0"/>
              <a:t> and surface wind biases in AMIP and CMIP ensembles. Note that similar biases appear both AMIP and CMIP, including dry bias over the Amazon and weak trade wind bias along the equator, except that the bias in the CMIP ensemble is stronger than that in the AMIP, leading the hypothesis that the bias in CMIP is originated from the AGCM in simulating Amazonian deep convection. The </a:t>
            </a:r>
            <a:r>
              <a:rPr lang="en-US" baseline="0" dirty="0" err="1" smtClean="0"/>
              <a:t>Benguela</a:t>
            </a:r>
            <a:r>
              <a:rPr lang="en-US" baseline="0" dirty="0" smtClean="0"/>
              <a:t> coastal bias is closely related to the ocean model errors in representing the Angola-</a:t>
            </a:r>
            <a:r>
              <a:rPr lang="en-US" baseline="0" dirty="0" err="1" smtClean="0"/>
              <a:t>Benguela</a:t>
            </a:r>
            <a:r>
              <a:rPr lang="en-US" baseline="0" dirty="0" smtClean="0"/>
              <a:t> front.  Almost all the ocean models have difficulties in representing ABF correctly. </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5</a:t>
            </a:fld>
            <a:endParaRPr lang="en-US"/>
          </a:p>
        </p:txBody>
      </p:sp>
    </p:spTree>
    <p:extLst>
      <p:ext uri="{BB962C8B-B14F-4D97-AF65-F5344CB8AC3E}">
        <p14:creationId xmlns:p14="http://schemas.microsoft.com/office/powerpoint/2010/main" val="4165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4B689-ED85-D044-9FCF-B66E22B6D139}" type="slidenum">
              <a:rPr lang="en-US" sz="1200"/>
              <a:pPr/>
              <a:t>6</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latin typeface="Arial" charset="0"/>
                <a:ea typeface="ＭＳ Ｐゴシック" charset="0"/>
                <a:cs typeface="ＭＳ Ｐゴシック" charset="0"/>
              </a:rPr>
              <a:t>To</a:t>
            </a:r>
            <a:r>
              <a:rPr lang="en-US" baseline="0" dirty="0" smtClean="0">
                <a:latin typeface="Arial" charset="0"/>
                <a:ea typeface="ＭＳ Ｐゴシック" charset="0"/>
                <a:cs typeface="ＭＳ Ｐゴシック" charset="0"/>
              </a:rPr>
              <a:t> test the Amazon deep convection bias, we ran a large set of WRF sensitivity experiments where we change physics parameterizations extensively.  We found that the Amazon convection is highly sensitive to physics parameterizations.  For example, we can change Amazon precipitation bias from a dry to a web bias by switching radiation scheme from CAM to RRTM.  The upper panel shows the </a:t>
            </a:r>
            <a:r>
              <a:rPr lang="en-US" baseline="0" dirty="0" err="1" smtClean="0">
                <a:latin typeface="Arial" charset="0"/>
                <a:ea typeface="ＭＳ Ｐゴシック" charset="0"/>
                <a:cs typeface="ＭＳ Ｐゴシック" charset="0"/>
              </a:rPr>
              <a:t>precip</a:t>
            </a:r>
            <a:r>
              <a:rPr lang="en-US" baseline="0" dirty="0" smtClean="0">
                <a:latin typeface="Arial" charset="0"/>
                <a:ea typeface="ＭＳ Ｐゴシック" charset="0"/>
                <a:cs typeface="ＭＳ Ｐゴシック" charset="0"/>
              </a:rPr>
              <a:t> and surface wind bias using KF convection and CAM radiation and bottom shows the same bias using BM convection and RRTM radiation.  Note that the trade wind bias in the “wet case” is weaker in the equatorial zone. Question is: will this reduce the equatorial SST bias.</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7EB16-0BFA-F944-A0ED-97BD628218B4}" type="slidenum">
              <a:rPr lang="en-US" sz="1200"/>
              <a:pPr/>
              <a:t>7</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latin typeface="Arial" charset="0"/>
                <a:ea typeface="ＭＳ Ｐゴシック" charset="0"/>
                <a:cs typeface="ＭＳ Ｐゴシック" charset="0"/>
              </a:rPr>
              <a:t>The coupled WRF-ROMS simulation suggests</a:t>
            </a:r>
            <a:r>
              <a:rPr lang="en-US" baseline="0" dirty="0" smtClean="0">
                <a:latin typeface="Arial" charset="0"/>
                <a:ea typeface="ＭＳ Ｐゴシック" charset="0"/>
                <a:cs typeface="ＭＳ Ｐゴシック" charset="0"/>
              </a:rPr>
              <a:t> that even if the Amazon bias is reduced, this are still significant warm SST biases developed in the eastern Atlantic. We analyzed the results further.  It turns out that WRF model bias in eastern Atlantic can trigger local air-sea feedbacks that amplify the initial bias quickly.  The warm bias can be developed with a season or two.</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Turing to </a:t>
            </a:r>
            <a:r>
              <a:rPr lang="en-US" dirty="0" err="1" smtClean="0"/>
              <a:t>Benguela</a:t>
            </a:r>
            <a:r>
              <a:rPr lang="en-US" dirty="0" smtClean="0"/>
              <a:t> coastal</a:t>
            </a:r>
            <a:r>
              <a:rPr lang="en-US" baseline="0" dirty="0" smtClean="0"/>
              <a:t> bias problem, we did an analysis on the CMIP5 ensemble.  The panels on the left show comparison of SST in CFSR and ensemble mean of CMIP5.  Note that the ABF is being displaced further south than its observed location by ~10 deg.  The southward shift of the ABF is also seen in the alongshore velocity field shown in upper right panel. Note that the Angola current in CMIP5 is too strong and extending too far south.  Bottom right panel shows a correlation between CMIP5 model simulated ABF locations and the </a:t>
            </a:r>
            <a:r>
              <a:rPr lang="en-US" baseline="0" dirty="0" err="1" smtClean="0"/>
              <a:t>Benguela</a:t>
            </a:r>
            <a:r>
              <a:rPr lang="en-US" baseline="0" dirty="0" smtClean="0"/>
              <a:t> SST bias strength.  The two are correlated at r=0.66.</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8</a:t>
            </a:fld>
            <a:endParaRPr lang="en-US"/>
          </a:p>
        </p:txBody>
      </p:sp>
    </p:spTree>
    <p:extLst>
      <p:ext uri="{BB962C8B-B14F-4D97-AF65-F5344CB8AC3E}">
        <p14:creationId xmlns:p14="http://schemas.microsoft.com/office/powerpoint/2010/main" val="425456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a:t>
            </a:r>
            <a:r>
              <a:rPr lang="en-US" baseline="0" dirty="0" smtClean="0"/>
              <a:t> whether this overshoot of the ABF problem is caused by ocean model physics and resolution or </a:t>
            </a:r>
            <a:r>
              <a:rPr lang="en-US" baseline="0" dirty="0" err="1" smtClean="0"/>
              <a:t>errorenous</a:t>
            </a:r>
            <a:r>
              <a:rPr lang="en-US" baseline="0" dirty="0" smtClean="0"/>
              <a:t> surface forcing fields in the coupled model, such as winds and surface heat fluxes.  So we examine that SST bias in an ensemble of OGCM simulations forced by a common forcing set derived from the observations, i.e., COREII.  As shown this slide, a strong warm SST is again seen along the </a:t>
            </a:r>
            <a:r>
              <a:rPr lang="en-US" baseline="0" dirty="0" err="1" smtClean="0"/>
              <a:t>Benguela</a:t>
            </a:r>
            <a:r>
              <a:rPr lang="en-US" baseline="0" dirty="0" smtClean="0"/>
              <a:t> coast, although the amplitude is reduced somewhat.</a:t>
            </a:r>
            <a:endParaRPr lang="en-US" dirty="0"/>
          </a:p>
        </p:txBody>
      </p:sp>
      <p:sp>
        <p:nvSpPr>
          <p:cNvPr id="4" name="Slide Number Placeholder 3"/>
          <p:cNvSpPr>
            <a:spLocks noGrp="1"/>
          </p:cNvSpPr>
          <p:nvPr>
            <p:ph type="sldNum" sz="quarter" idx="10"/>
          </p:nvPr>
        </p:nvSpPr>
        <p:spPr/>
        <p:txBody>
          <a:bodyPr/>
          <a:lstStyle/>
          <a:p>
            <a:fld id="{4A7DE21E-8C73-7040-AF22-88183DE0E475}" type="slidenum">
              <a:rPr lang="en-US" smtClean="0"/>
              <a:t>9</a:t>
            </a:fld>
            <a:endParaRPr lang="en-US"/>
          </a:p>
        </p:txBody>
      </p:sp>
    </p:spTree>
    <p:extLst>
      <p:ext uri="{BB962C8B-B14F-4D97-AF65-F5344CB8AC3E}">
        <p14:creationId xmlns:p14="http://schemas.microsoft.com/office/powerpoint/2010/main" val="417900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Arial" charset="0"/>
                <a:ea typeface="ＭＳ Ｐゴシック" charset="0"/>
                <a:cs typeface="ＭＳ Ｐゴシック" charset="0"/>
              </a:rPr>
              <a:t>Are the</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Benguela</a:t>
            </a:r>
            <a:r>
              <a:rPr lang="en-US" baseline="0" dirty="0" smtClean="0">
                <a:latin typeface="Arial" charset="0"/>
                <a:ea typeface="ＭＳ Ｐゴシック" charset="0"/>
                <a:cs typeface="ＭＳ Ｐゴシック" charset="0"/>
              </a:rPr>
              <a:t> SST bias caused by remote or local processes? So we designed a set of experiments progressively reducing the simulation domains from a basin domain to regional domain in the southeastern tropical Atlantic.  All the simulations are forced by COREII from 1997-2007 and CFSR boundary conditions.</a:t>
            </a:r>
            <a:endParaRPr lang="en-US" dirty="0">
              <a:latin typeface="Arial" charset="0"/>
              <a:ea typeface="ＭＳ Ｐゴシック" charset="0"/>
              <a:cs typeface="ＭＳ Ｐゴシック"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AADFDD-56BA-164C-B2DE-ADE05AEC02B4}"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D03C137-27E8-7341-A671-280496B11A04}"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3271-7F1E-7246-A5AB-5DDD5705A8F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3C137-27E8-7341-A671-280496B11A04}"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3C137-27E8-7341-A671-280496B11A04}"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D03C137-27E8-7341-A671-280496B11A04}"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3271-7F1E-7246-A5AB-5DDD5705A8F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3C137-27E8-7341-A671-280496B11A04}"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CD03C137-27E8-7341-A671-280496B11A04}"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03C137-27E8-7341-A671-280496B11A04}" type="datetimeFigureOut">
              <a:rPr lang="en-US" smtClean="0"/>
              <a:t>5/29/14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03C137-27E8-7341-A671-280496B11A04}" type="datetimeFigureOut">
              <a:rPr lang="en-US" smtClean="0"/>
              <a:t>5/29/14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C137-27E8-7341-A671-280496B11A04}" type="datetimeFigureOut">
              <a:rPr lang="en-US" smtClean="0"/>
              <a:t>5/29/14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3C137-27E8-7341-A671-280496B11A04}"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3C137-27E8-7341-A671-280496B11A04}"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03271-7F1E-7246-A5AB-5DDD5705A8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D03C137-27E8-7341-A671-280496B11A04}" type="datetimeFigureOut">
              <a:rPr lang="en-US" smtClean="0"/>
              <a:t>5/29/14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D03271-7F1E-7246-A5AB-5DDD5705A8F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37" y="1533909"/>
            <a:ext cx="8926690" cy="2670708"/>
          </a:xfrm>
        </p:spPr>
        <p:txBody>
          <a:bodyPr>
            <a:normAutofit fontScale="25000" lnSpcReduction="20000"/>
          </a:bodyPr>
          <a:lstStyle/>
          <a:p>
            <a:r>
              <a:rPr lang="en-US" sz="8000" b="1" dirty="0" smtClean="0"/>
              <a:t>P. Chang, Z. </a:t>
            </a:r>
            <a:r>
              <a:rPr lang="en-US" sz="8000" b="1" dirty="0" err="1" smtClean="0"/>
              <a:t>Xu</a:t>
            </a:r>
            <a:r>
              <a:rPr lang="en-US" sz="8000" b="1" dirty="0" smtClean="0"/>
              <a:t>, R. </a:t>
            </a:r>
            <a:r>
              <a:rPr lang="en-US" sz="8000" b="1" dirty="0" err="1" smtClean="0"/>
              <a:t>Montuoro</a:t>
            </a:r>
            <a:r>
              <a:rPr lang="en-US" sz="8000" b="1" dirty="0" smtClean="0"/>
              <a:t>, C. M. </a:t>
            </a:r>
            <a:r>
              <a:rPr lang="en-US" sz="8000" b="1" dirty="0" err="1" smtClean="0"/>
              <a:t>Patricola</a:t>
            </a:r>
            <a:r>
              <a:rPr lang="en-US" sz="8000" b="1" dirty="0" smtClean="0"/>
              <a:t>, </a:t>
            </a:r>
            <a:r>
              <a:rPr lang="en-US" sz="8000" b="1" dirty="0"/>
              <a:t>R. </a:t>
            </a:r>
            <a:r>
              <a:rPr lang="en-US" sz="8000" b="1" dirty="0" err="1"/>
              <a:t>Saravanan</a:t>
            </a:r>
            <a:r>
              <a:rPr lang="en-US" sz="8000" b="1" dirty="0" smtClean="0"/>
              <a:t> &amp; J. </a:t>
            </a:r>
            <a:r>
              <a:rPr lang="en-US" sz="8000" b="1" dirty="0" err="1" smtClean="0"/>
              <a:t>Kurian</a:t>
            </a:r>
            <a:endParaRPr lang="en-US" sz="8000" b="1" dirty="0"/>
          </a:p>
          <a:p>
            <a:r>
              <a:rPr lang="en-US" sz="5600" dirty="0" smtClean="0"/>
              <a:t>Texas </a:t>
            </a:r>
            <a:r>
              <a:rPr lang="en-US" sz="5600" dirty="0"/>
              <a:t>A&amp;M </a:t>
            </a:r>
            <a:r>
              <a:rPr lang="en-US" sz="5600" dirty="0" smtClean="0"/>
              <a:t>University</a:t>
            </a:r>
            <a:endParaRPr lang="en-US" sz="5600" dirty="0"/>
          </a:p>
          <a:p>
            <a:r>
              <a:rPr lang="en-US" sz="8000" b="1" dirty="0" smtClean="0"/>
              <a:t>L.-Y. Leung</a:t>
            </a:r>
            <a:endParaRPr lang="en-US" sz="6000" b="1" dirty="0"/>
          </a:p>
          <a:p>
            <a:r>
              <a:rPr lang="en-US" sz="5600" dirty="0" smtClean="0"/>
              <a:t>Pacific Northwest National Laboratory</a:t>
            </a:r>
          </a:p>
          <a:p>
            <a:r>
              <a:rPr lang="en-US" sz="8000" b="1" dirty="0" smtClean="0"/>
              <a:t>Tony Craig</a:t>
            </a:r>
          </a:p>
          <a:p>
            <a:r>
              <a:rPr lang="en-US" sz="5600" dirty="0" smtClean="0"/>
              <a:t>National Center for Atmospheric Research</a:t>
            </a:r>
            <a:endParaRPr lang="en-US" sz="5600" dirty="0"/>
          </a:p>
          <a:p>
            <a:endParaRPr lang="en-US" sz="8000" b="1" dirty="0"/>
          </a:p>
          <a:p>
            <a:pPr>
              <a:spcAft>
                <a:spcPts val="1800"/>
              </a:spcAft>
            </a:pPr>
            <a:r>
              <a:rPr lang="en-US" sz="5600" dirty="0" smtClean="0"/>
              <a:t>Supported by DOE Grant # DE-SC0006824</a:t>
            </a:r>
            <a:endParaRPr lang="en-US" sz="5600" dirty="0"/>
          </a:p>
          <a:p>
            <a:pPr algn="l">
              <a:lnSpc>
                <a:spcPct val="120000"/>
              </a:lnSpc>
            </a:pPr>
            <a:r>
              <a:rPr lang="en-US" sz="4800" dirty="0" err="1">
                <a:solidFill>
                  <a:schemeClr val="tx1"/>
                </a:solidFill>
              </a:rPr>
              <a:t>Patricola</a:t>
            </a:r>
            <a:r>
              <a:rPr lang="en-US" sz="4800" dirty="0">
                <a:solidFill>
                  <a:schemeClr val="tx1"/>
                </a:solidFill>
              </a:rPr>
              <a:t>, C. M., M. Li, Z. </a:t>
            </a:r>
            <a:r>
              <a:rPr lang="en-US" sz="4800" dirty="0" err="1">
                <a:solidFill>
                  <a:schemeClr val="tx1"/>
                </a:solidFill>
              </a:rPr>
              <a:t>Xu</a:t>
            </a:r>
            <a:r>
              <a:rPr lang="en-US" sz="4800" dirty="0">
                <a:solidFill>
                  <a:schemeClr val="tx1"/>
                </a:solidFill>
              </a:rPr>
              <a:t>, P. Chang, R. </a:t>
            </a:r>
            <a:r>
              <a:rPr lang="en-US" sz="4800" dirty="0" err="1">
                <a:solidFill>
                  <a:schemeClr val="tx1"/>
                </a:solidFill>
              </a:rPr>
              <a:t>Saravanan</a:t>
            </a:r>
            <a:r>
              <a:rPr lang="en-US" sz="4800" dirty="0">
                <a:solidFill>
                  <a:schemeClr val="tx1"/>
                </a:solidFill>
              </a:rPr>
              <a:t>, J.-S. Hsieh, 2012: An Investigation of Tropical Atlantic Bias in a High-Resolution Coupled Regional Climate Model,  </a:t>
            </a:r>
            <a:r>
              <a:rPr lang="en-US" sz="4800" i="1" dirty="0" err="1" smtClean="0">
                <a:solidFill>
                  <a:schemeClr val="tx1"/>
                </a:solidFill>
              </a:rPr>
              <a:t>Clim</a:t>
            </a:r>
            <a:r>
              <a:rPr lang="en-US" sz="4800" i="1" dirty="0">
                <a:solidFill>
                  <a:schemeClr val="tx1"/>
                </a:solidFill>
              </a:rPr>
              <a:t>. </a:t>
            </a:r>
            <a:r>
              <a:rPr lang="en-US" sz="4800" i="1" dirty="0" err="1" smtClean="0">
                <a:solidFill>
                  <a:schemeClr val="tx1"/>
                </a:solidFill>
              </a:rPr>
              <a:t>Dyn</a:t>
            </a:r>
            <a:r>
              <a:rPr lang="en-US" sz="4800" i="1" dirty="0">
                <a:solidFill>
                  <a:schemeClr val="tx1"/>
                </a:solidFill>
              </a:rPr>
              <a:t>.</a:t>
            </a:r>
            <a:r>
              <a:rPr lang="en-US" sz="4800" dirty="0" smtClean="0">
                <a:solidFill>
                  <a:schemeClr val="tx1"/>
                </a:solidFill>
              </a:rPr>
              <a:t>, 39, </a:t>
            </a:r>
            <a:r>
              <a:rPr lang="en-US" sz="4800" dirty="0">
                <a:solidFill>
                  <a:schemeClr val="tx1"/>
                </a:solidFill>
              </a:rPr>
              <a:t>2443-2463, DOI 10.1007/s00382-012-1320-5</a:t>
            </a:r>
            <a:r>
              <a:rPr lang="en-US" sz="4800" dirty="0" smtClean="0">
                <a:solidFill>
                  <a:schemeClr val="tx1"/>
                </a:solidFill>
              </a:rPr>
              <a:t>.</a:t>
            </a:r>
          </a:p>
          <a:p>
            <a:pPr algn="l">
              <a:lnSpc>
                <a:spcPct val="120000"/>
              </a:lnSpc>
            </a:pPr>
            <a:r>
              <a:rPr lang="en-US" sz="4800" dirty="0" err="1">
                <a:solidFill>
                  <a:schemeClr val="tx1"/>
                </a:solidFill>
              </a:rPr>
              <a:t>Xu</a:t>
            </a:r>
            <a:r>
              <a:rPr lang="en-US" sz="4800" dirty="0">
                <a:solidFill>
                  <a:schemeClr val="tx1"/>
                </a:solidFill>
              </a:rPr>
              <a:t>, Z., M. Li, C. M. </a:t>
            </a:r>
            <a:r>
              <a:rPr lang="en-US" sz="4800" dirty="0" err="1">
                <a:solidFill>
                  <a:schemeClr val="tx1"/>
                </a:solidFill>
              </a:rPr>
              <a:t>Patricola</a:t>
            </a:r>
            <a:r>
              <a:rPr lang="en-US" sz="4800" dirty="0">
                <a:solidFill>
                  <a:schemeClr val="tx1"/>
                </a:solidFill>
              </a:rPr>
              <a:t>, and P. Chang: 2013: Oceanic Origin of Southeast Tropical Atlantic Biases,  </a:t>
            </a:r>
            <a:r>
              <a:rPr lang="en-US" sz="4800" i="1" dirty="0" err="1" smtClean="0">
                <a:solidFill>
                  <a:schemeClr val="tx1"/>
                </a:solidFill>
              </a:rPr>
              <a:t>Clim</a:t>
            </a:r>
            <a:r>
              <a:rPr lang="en-US" sz="4800" i="1" dirty="0">
                <a:solidFill>
                  <a:schemeClr val="tx1"/>
                </a:solidFill>
              </a:rPr>
              <a:t>. </a:t>
            </a:r>
            <a:r>
              <a:rPr lang="en-US" sz="4800" i="1" dirty="0" err="1">
                <a:solidFill>
                  <a:schemeClr val="tx1"/>
                </a:solidFill>
              </a:rPr>
              <a:t>Dyn</a:t>
            </a:r>
            <a:r>
              <a:rPr lang="en-US" sz="4800" i="1" dirty="0" smtClean="0">
                <a:solidFill>
                  <a:schemeClr val="tx1"/>
                </a:solidFill>
              </a:rPr>
              <a:t>.</a:t>
            </a:r>
            <a:r>
              <a:rPr lang="en-US" sz="4800" dirty="0" smtClean="0">
                <a:solidFill>
                  <a:schemeClr val="tx1"/>
                </a:solidFill>
              </a:rPr>
              <a:t>, </a:t>
            </a:r>
            <a:r>
              <a:rPr lang="en-US" sz="4800" dirty="0">
                <a:solidFill>
                  <a:schemeClr val="tx1"/>
                </a:solidFill>
              </a:rPr>
              <a:t>DOI </a:t>
            </a:r>
            <a:r>
              <a:rPr lang="en-US" sz="4800" dirty="0" smtClean="0">
                <a:solidFill>
                  <a:schemeClr val="tx1"/>
                </a:solidFill>
              </a:rPr>
              <a:t>10.1007/s00382</a:t>
            </a:r>
            <a:r>
              <a:rPr lang="en-US" sz="4800" dirty="0">
                <a:solidFill>
                  <a:schemeClr val="tx1"/>
                </a:solidFill>
              </a:rPr>
              <a:t>-013-1901-y</a:t>
            </a:r>
            <a:r>
              <a:rPr lang="en-US" sz="4800" dirty="0" smtClean="0">
                <a:solidFill>
                  <a:schemeClr val="tx1"/>
                </a:solidFill>
              </a:rPr>
              <a:t>.</a:t>
            </a:r>
          </a:p>
          <a:p>
            <a:pPr algn="l">
              <a:lnSpc>
                <a:spcPct val="120000"/>
              </a:lnSpc>
            </a:pPr>
            <a:r>
              <a:rPr lang="en-US" sz="4800" dirty="0" err="1">
                <a:solidFill>
                  <a:schemeClr val="tx1"/>
                </a:solidFill>
              </a:rPr>
              <a:t>Xu</a:t>
            </a:r>
            <a:r>
              <a:rPr lang="en-US" sz="4800" dirty="0">
                <a:solidFill>
                  <a:schemeClr val="tx1"/>
                </a:solidFill>
              </a:rPr>
              <a:t>, Z., P. Chang, I. Richter and W.-M. Kim, 2014: Diagnosing Southeast Tropical Atlantic SST and Ocean Circulation Biases in the CMIP5 Ensemble, </a:t>
            </a:r>
            <a:r>
              <a:rPr lang="en-US" sz="4800" i="1" dirty="0" err="1" smtClean="0">
                <a:solidFill>
                  <a:schemeClr val="tx1"/>
                </a:solidFill>
              </a:rPr>
              <a:t>Clim</a:t>
            </a:r>
            <a:r>
              <a:rPr lang="en-US" sz="4800" i="1" dirty="0">
                <a:solidFill>
                  <a:schemeClr val="tx1"/>
                </a:solidFill>
              </a:rPr>
              <a:t>. </a:t>
            </a:r>
            <a:r>
              <a:rPr lang="en-US" sz="4800" i="1" dirty="0" err="1">
                <a:solidFill>
                  <a:schemeClr val="tx1"/>
                </a:solidFill>
              </a:rPr>
              <a:t>Dyn</a:t>
            </a:r>
            <a:r>
              <a:rPr lang="en-US" sz="4800" i="1" dirty="0" smtClean="0">
                <a:solidFill>
                  <a:schemeClr val="tx1"/>
                </a:solidFill>
              </a:rPr>
              <a:t>.</a:t>
            </a:r>
            <a:r>
              <a:rPr lang="en-US" sz="4800" dirty="0" smtClean="0">
                <a:solidFill>
                  <a:schemeClr val="tx1"/>
                </a:solidFill>
              </a:rPr>
              <a:t>, Accepted.</a:t>
            </a:r>
          </a:p>
          <a:p>
            <a:pPr algn="l">
              <a:lnSpc>
                <a:spcPct val="120000"/>
              </a:lnSpc>
            </a:pPr>
            <a:r>
              <a:rPr lang="en-US" sz="4800" dirty="0">
                <a:solidFill>
                  <a:schemeClr val="tx1"/>
                </a:solidFill>
              </a:rPr>
              <a:t>Richter, I., P. Chang, Z. </a:t>
            </a:r>
            <a:r>
              <a:rPr lang="en-US" sz="4800" dirty="0" err="1">
                <a:solidFill>
                  <a:schemeClr val="tx1"/>
                </a:solidFill>
              </a:rPr>
              <a:t>Xu</a:t>
            </a:r>
            <a:r>
              <a:rPr lang="en-US" sz="4800" dirty="0">
                <a:solidFill>
                  <a:schemeClr val="tx1"/>
                </a:solidFill>
              </a:rPr>
              <a:t>, T. </a:t>
            </a:r>
            <a:r>
              <a:rPr lang="en-US" sz="4800" dirty="0" err="1">
                <a:solidFill>
                  <a:schemeClr val="tx1"/>
                </a:solidFill>
              </a:rPr>
              <a:t>Doi</a:t>
            </a:r>
            <a:r>
              <a:rPr lang="en-US" sz="4800" dirty="0">
                <a:solidFill>
                  <a:schemeClr val="tx1"/>
                </a:solidFill>
              </a:rPr>
              <a:t>, T. </a:t>
            </a:r>
            <a:r>
              <a:rPr lang="en-US" sz="4800" dirty="0" err="1">
                <a:solidFill>
                  <a:schemeClr val="tx1"/>
                </a:solidFill>
              </a:rPr>
              <a:t>Kataoka</a:t>
            </a:r>
            <a:r>
              <a:rPr lang="en-US" sz="4800" dirty="0">
                <a:solidFill>
                  <a:schemeClr val="tx1"/>
                </a:solidFill>
              </a:rPr>
              <a:t>, M. </a:t>
            </a:r>
            <a:r>
              <a:rPr lang="en-US" sz="4800" dirty="0" err="1">
                <a:solidFill>
                  <a:schemeClr val="tx1"/>
                </a:solidFill>
              </a:rPr>
              <a:t>Nagura</a:t>
            </a:r>
            <a:r>
              <a:rPr lang="en-US" sz="4800" dirty="0">
                <a:solidFill>
                  <a:schemeClr val="tx1"/>
                </a:solidFill>
              </a:rPr>
              <a:t>, P. </a:t>
            </a:r>
            <a:r>
              <a:rPr lang="en-US" sz="4800" dirty="0" err="1">
                <a:solidFill>
                  <a:schemeClr val="tx1"/>
                </a:solidFill>
              </a:rPr>
              <a:t>Oettli</a:t>
            </a:r>
            <a:r>
              <a:rPr lang="en-US" sz="4800" dirty="0">
                <a:solidFill>
                  <a:schemeClr val="tx1"/>
                </a:solidFill>
              </a:rPr>
              <a:t>, S. de </a:t>
            </a:r>
            <a:r>
              <a:rPr lang="en-US" sz="4800" dirty="0" err="1">
                <a:solidFill>
                  <a:schemeClr val="tx1"/>
                </a:solidFill>
              </a:rPr>
              <a:t>Szoeke</a:t>
            </a:r>
            <a:r>
              <a:rPr lang="en-US" sz="4800" dirty="0">
                <a:solidFill>
                  <a:schemeClr val="tx1"/>
                </a:solidFill>
              </a:rPr>
              <a:t>, and T. </a:t>
            </a:r>
            <a:r>
              <a:rPr lang="en-US" sz="4800" dirty="0" err="1">
                <a:solidFill>
                  <a:schemeClr val="tx1"/>
                </a:solidFill>
              </a:rPr>
              <a:t>Tozuka</a:t>
            </a:r>
            <a:r>
              <a:rPr lang="en-US" sz="4800" dirty="0">
                <a:solidFill>
                  <a:schemeClr val="tx1"/>
                </a:solidFill>
              </a:rPr>
              <a:t>, 2014: An overview of coupled GCM biases in the tropics, Chapter 8 in </a:t>
            </a:r>
            <a:r>
              <a:rPr lang="en-US" sz="4800" i="1" dirty="0" smtClean="0">
                <a:solidFill>
                  <a:schemeClr val="tx1"/>
                </a:solidFill>
              </a:rPr>
              <a:t>The </a:t>
            </a:r>
            <a:r>
              <a:rPr lang="en-US" sz="4800" i="1" dirty="0">
                <a:solidFill>
                  <a:schemeClr val="tx1"/>
                </a:solidFill>
              </a:rPr>
              <a:t>Indo-Pacific Climate Variability and </a:t>
            </a:r>
            <a:r>
              <a:rPr lang="en-US" sz="4800" i="1" dirty="0" smtClean="0">
                <a:solidFill>
                  <a:schemeClr val="tx1"/>
                </a:solidFill>
              </a:rPr>
              <a:t>Predictability</a:t>
            </a:r>
            <a:r>
              <a:rPr lang="en-US" sz="4800" dirty="0" smtClean="0">
                <a:solidFill>
                  <a:schemeClr val="tx1"/>
                </a:solidFill>
              </a:rPr>
              <a:t> </a:t>
            </a:r>
            <a:r>
              <a:rPr lang="en-US" sz="4800" dirty="0">
                <a:solidFill>
                  <a:schemeClr val="tx1"/>
                </a:solidFill>
              </a:rPr>
              <a:t>ed. by T. Yamagata and S. </a:t>
            </a:r>
            <a:r>
              <a:rPr lang="en-US" sz="4800" dirty="0" err="1">
                <a:solidFill>
                  <a:schemeClr val="tx1"/>
                </a:solidFill>
              </a:rPr>
              <a:t>Behera</a:t>
            </a:r>
            <a:r>
              <a:rPr lang="en-US" sz="4800" dirty="0">
                <a:solidFill>
                  <a:schemeClr val="tx1"/>
                </a:solidFill>
              </a:rPr>
              <a:t>, World Scientific Publisher on Asia-Pacific Weather and Climate book series, Accepted</a:t>
            </a:r>
            <a:r>
              <a:rPr lang="en-US" sz="4800" dirty="0" smtClean="0">
                <a:solidFill>
                  <a:schemeClr val="tx1"/>
                </a:solidFill>
              </a:rPr>
              <a:t>.</a:t>
            </a:r>
            <a:endParaRPr lang="en-US" sz="4800" dirty="0">
              <a:solidFill>
                <a:schemeClr val="tx1"/>
              </a:solidFill>
            </a:endParaRPr>
          </a:p>
          <a:p>
            <a:r>
              <a:rPr lang="en-US" sz="5600" b="1" dirty="0" smtClean="0"/>
              <a:t>DOE Integrated Climate Modeling PI Meeting, Bolger Center, MD, May 12</a:t>
            </a:r>
            <a:r>
              <a:rPr lang="en-US" sz="5600" b="1" baseline="30000" dirty="0" smtClean="0"/>
              <a:t>th</a:t>
            </a:r>
            <a:r>
              <a:rPr lang="en-US" sz="5600" b="1" dirty="0" smtClean="0"/>
              <a:t>-14</a:t>
            </a:r>
            <a:r>
              <a:rPr lang="en-US" sz="5600" b="1" baseline="30000" dirty="0" smtClean="0"/>
              <a:t>th</a:t>
            </a:r>
            <a:r>
              <a:rPr lang="en-US" sz="5600" b="1" dirty="0" smtClean="0"/>
              <a:t>, 2014</a:t>
            </a:r>
            <a:endParaRPr lang="en-US" sz="5600" b="1" dirty="0"/>
          </a:p>
        </p:txBody>
      </p:sp>
      <p:sp>
        <p:nvSpPr>
          <p:cNvPr id="2" name="Title 1"/>
          <p:cNvSpPr>
            <a:spLocks noGrp="1"/>
          </p:cNvSpPr>
          <p:nvPr>
            <p:ph type="ctrTitle"/>
          </p:nvPr>
        </p:nvSpPr>
        <p:spPr>
          <a:xfrm>
            <a:off x="804243" y="276360"/>
            <a:ext cx="7772400" cy="1161754"/>
          </a:xfrm>
        </p:spPr>
        <p:txBody>
          <a:bodyPr/>
          <a:lstStyle/>
          <a:p>
            <a:r>
              <a:rPr lang="en-US" b="1" dirty="0"/>
              <a:t>Understanding Climate Model Biases in Tropical Atlantic</a:t>
            </a:r>
          </a:p>
        </p:txBody>
      </p:sp>
    </p:spTree>
    <p:extLst>
      <p:ext uri="{BB962C8B-B14F-4D97-AF65-F5344CB8AC3E}">
        <p14:creationId xmlns:p14="http://schemas.microsoft.com/office/powerpoint/2010/main" val="3704530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3962400" cy="622300"/>
          </a:xfrm>
        </p:spPr>
        <p:txBody>
          <a:bodyPr/>
          <a:lstStyle/>
          <a:p>
            <a:pPr>
              <a:defRPr/>
            </a:pPr>
            <a:r>
              <a:rPr lang="en-US" sz="3200" b="1" dirty="0" smtClean="0"/>
              <a:t>ROMS Simulations</a:t>
            </a:r>
            <a:endParaRPr lang="en-US" sz="3200" b="1" dirty="0"/>
          </a:p>
        </p:txBody>
      </p:sp>
      <p:sp>
        <p:nvSpPr>
          <p:cNvPr id="3" name="Content Placeholder 2"/>
          <p:cNvSpPr>
            <a:spLocks noGrp="1"/>
          </p:cNvSpPr>
          <p:nvPr>
            <p:ph idx="4294967295"/>
          </p:nvPr>
        </p:nvSpPr>
        <p:spPr>
          <a:xfrm>
            <a:off x="0" y="838200"/>
            <a:ext cx="3657600" cy="5638800"/>
          </a:xfrm>
          <a:prstGeom prst="rect">
            <a:avLst/>
          </a:prstGeom>
        </p:spPr>
        <p:txBody>
          <a:bodyPr>
            <a:normAutofit lnSpcReduction="10000"/>
          </a:bodyPr>
          <a:lstStyle/>
          <a:p>
            <a:pPr>
              <a:defRPr/>
            </a:pPr>
            <a:r>
              <a:rPr lang="en-US" sz="1800" b="1" dirty="0" smtClean="0"/>
              <a:t>ROMS: 9km horizontal resolution and 30 vertical layers, KPP mixing in both surface and bottom boundary layer, </a:t>
            </a:r>
            <a:r>
              <a:rPr lang="en-US" sz="1800" b="1" dirty="0" err="1" smtClean="0"/>
              <a:t>Laplacian</a:t>
            </a:r>
            <a:r>
              <a:rPr lang="en-US" sz="1800" b="1" dirty="0" smtClean="0"/>
              <a:t> horizontal mixing, 10 min time step.</a:t>
            </a:r>
          </a:p>
          <a:p>
            <a:pPr>
              <a:defRPr/>
            </a:pPr>
            <a:r>
              <a:rPr lang="en-US" sz="1800" b="1" dirty="0" smtClean="0"/>
              <a:t>Four Experiments: </a:t>
            </a:r>
          </a:p>
          <a:p>
            <a:pPr lvl="1">
              <a:defRPr/>
            </a:pPr>
            <a:r>
              <a:rPr lang="en-US" sz="1400" b="1" dirty="0" smtClean="0"/>
              <a:t>Basin Simulation: Atlantic Ocean from 33°S to 53°N</a:t>
            </a:r>
          </a:p>
          <a:p>
            <a:pPr lvl="1">
              <a:defRPr/>
            </a:pPr>
            <a:r>
              <a:rPr lang="en-US" sz="1400" b="1" dirty="0" smtClean="0"/>
              <a:t>Large Domain Regional Simulation</a:t>
            </a:r>
          </a:p>
          <a:p>
            <a:pPr lvl="1">
              <a:defRPr/>
            </a:pPr>
            <a:r>
              <a:rPr lang="en-US" sz="1400" b="1" dirty="0" smtClean="0"/>
              <a:t>Medium Domain Regional Simulation</a:t>
            </a:r>
          </a:p>
          <a:p>
            <a:pPr lvl="1">
              <a:defRPr/>
            </a:pPr>
            <a:r>
              <a:rPr lang="en-US" sz="1400" b="1" dirty="0" smtClean="0"/>
              <a:t>Small Domain Regional Simulation</a:t>
            </a:r>
          </a:p>
          <a:p>
            <a:pPr>
              <a:defRPr/>
            </a:pPr>
            <a:r>
              <a:rPr lang="en-US" sz="1800" b="1" dirty="0" smtClean="0"/>
              <a:t>11-year simulation from Jan. 1997 to Dec. 2007</a:t>
            </a:r>
          </a:p>
          <a:p>
            <a:pPr lvl="1">
              <a:defRPr/>
            </a:pPr>
            <a:r>
              <a:rPr lang="en-US" sz="1400" b="1" dirty="0" smtClean="0"/>
              <a:t>Surface forcing:  NCEP/CFSR short and long wave radiation</a:t>
            </a:r>
            <a:r>
              <a:rPr lang="en-US" sz="1400" b="1" dirty="0"/>
              <a:t> </a:t>
            </a:r>
            <a:r>
              <a:rPr lang="en-US" sz="1400" b="1" dirty="0" smtClean="0"/>
              <a:t>and COREII wind </a:t>
            </a:r>
            <a:r>
              <a:rPr lang="en-US" sz="1400" b="1" dirty="0"/>
              <a:t>stresses, latent and sensible heat </a:t>
            </a:r>
            <a:r>
              <a:rPr lang="en-US" sz="1400" b="1" dirty="0" smtClean="0"/>
              <a:t>fluxes</a:t>
            </a:r>
          </a:p>
          <a:p>
            <a:pPr lvl="1">
              <a:defRPr/>
            </a:pPr>
            <a:r>
              <a:rPr lang="en-US" sz="1400" b="1" dirty="0" smtClean="0"/>
              <a:t>Lateral </a:t>
            </a:r>
            <a:r>
              <a:rPr lang="en-US" sz="1400" b="1" dirty="0"/>
              <a:t>boundary </a:t>
            </a:r>
            <a:r>
              <a:rPr lang="en-US" sz="1400" b="1" dirty="0" smtClean="0"/>
              <a:t>conditions: 6</a:t>
            </a:r>
            <a:r>
              <a:rPr lang="en-US" sz="1400" b="1" dirty="0"/>
              <a:t>-hourly NCEP/CFSR data set </a:t>
            </a:r>
          </a:p>
          <a:p>
            <a:pPr lvl="1">
              <a:defRPr/>
            </a:pPr>
            <a:endParaRPr lang="en-US" sz="1400" b="1" dirty="0"/>
          </a:p>
        </p:txBody>
      </p:sp>
      <p:sp>
        <p:nvSpPr>
          <p:cNvPr id="7" name="Title 1"/>
          <p:cNvSpPr txBox="1">
            <a:spLocks/>
          </p:cNvSpPr>
          <p:nvPr/>
        </p:nvSpPr>
        <p:spPr bwMode="auto">
          <a:xfrm>
            <a:off x="5310188" y="1066800"/>
            <a:ext cx="2603823" cy="6223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9"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9pPr>
          </a:lstStyle>
          <a:p>
            <a:pPr>
              <a:defRPr/>
            </a:pPr>
            <a:r>
              <a:rPr lang="en-US" sz="3200" b="1" dirty="0" smtClean="0"/>
              <a:t>ROMS Domain</a:t>
            </a:r>
            <a:endParaRPr lang="en-US" sz="3200" b="1" dirty="0"/>
          </a:p>
        </p:txBody>
      </p:sp>
      <p:pic>
        <p:nvPicPr>
          <p:cNvPr id="70660" name="Picture 7"/>
          <p:cNvPicPr>
            <a:picLocks noChangeAspect="1" noChangeArrowheads="1"/>
          </p:cNvPicPr>
          <p:nvPr/>
        </p:nvPicPr>
        <p:blipFill>
          <a:blip r:embed="rId3">
            <a:extLst>
              <a:ext uri="{28A0092B-C50C-407E-A947-70E740481C1C}">
                <a14:useLocalDpi xmlns:a14="http://schemas.microsoft.com/office/drawing/2010/main" val="0"/>
              </a:ext>
            </a:extLst>
          </a:blip>
          <a:srcRect l="8263" t="9418" r="8281" b="10982"/>
          <a:stretch>
            <a:fillRect/>
          </a:stretch>
        </p:blipFill>
        <p:spPr bwMode="auto">
          <a:xfrm>
            <a:off x="3810000" y="1828800"/>
            <a:ext cx="533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4"/>
          <p:cNvSpPr txBox="1">
            <a:spLocks noChangeArrowheads="1"/>
          </p:cNvSpPr>
          <p:nvPr/>
        </p:nvSpPr>
        <p:spPr bwMode="auto">
          <a:xfrm>
            <a:off x="6400800" y="52578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rgbClr val="00004D"/>
                </a:solidFill>
              </a:rPr>
              <a:t>BC from NCEP/CFSR</a:t>
            </a:r>
          </a:p>
        </p:txBody>
      </p:sp>
      <p:sp>
        <p:nvSpPr>
          <p:cNvPr id="70662" name="TextBox 14"/>
          <p:cNvSpPr txBox="1">
            <a:spLocks noChangeArrowheads="1"/>
          </p:cNvSpPr>
          <p:nvPr/>
        </p:nvSpPr>
        <p:spPr bwMode="auto">
          <a:xfrm>
            <a:off x="5867400" y="19050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rgbClr val="00004D"/>
                </a:solidFill>
              </a:rPr>
              <a:t>BC from NCEP/CFSR</a:t>
            </a:r>
          </a:p>
        </p:txBody>
      </p:sp>
      <p:sp>
        <p:nvSpPr>
          <p:cNvPr id="70663" name="TextBox 3"/>
          <p:cNvSpPr txBox="1">
            <a:spLocks noChangeArrowheads="1"/>
          </p:cNvSpPr>
          <p:nvPr/>
        </p:nvSpPr>
        <p:spPr bwMode="auto">
          <a:xfrm>
            <a:off x="5310188" y="2503488"/>
            <a:ext cx="2209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00066"/>
                </a:solidFill>
              </a:rPr>
              <a:t>Surface Forcing:</a:t>
            </a:r>
          </a:p>
          <a:p>
            <a:r>
              <a:rPr lang="en-US" sz="1400">
                <a:solidFill>
                  <a:srgbClr val="000066"/>
                </a:solidFill>
              </a:rPr>
              <a:t>NCEP/CFSR short and long wave radiation and COREII wind stresses, latent and sensible fluxes</a:t>
            </a:r>
          </a:p>
        </p:txBody>
      </p:sp>
      <p:sp>
        <p:nvSpPr>
          <p:cNvPr id="4" name="TextBox 3"/>
          <p:cNvSpPr txBox="1"/>
          <p:nvPr/>
        </p:nvSpPr>
        <p:spPr>
          <a:xfrm>
            <a:off x="7027646" y="6292334"/>
            <a:ext cx="1973279" cy="369332"/>
          </a:xfrm>
          <a:prstGeom prst="rect">
            <a:avLst/>
          </a:prstGeom>
          <a:noFill/>
        </p:spPr>
        <p:txBody>
          <a:bodyPr wrap="none" rtlCol="0">
            <a:spAutoFit/>
          </a:bodyPr>
          <a:lstStyle/>
          <a:p>
            <a:r>
              <a:rPr lang="en-US" dirty="0" smtClean="0"/>
              <a:t>From </a:t>
            </a:r>
            <a:r>
              <a:rPr lang="en-US" dirty="0" err="1" smtClean="0"/>
              <a:t>Xu</a:t>
            </a:r>
            <a:r>
              <a:rPr lang="en-US" dirty="0" smtClean="0"/>
              <a:t> et al. (2013)</a:t>
            </a:r>
            <a:endParaRPr lang="en-US" dirty="0"/>
          </a:p>
        </p:txBody>
      </p:sp>
    </p:spTree>
    <p:extLst>
      <p:ext uri="{BB962C8B-B14F-4D97-AF65-F5344CB8AC3E}">
        <p14:creationId xmlns:p14="http://schemas.microsoft.com/office/powerpoint/2010/main" val="1429316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228" y="296098"/>
            <a:ext cx="6213291" cy="505379"/>
          </a:xfrm>
        </p:spPr>
        <p:txBody>
          <a:bodyPr/>
          <a:lstStyle/>
          <a:p>
            <a:pPr>
              <a:defRPr/>
            </a:pPr>
            <a:r>
              <a:rPr lang="en-US" b="1" dirty="0" smtClean="0"/>
              <a:t>SST Bias in Regional Simulations</a:t>
            </a:r>
            <a:endParaRPr lang="en-US" b="1" dirty="0"/>
          </a:p>
        </p:txBody>
      </p:sp>
      <p:pic>
        <p:nvPicPr>
          <p:cNvPr id="77826" name="Picture 3"/>
          <p:cNvPicPr>
            <a:picLocks noChangeAspect="1" noChangeArrowheads="1"/>
          </p:cNvPicPr>
          <p:nvPr/>
        </p:nvPicPr>
        <p:blipFill>
          <a:blip r:embed="rId3">
            <a:extLst>
              <a:ext uri="{28A0092B-C50C-407E-A947-70E740481C1C}">
                <a14:useLocalDpi xmlns:a14="http://schemas.microsoft.com/office/drawing/2010/main" val="0"/>
              </a:ext>
            </a:extLst>
          </a:blip>
          <a:srcRect l="476" t="237" r="685" b="8690"/>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4"/>
          <p:cNvSpPr txBox="1">
            <a:spLocks noChangeArrowheads="1"/>
          </p:cNvSpPr>
          <p:nvPr/>
        </p:nvSpPr>
        <p:spPr bwMode="auto">
          <a:xfrm>
            <a:off x="2711039" y="1011557"/>
            <a:ext cx="62840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Large warm SST bias along the </a:t>
            </a:r>
            <a:r>
              <a:rPr lang="en-US" b="1" dirty="0" err="1" smtClean="0"/>
              <a:t>Benguela</a:t>
            </a:r>
            <a:r>
              <a:rPr lang="en-US" b="1" dirty="0" smtClean="0"/>
              <a:t> coast in the basin simulation </a:t>
            </a:r>
            <a:r>
              <a:rPr lang="en-US" b="1" dirty="0"/>
              <a:t>is replaced by a modest cold SST </a:t>
            </a:r>
            <a:r>
              <a:rPr lang="en-US" b="1" dirty="0" smtClean="0"/>
              <a:t>bias in the regional simulation! </a:t>
            </a:r>
            <a:endParaRPr lang="en-US" b="1" dirty="0"/>
          </a:p>
        </p:txBody>
      </p:sp>
      <p:pic>
        <p:nvPicPr>
          <p:cNvPr id="5" name="Content Placeholder 3"/>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67944" t="19738" b="21767"/>
          <a:stretch/>
        </p:blipFill>
        <p:spPr>
          <a:xfrm>
            <a:off x="1" y="1"/>
            <a:ext cx="2230684" cy="3052780"/>
          </a:xfrm>
          <a:prstGeom prst="rect">
            <a:avLst/>
          </a:prstGeom>
        </p:spPr>
      </p:pic>
      <p:sp>
        <p:nvSpPr>
          <p:cNvPr id="6" name="TextBox 5"/>
          <p:cNvSpPr txBox="1"/>
          <p:nvPr/>
        </p:nvSpPr>
        <p:spPr>
          <a:xfrm>
            <a:off x="7086868" y="2583076"/>
            <a:ext cx="1973279" cy="369332"/>
          </a:xfrm>
          <a:prstGeom prst="rect">
            <a:avLst/>
          </a:prstGeom>
          <a:noFill/>
        </p:spPr>
        <p:txBody>
          <a:bodyPr wrap="none" rtlCol="0">
            <a:spAutoFit/>
          </a:bodyPr>
          <a:lstStyle/>
          <a:p>
            <a:r>
              <a:rPr lang="en-US" dirty="0" smtClean="0"/>
              <a:t>From </a:t>
            </a:r>
            <a:r>
              <a:rPr lang="en-US" dirty="0" err="1" smtClean="0"/>
              <a:t>Xu</a:t>
            </a:r>
            <a:r>
              <a:rPr lang="en-US" dirty="0" smtClean="0"/>
              <a:t> et al. (2013)</a:t>
            </a:r>
            <a:endParaRPr lang="en-US" dirty="0"/>
          </a:p>
        </p:txBody>
      </p:sp>
    </p:spTree>
    <p:extLst>
      <p:ext uri="{BB962C8B-B14F-4D97-AF65-F5344CB8AC3E}">
        <p14:creationId xmlns:p14="http://schemas.microsoft.com/office/powerpoint/2010/main" val="76086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626" y="-2553"/>
            <a:ext cx="2774374" cy="601333"/>
          </a:xfrm>
        </p:spPr>
        <p:txBody>
          <a:bodyPr/>
          <a:lstStyle/>
          <a:p>
            <a:pPr>
              <a:defRPr/>
            </a:pPr>
            <a:r>
              <a:rPr lang="en-US" sz="1800" b="1" dirty="0" smtClean="0"/>
              <a:t>Alongshore Temp Bias and Velocity</a:t>
            </a:r>
            <a:endParaRPr lang="en-US" sz="1800" b="1" dirty="0"/>
          </a:p>
        </p:txBody>
      </p:sp>
      <p:pic>
        <p:nvPicPr>
          <p:cNvPr id="78850" name="Picture 3"/>
          <p:cNvPicPr>
            <a:picLocks noChangeAspect="1" noChangeArrowheads="1"/>
          </p:cNvPicPr>
          <p:nvPr/>
        </p:nvPicPr>
        <p:blipFill>
          <a:blip r:embed="rId3">
            <a:extLst>
              <a:ext uri="{28A0092B-C50C-407E-A947-70E740481C1C}">
                <a14:useLocalDpi xmlns:a14="http://schemas.microsoft.com/office/drawing/2010/main" val="0"/>
              </a:ext>
            </a:extLst>
          </a:blip>
          <a:srcRect l="3674" t="2921" r="4189" b="1572"/>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4"/>
          <p:cNvSpPr txBox="1">
            <a:spLocks noChangeArrowheads="1"/>
          </p:cNvSpPr>
          <p:nvPr/>
        </p:nvSpPr>
        <p:spPr bwMode="auto">
          <a:xfrm>
            <a:off x="6369627" y="598780"/>
            <a:ext cx="27743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The large subsurface warm bias in the basin </a:t>
            </a:r>
            <a:r>
              <a:rPr lang="en-US" sz="1400" dirty="0" smtClean="0"/>
              <a:t>simulation comes </a:t>
            </a:r>
            <a:r>
              <a:rPr lang="en-US" sz="1400" dirty="0"/>
              <a:t>from remote sources and </a:t>
            </a:r>
            <a:r>
              <a:rPr lang="en-US" sz="1400" dirty="0" smtClean="0"/>
              <a:t>the alongshore </a:t>
            </a:r>
            <a:r>
              <a:rPr lang="en-US" sz="1400" dirty="0"/>
              <a:t>flow is determined locally.</a:t>
            </a:r>
          </a:p>
        </p:txBody>
      </p:sp>
      <p:pic>
        <p:nvPicPr>
          <p:cNvPr id="5"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6454" t="67080" r="9419" b="1855"/>
          <a:stretch/>
        </p:blipFill>
        <p:spPr>
          <a:xfrm>
            <a:off x="0" y="4763"/>
            <a:ext cx="6369626" cy="1763734"/>
          </a:xfrm>
          <a:prstGeom prst="rect">
            <a:avLst/>
          </a:prstGeom>
        </p:spPr>
      </p:pic>
      <p:grpSp>
        <p:nvGrpSpPr>
          <p:cNvPr id="6" name="Group 62"/>
          <p:cNvGrpSpPr>
            <a:grpSpLocks/>
          </p:cNvGrpSpPr>
          <p:nvPr/>
        </p:nvGrpSpPr>
        <p:grpSpPr bwMode="auto">
          <a:xfrm>
            <a:off x="920750" y="337966"/>
            <a:ext cx="4764761" cy="796015"/>
            <a:chOff x="3048000" y="4723994"/>
            <a:chExt cx="5029200" cy="838116"/>
          </a:xfrm>
        </p:grpSpPr>
        <p:sp>
          <p:nvSpPr>
            <p:cNvPr id="7" name="Oval 36"/>
            <p:cNvSpPr>
              <a:spLocks noChangeArrowheads="1"/>
            </p:cNvSpPr>
            <p:nvPr/>
          </p:nvSpPr>
          <p:spPr bwMode="auto">
            <a:xfrm>
              <a:off x="5715000" y="4723994"/>
              <a:ext cx="2362200" cy="3809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Oval 31"/>
            <p:cNvSpPr>
              <a:spLocks noChangeArrowheads="1"/>
            </p:cNvSpPr>
            <p:nvPr/>
          </p:nvSpPr>
          <p:spPr bwMode="auto">
            <a:xfrm>
              <a:off x="3276600" y="5181148"/>
              <a:ext cx="1524000" cy="3809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
            <p:cNvSpPr>
              <a:spLocks/>
            </p:cNvSpPr>
            <p:nvPr/>
          </p:nvSpPr>
          <p:spPr bwMode="auto">
            <a:xfrm>
              <a:off x="3048000" y="4876378"/>
              <a:ext cx="2438400" cy="546045"/>
            </a:xfrm>
            <a:custGeom>
              <a:avLst/>
              <a:gdLst>
                <a:gd name="T0" fmla="*/ 909926 w 2667000"/>
                <a:gd name="T1" fmla="*/ 0 h 546100"/>
                <a:gd name="T2" fmla="*/ 840599 w 2667000"/>
                <a:gd name="T3" fmla="*/ 31741 h 546100"/>
                <a:gd name="T4" fmla="*/ 803768 w 2667000"/>
                <a:gd name="T5" fmla="*/ 139658 h 546100"/>
                <a:gd name="T6" fmla="*/ 758272 w 2667000"/>
                <a:gd name="T7" fmla="*/ 298360 h 546100"/>
                <a:gd name="T8" fmla="*/ 695444 w 2667000"/>
                <a:gd name="T9" fmla="*/ 374536 h 546100"/>
                <a:gd name="T10" fmla="*/ 613117 w 2667000"/>
                <a:gd name="T11" fmla="*/ 425321 h 546100"/>
                <a:gd name="T12" fmla="*/ 519958 w 2667000"/>
                <a:gd name="T13" fmla="*/ 450715 h 546100"/>
                <a:gd name="T14" fmla="*/ 366137 w 2667000"/>
                <a:gd name="T15" fmla="*/ 501497 h 546100"/>
                <a:gd name="T16" fmla="*/ 175487 w 2667000"/>
                <a:gd name="T17" fmla="*/ 501497 h 546100"/>
                <a:gd name="T18" fmla="*/ 0 w 2667000"/>
                <a:gd name="T19" fmla="*/ 545935 h 546100"/>
                <a:gd name="T20" fmla="*/ 0 w 2667000"/>
                <a:gd name="T21" fmla="*/ 545935 h 546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67000" h="546100">
                  <a:moveTo>
                    <a:pt x="2667000" y="0"/>
                  </a:moveTo>
                  <a:cubicBezTo>
                    <a:pt x="2591329" y="4233"/>
                    <a:pt x="2515658" y="8467"/>
                    <a:pt x="2463800" y="31750"/>
                  </a:cubicBezTo>
                  <a:cubicBezTo>
                    <a:pt x="2411942" y="55033"/>
                    <a:pt x="2396067" y="95250"/>
                    <a:pt x="2355850" y="139700"/>
                  </a:cubicBezTo>
                  <a:cubicBezTo>
                    <a:pt x="2315633" y="184150"/>
                    <a:pt x="2275417" y="259292"/>
                    <a:pt x="2222500" y="298450"/>
                  </a:cubicBezTo>
                  <a:cubicBezTo>
                    <a:pt x="2169583" y="337608"/>
                    <a:pt x="2109258" y="353483"/>
                    <a:pt x="2038350" y="374650"/>
                  </a:cubicBezTo>
                  <a:cubicBezTo>
                    <a:pt x="1967442" y="395817"/>
                    <a:pt x="1882775" y="412750"/>
                    <a:pt x="1797050" y="425450"/>
                  </a:cubicBezTo>
                  <a:cubicBezTo>
                    <a:pt x="1711325" y="438150"/>
                    <a:pt x="1524000" y="450850"/>
                    <a:pt x="1524000" y="450850"/>
                  </a:cubicBezTo>
                  <a:cubicBezTo>
                    <a:pt x="1403350" y="463550"/>
                    <a:pt x="1241425" y="493183"/>
                    <a:pt x="1073150" y="501650"/>
                  </a:cubicBezTo>
                  <a:cubicBezTo>
                    <a:pt x="904875" y="510117"/>
                    <a:pt x="693208" y="494242"/>
                    <a:pt x="514350" y="501650"/>
                  </a:cubicBezTo>
                  <a:cubicBezTo>
                    <a:pt x="335492" y="509058"/>
                    <a:pt x="0" y="546100"/>
                    <a:pt x="0" y="546100"/>
                  </a:cubicBezTo>
                </a:path>
              </a:pathLst>
            </a:custGeom>
            <a:noFill/>
            <a:ln w="76200" cmpd="sng">
              <a:solidFill>
                <a:srgbClr val="800000"/>
              </a:solidFill>
              <a:prstDash val="sysDash"/>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Arrow Connector 9"/>
            <p:cNvCxnSpPr/>
            <p:nvPr/>
          </p:nvCxnSpPr>
          <p:spPr bwMode="auto">
            <a:xfrm flipV="1">
              <a:off x="3403600" y="4800186"/>
              <a:ext cx="0" cy="457154"/>
            </a:xfrm>
            <a:prstGeom prst="straightConnector1">
              <a:avLst/>
            </a:prstGeom>
            <a:solidFill>
              <a:schemeClr val="accent1"/>
            </a:solidFill>
            <a:ln w="38100" cap="flat" cmpd="sng" algn="ctr">
              <a:solidFill>
                <a:schemeClr val="bg1">
                  <a:lumMod val="20000"/>
                  <a:lumOff val="80000"/>
                </a:schemeClr>
              </a:solidFill>
              <a:prstDash val="solid"/>
              <a:round/>
              <a:headEnd type="none" w="med" len="med"/>
              <a:tailEnd type="arrow"/>
            </a:ln>
            <a:effectLst/>
          </p:spPr>
        </p:cxnSp>
        <p:cxnSp>
          <p:nvCxnSpPr>
            <p:cNvPr id="11" name="Straight Arrow Connector 10"/>
            <p:cNvCxnSpPr/>
            <p:nvPr/>
          </p:nvCxnSpPr>
          <p:spPr bwMode="auto">
            <a:xfrm flipV="1">
              <a:off x="3790950" y="4800186"/>
              <a:ext cx="0" cy="457154"/>
            </a:xfrm>
            <a:prstGeom prst="straightConnector1">
              <a:avLst/>
            </a:prstGeom>
            <a:solidFill>
              <a:schemeClr val="accent1"/>
            </a:solidFill>
            <a:ln w="38100" cap="flat" cmpd="sng" algn="ctr">
              <a:solidFill>
                <a:schemeClr val="bg1">
                  <a:lumMod val="20000"/>
                  <a:lumOff val="80000"/>
                </a:schemeClr>
              </a:solidFill>
              <a:prstDash val="solid"/>
              <a:round/>
              <a:headEnd type="none" w="med" len="med"/>
              <a:tailEnd type="arrow"/>
            </a:ln>
            <a:effectLst/>
          </p:spPr>
        </p:cxnSp>
        <p:cxnSp>
          <p:nvCxnSpPr>
            <p:cNvPr id="12" name="Straight Arrow Connector 11"/>
            <p:cNvCxnSpPr/>
            <p:nvPr/>
          </p:nvCxnSpPr>
          <p:spPr bwMode="auto">
            <a:xfrm flipV="1">
              <a:off x="4191000" y="4800186"/>
              <a:ext cx="0" cy="457154"/>
            </a:xfrm>
            <a:prstGeom prst="straightConnector1">
              <a:avLst/>
            </a:prstGeom>
            <a:solidFill>
              <a:schemeClr val="accent1"/>
            </a:solidFill>
            <a:ln w="38100" cap="flat" cmpd="sng" algn="ctr">
              <a:solidFill>
                <a:schemeClr val="bg1">
                  <a:lumMod val="20000"/>
                  <a:lumOff val="80000"/>
                </a:schemeClr>
              </a:solidFill>
              <a:prstDash val="solid"/>
              <a:round/>
              <a:headEnd type="none" w="med" len="med"/>
              <a:tailEnd type="arrow"/>
            </a:ln>
            <a:effectLst/>
          </p:spPr>
        </p:cxnSp>
        <p:cxnSp>
          <p:nvCxnSpPr>
            <p:cNvPr id="13" name="Straight Arrow Connector 12"/>
            <p:cNvCxnSpPr/>
            <p:nvPr/>
          </p:nvCxnSpPr>
          <p:spPr bwMode="auto">
            <a:xfrm flipV="1">
              <a:off x="4495800" y="4800186"/>
              <a:ext cx="0" cy="457154"/>
            </a:xfrm>
            <a:prstGeom prst="straightConnector1">
              <a:avLst/>
            </a:prstGeom>
            <a:solidFill>
              <a:schemeClr val="accent1"/>
            </a:solidFill>
            <a:ln w="38100" cap="flat" cmpd="sng" algn="ctr">
              <a:solidFill>
                <a:schemeClr val="bg1">
                  <a:lumMod val="20000"/>
                  <a:lumOff val="80000"/>
                </a:schemeClr>
              </a:solidFill>
              <a:prstDash val="solid"/>
              <a:round/>
              <a:headEnd type="none" w="med" len="med"/>
              <a:tailEnd type="arrow"/>
            </a:ln>
            <a:effectLst/>
          </p:spPr>
        </p:cxnSp>
      </p:grpSp>
      <p:sp>
        <p:nvSpPr>
          <p:cNvPr id="14" name="TextBox 40"/>
          <p:cNvSpPr txBox="1">
            <a:spLocks noChangeArrowheads="1"/>
          </p:cNvSpPr>
          <p:nvPr/>
        </p:nvSpPr>
        <p:spPr bwMode="auto">
          <a:xfrm>
            <a:off x="1454150" y="490367"/>
            <a:ext cx="855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4D"/>
                </a:solidFill>
              </a:rPr>
              <a:t>Upwelling</a:t>
            </a:r>
          </a:p>
        </p:txBody>
      </p:sp>
      <p:sp>
        <p:nvSpPr>
          <p:cNvPr id="15" name="TextBox 37"/>
          <p:cNvSpPr txBox="1">
            <a:spLocks noChangeArrowheads="1"/>
          </p:cNvSpPr>
          <p:nvPr/>
        </p:nvSpPr>
        <p:spPr bwMode="auto">
          <a:xfrm>
            <a:off x="3860800" y="382417"/>
            <a:ext cx="1877027" cy="27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solidFill>
                  <a:srgbClr val="00004D"/>
                </a:solidFill>
              </a:rPr>
              <a:t>Subsurface Warm Bias</a:t>
            </a:r>
          </a:p>
        </p:txBody>
      </p:sp>
    </p:spTree>
    <p:extLst>
      <p:ext uri="{BB962C8B-B14F-4D97-AF65-F5344CB8AC3E}">
        <p14:creationId xmlns:p14="http://schemas.microsoft.com/office/powerpoint/2010/main" val="253260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28432"/>
          </a:xfrm>
        </p:spPr>
        <p:txBody>
          <a:bodyPr/>
          <a:lstStyle/>
          <a:p>
            <a:pPr algn="ctr"/>
            <a:r>
              <a:rPr lang="en-US" b="1" dirty="0" smtClean="0"/>
              <a:t>Summary</a:t>
            </a:r>
            <a:endParaRPr lang="en-US" b="1" dirty="0"/>
          </a:p>
        </p:txBody>
      </p:sp>
      <p:sp>
        <p:nvSpPr>
          <p:cNvPr id="3" name="Content Placeholder 2"/>
          <p:cNvSpPr>
            <a:spLocks noGrp="1"/>
          </p:cNvSpPr>
          <p:nvPr>
            <p:ph sz="quarter" idx="13"/>
          </p:nvPr>
        </p:nvSpPr>
        <p:spPr>
          <a:xfrm>
            <a:off x="534892" y="915411"/>
            <a:ext cx="7924800" cy="5384642"/>
          </a:xfrm>
        </p:spPr>
        <p:txBody>
          <a:bodyPr>
            <a:normAutofit fontScale="92500" lnSpcReduction="10000"/>
          </a:bodyPr>
          <a:lstStyle/>
          <a:p>
            <a:r>
              <a:rPr lang="en-US" dirty="0" smtClean="0"/>
              <a:t>The Tropical Atlantic bias problem remains very severe in the CMIP5 ensemble, comparable to or even worse than that in the CMIP3 ensemble. The warm SST bias in the southeastern tropical Atlantic can have an impact on not only the Atlantic ITCZ bias, but also the ITCZ bias in the other basin. </a:t>
            </a:r>
          </a:p>
          <a:p>
            <a:r>
              <a:rPr lang="en-US" dirty="0" smtClean="0"/>
              <a:t>The equatorial Atlantic SST bias is not only attributed to the atmospheric deep convection bias over the Amazon, which is sensitive to model physics parameterizations, but also to local feedbacks in the eastern basin. </a:t>
            </a:r>
          </a:p>
          <a:p>
            <a:r>
              <a:rPr lang="en-US" dirty="0" smtClean="0"/>
              <a:t>The </a:t>
            </a:r>
            <a:r>
              <a:rPr lang="en-US" dirty="0" err="1" smtClean="0"/>
              <a:t>Benguela</a:t>
            </a:r>
            <a:r>
              <a:rPr lang="en-US" dirty="0" smtClean="0"/>
              <a:t> coastal SST bias appears to have an oceanic origin, as suggested by ocean-only model simulations forced by observationally-derived atmospheric forcing field. One systematic error common to all CMIP5 models is the overshoot of the Angola Current. </a:t>
            </a:r>
            <a:r>
              <a:rPr lang="en-US" dirty="0"/>
              <a:t>Simulated latitudes of the ABF </a:t>
            </a:r>
            <a:r>
              <a:rPr lang="en-US" dirty="0" smtClean="0"/>
              <a:t>are </a:t>
            </a:r>
            <a:r>
              <a:rPr lang="en-US" dirty="0"/>
              <a:t>strongly correlated (~0.66) with magnitudes of the SETA SST </a:t>
            </a:r>
            <a:r>
              <a:rPr lang="en-US" dirty="0" smtClean="0"/>
              <a:t>bias.  The other is the overly diffused thermocline along the Angola coast, which generates a severe subsurface warm bias, contributing to the warm SST bias off the </a:t>
            </a:r>
            <a:r>
              <a:rPr lang="en-US" dirty="0" err="1" smtClean="0"/>
              <a:t>Benguela</a:t>
            </a:r>
            <a:r>
              <a:rPr lang="en-US" dirty="0" smtClean="0"/>
              <a:t> coast via upwelling dynamics.</a:t>
            </a:r>
          </a:p>
          <a:p>
            <a:r>
              <a:rPr lang="en-US" dirty="0" smtClean="0"/>
              <a:t>High</a:t>
            </a:r>
            <a:r>
              <a:rPr lang="en-US" dirty="0"/>
              <a:t>-resolution regional modeling </a:t>
            </a:r>
            <a:r>
              <a:rPr lang="en-US" dirty="0" smtClean="0"/>
              <a:t>approach offers some promising perspectives on reducing the Atlantic SST bias. It is shown that a high-resolution regional ocean model can remove the </a:t>
            </a:r>
            <a:r>
              <a:rPr lang="en-US" dirty="0" err="1" smtClean="0"/>
              <a:t>Benguela</a:t>
            </a:r>
            <a:r>
              <a:rPr lang="en-US" dirty="0" smtClean="0"/>
              <a:t> coast SST bias by 1) resolving the ABF and 2) reducing subsurface warm bias along the Angola coast.</a:t>
            </a:r>
          </a:p>
          <a:p>
            <a:r>
              <a:rPr lang="en-US" dirty="0" smtClean="0"/>
              <a:t>A high-resolution coupled regional climate model, consisting of WRF, ROMS and CLM, has been developed in the framework of CESM coupling software (CPL7). Initial tests show that the model simulates more realistic tropical Atlantic climate with reduced SST and ITCZ biases.</a:t>
            </a:r>
            <a:endParaRPr lang="en-US" dirty="0"/>
          </a:p>
        </p:txBody>
      </p:sp>
    </p:spTree>
    <p:extLst>
      <p:ext uri="{BB962C8B-B14F-4D97-AF65-F5344CB8AC3E}">
        <p14:creationId xmlns:p14="http://schemas.microsoft.com/office/powerpoint/2010/main" val="339602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8790"/>
            <a:ext cx="7924800" cy="499381"/>
          </a:xfrm>
        </p:spPr>
        <p:txBody>
          <a:bodyPr/>
          <a:lstStyle/>
          <a:p>
            <a:pPr algn="ctr"/>
            <a:r>
              <a:rPr lang="en-US" b="1" dirty="0" smtClean="0"/>
              <a:t>Biases in CMIP5 and CMIp3 ensemble</a:t>
            </a:r>
            <a:endParaRPr lang="en-US" b="1" dirty="0"/>
          </a:p>
        </p:txBody>
      </p:sp>
      <p:pic>
        <p:nvPicPr>
          <p:cNvPr id="4" name="Picture 3" descr="cmip5_cmip3_sstbias"/>
          <p:cNvPicPr/>
          <p:nvPr/>
        </p:nvPicPr>
        <p:blipFill rotWithShape="1">
          <a:blip r:embed="rId3">
            <a:extLst>
              <a:ext uri="{28A0092B-C50C-407E-A947-70E740481C1C}">
                <a14:useLocalDpi xmlns:a14="http://schemas.microsoft.com/office/drawing/2010/main" val="0"/>
              </a:ext>
            </a:extLst>
          </a:blip>
          <a:srcRect l="1163" t="7421" r="2540" b="4480"/>
          <a:stretch/>
        </p:blipFill>
        <p:spPr bwMode="auto">
          <a:xfrm>
            <a:off x="1134331" y="801474"/>
            <a:ext cx="6923117" cy="5061619"/>
          </a:xfrm>
          <a:prstGeom prst="rect">
            <a:avLst/>
          </a:prstGeom>
          <a:noFill/>
          <a:ln>
            <a:noFill/>
          </a:ln>
        </p:spPr>
      </p:pic>
      <p:sp>
        <p:nvSpPr>
          <p:cNvPr id="5" name="TextBox 4"/>
          <p:cNvSpPr txBox="1"/>
          <p:nvPr/>
        </p:nvSpPr>
        <p:spPr>
          <a:xfrm>
            <a:off x="485086" y="6064799"/>
            <a:ext cx="8274477" cy="646331"/>
          </a:xfrm>
          <a:prstGeom prst="rect">
            <a:avLst/>
          </a:prstGeom>
          <a:noFill/>
        </p:spPr>
        <p:txBody>
          <a:bodyPr wrap="square" rtlCol="0">
            <a:spAutoFit/>
          </a:bodyPr>
          <a:lstStyle/>
          <a:p>
            <a:r>
              <a:rPr lang="en-US" dirty="0" smtClean="0"/>
              <a:t>CMIP3 &amp; CMIP5 share remarkably similar SST biases in the tropical Atlantic with the largest bias near the Angola-</a:t>
            </a:r>
            <a:r>
              <a:rPr lang="en-US" dirty="0" err="1" smtClean="0"/>
              <a:t>Benguela</a:t>
            </a:r>
            <a:r>
              <a:rPr lang="en-US" dirty="0" smtClean="0"/>
              <a:t> Front (ABF).</a:t>
            </a:r>
            <a:endParaRPr lang="en-US" dirty="0"/>
          </a:p>
        </p:txBody>
      </p:sp>
      <p:sp>
        <p:nvSpPr>
          <p:cNvPr id="6" name="Freeform 5"/>
          <p:cNvSpPr/>
          <p:nvPr/>
        </p:nvSpPr>
        <p:spPr>
          <a:xfrm>
            <a:off x="4105098" y="1954364"/>
            <a:ext cx="296598" cy="1115899"/>
          </a:xfrm>
          <a:custGeom>
            <a:avLst/>
            <a:gdLst>
              <a:gd name="connsiteX0" fmla="*/ 685 w 278103"/>
              <a:gd name="connsiteY0" fmla="*/ 0 h 1115899"/>
              <a:gd name="connsiteX1" fmla="*/ 6850 w 278103"/>
              <a:gd name="connsiteY1" fmla="*/ 73983 h 1115899"/>
              <a:gd name="connsiteX2" fmla="*/ 50004 w 278103"/>
              <a:gd name="connsiteY2" fmla="*/ 117139 h 1115899"/>
              <a:gd name="connsiteX3" fmla="*/ 99323 w 278103"/>
              <a:gd name="connsiteY3" fmla="*/ 191121 h 1115899"/>
              <a:gd name="connsiteX4" fmla="*/ 136312 w 278103"/>
              <a:gd name="connsiteY4" fmla="*/ 289764 h 1115899"/>
              <a:gd name="connsiteX5" fmla="*/ 136312 w 278103"/>
              <a:gd name="connsiteY5" fmla="*/ 345251 h 1115899"/>
              <a:gd name="connsiteX6" fmla="*/ 154806 w 278103"/>
              <a:gd name="connsiteY6" fmla="*/ 388407 h 1115899"/>
              <a:gd name="connsiteX7" fmla="*/ 160971 w 278103"/>
              <a:gd name="connsiteY7" fmla="*/ 431563 h 1115899"/>
              <a:gd name="connsiteX8" fmla="*/ 136312 w 278103"/>
              <a:gd name="connsiteY8" fmla="*/ 468555 h 1115899"/>
              <a:gd name="connsiteX9" fmla="*/ 117817 w 278103"/>
              <a:gd name="connsiteY9" fmla="*/ 524041 h 1115899"/>
              <a:gd name="connsiteX10" fmla="*/ 105487 w 278103"/>
              <a:gd name="connsiteY10" fmla="*/ 579528 h 1115899"/>
              <a:gd name="connsiteX11" fmla="*/ 105487 w 278103"/>
              <a:gd name="connsiteY11" fmla="*/ 616519 h 1115899"/>
              <a:gd name="connsiteX12" fmla="*/ 99323 w 278103"/>
              <a:gd name="connsiteY12" fmla="*/ 653510 h 1115899"/>
              <a:gd name="connsiteX13" fmla="*/ 117817 w 278103"/>
              <a:gd name="connsiteY13" fmla="*/ 696666 h 1115899"/>
              <a:gd name="connsiteX14" fmla="*/ 142476 w 278103"/>
              <a:gd name="connsiteY14" fmla="*/ 739823 h 1115899"/>
              <a:gd name="connsiteX15" fmla="*/ 179466 w 278103"/>
              <a:gd name="connsiteY15" fmla="*/ 782979 h 1115899"/>
              <a:gd name="connsiteX16" fmla="*/ 191795 w 278103"/>
              <a:gd name="connsiteY16" fmla="*/ 826135 h 1115899"/>
              <a:gd name="connsiteX17" fmla="*/ 197960 w 278103"/>
              <a:gd name="connsiteY17" fmla="*/ 863127 h 1115899"/>
              <a:gd name="connsiteX18" fmla="*/ 197960 w 278103"/>
              <a:gd name="connsiteY18" fmla="*/ 943274 h 1115899"/>
              <a:gd name="connsiteX19" fmla="*/ 216455 w 278103"/>
              <a:gd name="connsiteY19" fmla="*/ 992595 h 1115899"/>
              <a:gd name="connsiteX20" fmla="*/ 247279 w 278103"/>
              <a:gd name="connsiteY20" fmla="*/ 1048082 h 1115899"/>
              <a:gd name="connsiteX21" fmla="*/ 265773 w 278103"/>
              <a:gd name="connsiteY21" fmla="*/ 1078908 h 1115899"/>
              <a:gd name="connsiteX22" fmla="*/ 278103 w 278103"/>
              <a:gd name="connsiteY22" fmla="*/ 1115899 h 11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103" h="1115899">
                <a:moveTo>
                  <a:pt x="685" y="0"/>
                </a:moveTo>
                <a:cubicBezTo>
                  <a:pt x="-343" y="27230"/>
                  <a:pt x="-1370" y="54460"/>
                  <a:pt x="6850" y="73983"/>
                </a:cubicBezTo>
                <a:cubicBezTo>
                  <a:pt x="15070" y="93506"/>
                  <a:pt x="34592" y="97616"/>
                  <a:pt x="50004" y="117139"/>
                </a:cubicBezTo>
                <a:cubicBezTo>
                  <a:pt x="65416" y="136662"/>
                  <a:pt x="84938" y="162350"/>
                  <a:pt x="99323" y="191121"/>
                </a:cubicBezTo>
                <a:cubicBezTo>
                  <a:pt x="113708" y="219892"/>
                  <a:pt x="130147" y="264076"/>
                  <a:pt x="136312" y="289764"/>
                </a:cubicBezTo>
                <a:cubicBezTo>
                  <a:pt x="142477" y="315452"/>
                  <a:pt x="133230" y="328811"/>
                  <a:pt x="136312" y="345251"/>
                </a:cubicBezTo>
                <a:cubicBezTo>
                  <a:pt x="139394" y="361692"/>
                  <a:pt x="150696" y="374022"/>
                  <a:pt x="154806" y="388407"/>
                </a:cubicBezTo>
                <a:cubicBezTo>
                  <a:pt x="158916" y="402792"/>
                  <a:pt x="164053" y="418205"/>
                  <a:pt x="160971" y="431563"/>
                </a:cubicBezTo>
                <a:cubicBezTo>
                  <a:pt x="157889" y="444921"/>
                  <a:pt x="143504" y="453142"/>
                  <a:pt x="136312" y="468555"/>
                </a:cubicBezTo>
                <a:cubicBezTo>
                  <a:pt x="129120" y="483968"/>
                  <a:pt x="122954" y="505546"/>
                  <a:pt x="117817" y="524041"/>
                </a:cubicBezTo>
                <a:cubicBezTo>
                  <a:pt x="112680" y="542536"/>
                  <a:pt x="107542" y="564115"/>
                  <a:pt x="105487" y="579528"/>
                </a:cubicBezTo>
                <a:cubicBezTo>
                  <a:pt x="103432" y="594941"/>
                  <a:pt x="106514" y="604189"/>
                  <a:pt x="105487" y="616519"/>
                </a:cubicBezTo>
                <a:cubicBezTo>
                  <a:pt x="104460" y="628849"/>
                  <a:pt x="97268" y="640152"/>
                  <a:pt x="99323" y="653510"/>
                </a:cubicBezTo>
                <a:cubicBezTo>
                  <a:pt x="101378" y="666868"/>
                  <a:pt x="110625" y="682281"/>
                  <a:pt x="117817" y="696666"/>
                </a:cubicBezTo>
                <a:cubicBezTo>
                  <a:pt x="125009" y="711051"/>
                  <a:pt x="132201" y="725437"/>
                  <a:pt x="142476" y="739823"/>
                </a:cubicBezTo>
                <a:cubicBezTo>
                  <a:pt x="152751" y="754209"/>
                  <a:pt x="171246" y="768594"/>
                  <a:pt x="179466" y="782979"/>
                </a:cubicBezTo>
                <a:cubicBezTo>
                  <a:pt x="187686" y="797364"/>
                  <a:pt x="188713" y="812777"/>
                  <a:pt x="191795" y="826135"/>
                </a:cubicBezTo>
                <a:cubicBezTo>
                  <a:pt x="194877" y="839493"/>
                  <a:pt x="196933" y="843604"/>
                  <a:pt x="197960" y="863127"/>
                </a:cubicBezTo>
                <a:cubicBezTo>
                  <a:pt x="198987" y="882650"/>
                  <a:pt x="194878" y="921696"/>
                  <a:pt x="197960" y="943274"/>
                </a:cubicBezTo>
                <a:cubicBezTo>
                  <a:pt x="201042" y="964852"/>
                  <a:pt x="208235" y="975127"/>
                  <a:pt x="216455" y="992595"/>
                </a:cubicBezTo>
                <a:cubicBezTo>
                  <a:pt x="224675" y="1010063"/>
                  <a:pt x="239059" y="1033697"/>
                  <a:pt x="247279" y="1048082"/>
                </a:cubicBezTo>
                <a:cubicBezTo>
                  <a:pt x="255499" y="1062467"/>
                  <a:pt x="260636" y="1067605"/>
                  <a:pt x="265773" y="1078908"/>
                </a:cubicBezTo>
                <a:cubicBezTo>
                  <a:pt x="270910" y="1090211"/>
                  <a:pt x="278103" y="1115899"/>
                  <a:pt x="278103" y="1115899"/>
                </a:cubicBez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7434798" y="2305781"/>
            <a:ext cx="493188" cy="70899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96042" y="1770019"/>
            <a:ext cx="868494" cy="48692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8" idx="3"/>
          </p:cNvCxnSpPr>
          <p:nvPr/>
        </p:nvCxnSpPr>
        <p:spPr>
          <a:xfrm flipV="1">
            <a:off x="7764536" y="1770019"/>
            <a:ext cx="592308" cy="243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21980" y="1504270"/>
            <a:ext cx="875166" cy="523220"/>
          </a:xfrm>
          <a:prstGeom prst="rect">
            <a:avLst/>
          </a:prstGeom>
          <a:noFill/>
        </p:spPr>
        <p:txBody>
          <a:bodyPr wrap="square" rtlCol="0">
            <a:spAutoFit/>
          </a:bodyPr>
          <a:lstStyle/>
          <a:p>
            <a:r>
              <a:rPr lang="en-US" sz="1400" dirty="0" smtClean="0"/>
              <a:t>Equatorial SST bias</a:t>
            </a:r>
          </a:p>
        </p:txBody>
      </p:sp>
      <p:cxnSp>
        <p:nvCxnSpPr>
          <p:cNvPr id="12" name="Straight Arrow Connector 11"/>
          <p:cNvCxnSpPr>
            <a:stCxn id="7" idx="3"/>
          </p:cNvCxnSpPr>
          <p:nvPr/>
        </p:nvCxnSpPr>
        <p:spPr>
          <a:xfrm flipV="1">
            <a:off x="7927986" y="2401698"/>
            <a:ext cx="488080" cy="258581"/>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56844" y="2255450"/>
            <a:ext cx="875166" cy="738664"/>
          </a:xfrm>
          <a:prstGeom prst="rect">
            <a:avLst/>
          </a:prstGeom>
          <a:noFill/>
        </p:spPr>
        <p:txBody>
          <a:bodyPr wrap="square" rtlCol="0">
            <a:spAutoFit/>
          </a:bodyPr>
          <a:lstStyle/>
          <a:p>
            <a:r>
              <a:rPr lang="en-US" sz="1400" dirty="0" err="1" smtClean="0"/>
              <a:t>Benguela</a:t>
            </a:r>
            <a:r>
              <a:rPr lang="en-US" sz="1400" dirty="0" smtClean="0"/>
              <a:t> Coastal SST bias</a:t>
            </a:r>
          </a:p>
        </p:txBody>
      </p:sp>
    </p:spTree>
    <p:extLst>
      <p:ext uri="{BB962C8B-B14F-4D97-AF65-F5344CB8AC3E}">
        <p14:creationId xmlns:p14="http://schemas.microsoft.com/office/powerpoint/2010/main" val="98044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2987"/>
            <a:ext cx="7924800" cy="428193"/>
          </a:xfrm>
        </p:spPr>
        <p:txBody>
          <a:bodyPr/>
          <a:lstStyle/>
          <a:p>
            <a:pPr algn="ctr"/>
            <a:r>
              <a:rPr lang="en-US" b="1" dirty="0" smtClean="0"/>
              <a:t>Biases Along Angola-</a:t>
            </a:r>
            <a:r>
              <a:rPr lang="en-US" b="1" dirty="0" err="1" smtClean="0"/>
              <a:t>Benguela</a:t>
            </a:r>
            <a:r>
              <a:rPr lang="en-US" b="1" dirty="0" smtClean="0"/>
              <a:t> Coast</a:t>
            </a:r>
            <a:endParaRPr lang="en-US" b="1" dirty="0"/>
          </a:p>
        </p:txBody>
      </p:sp>
      <p:pic>
        <p:nvPicPr>
          <p:cNvPr id="4" name="Picture 3" descr="alongshore_temp"/>
          <p:cNvPicPr/>
          <p:nvPr/>
        </p:nvPicPr>
        <p:blipFill rotWithShape="1">
          <a:blip r:embed="rId3">
            <a:extLst>
              <a:ext uri="{28A0092B-C50C-407E-A947-70E740481C1C}">
                <a14:useLocalDpi xmlns:a14="http://schemas.microsoft.com/office/drawing/2010/main" val="0"/>
              </a:ext>
            </a:extLst>
          </a:blip>
          <a:srcRect l="4534" t="1427" r="8495"/>
          <a:stretch/>
        </p:blipFill>
        <p:spPr bwMode="auto">
          <a:xfrm>
            <a:off x="46876" y="807640"/>
            <a:ext cx="6380609" cy="5036957"/>
          </a:xfrm>
          <a:prstGeom prst="rect">
            <a:avLst/>
          </a:prstGeom>
          <a:noFill/>
          <a:ln>
            <a:noFill/>
          </a:ln>
        </p:spPr>
      </p:pic>
      <p:sp>
        <p:nvSpPr>
          <p:cNvPr id="5" name="TextBox 4"/>
          <p:cNvSpPr txBox="1"/>
          <p:nvPr/>
        </p:nvSpPr>
        <p:spPr>
          <a:xfrm>
            <a:off x="671968" y="6214509"/>
            <a:ext cx="184666" cy="369332"/>
          </a:xfrm>
          <a:prstGeom prst="rect">
            <a:avLst/>
          </a:prstGeom>
          <a:noFill/>
        </p:spPr>
        <p:txBody>
          <a:bodyPr wrap="none" rtlCol="0">
            <a:spAutoFit/>
          </a:bodyPr>
          <a:lstStyle/>
          <a:p>
            <a:r>
              <a:rPr lang="en-US" dirty="0" smtClean="0"/>
              <a:t>  </a:t>
            </a:r>
            <a:endParaRPr lang="en-US" dirty="0"/>
          </a:p>
        </p:txBody>
      </p:sp>
      <p:sp>
        <p:nvSpPr>
          <p:cNvPr id="6" name="TextBox 5"/>
          <p:cNvSpPr txBox="1"/>
          <p:nvPr/>
        </p:nvSpPr>
        <p:spPr>
          <a:xfrm>
            <a:off x="609600" y="6133580"/>
            <a:ext cx="8150277" cy="646331"/>
          </a:xfrm>
          <a:prstGeom prst="rect">
            <a:avLst/>
          </a:prstGeom>
          <a:noFill/>
        </p:spPr>
        <p:txBody>
          <a:bodyPr wrap="square" rtlCol="0">
            <a:spAutoFit/>
          </a:bodyPr>
          <a:lstStyle/>
          <a:p>
            <a:r>
              <a:rPr lang="en-US" dirty="0" smtClean="0"/>
              <a:t>CMIP5 models show a strong warm bias (~5°C) near the thermocline of the Angola current and an even stronger warm bias (~7°C) in the </a:t>
            </a:r>
            <a:r>
              <a:rPr lang="en-US" dirty="0" err="1" smtClean="0"/>
              <a:t>Benguela</a:t>
            </a:r>
            <a:r>
              <a:rPr lang="en-US" dirty="0" smtClean="0"/>
              <a:t> upwelling region in reference to CFSR.</a:t>
            </a:r>
            <a:endParaRPr lang="en-US" dirty="0"/>
          </a:p>
        </p:txBody>
      </p:sp>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6967" y="807640"/>
            <a:ext cx="2630973" cy="503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744129" y="2460918"/>
            <a:ext cx="0" cy="1539719"/>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730969" y="2467498"/>
            <a:ext cx="2980827" cy="0"/>
          </a:xfrm>
          <a:prstGeom prst="straightConnector1">
            <a:avLst/>
          </a:prstGeom>
          <a:ln w="28575"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286992" y="2522675"/>
            <a:ext cx="1647431" cy="369332"/>
          </a:xfrm>
          <a:prstGeom prst="rect">
            <a:avLst/>
          </a:prstGeom>
        </p:spPr>
        <p:txBody>
          <a:bodyPr wrap="none">
            <a:spAutoFit/>
          </a:bodyPr>
          <a:lstStyle/>
          <a:p>
            <a:r>
              <a:rPr lang="en-US" dirty="0">
                <a:solidFill>
                  <a:srgbClr val="000000"/>
                </a:solidFill>
              </a:rPr>
              <a:t>Lass et al. (</a:t>
            </a:r>
            <a:r>
              <a:rPr lang="en-US" dirty="0" smtClean="0">
                <a:solidFill>
                  <a:srgbClr val="000000"/>
                </a:solidFill>
              </a:rPr>
              <a:t>2010)</a:t>
            </a:r>
            <a:endParaRPr lang="en-US" dirty="0">
              <a:solidFill>
                <a:srgbClr val="000000"/>
              </a:solidFill>
            </a:endParaRPr>
          </a:p>
        </p:txBody>
      </p:sp>
    </p:spTree>
    <p:extLst>
      <p:ext uri="{BB962C8B-B14F-4D97-AF65-F5344CB8AC3E}">
        <p14:creationId xmlns:p14="http://schemas.microsoft.com/office/powerpoint/2010/main" val="3309737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518"/>
            <a:ext cx="7924800" cy="528121"/>
          </a:xfrm>
        </p:spPr>
        <p:txBody>
          <a:bodyPr/>
          <a:lstStyle/>
          <a:p>
            <a:pPr algn="ctr"/>
            <a:r>
              <a:rPr lang="en-US" b="1" dirty="0" smtClean="0"/>
              <a:t>Impact of Atlantic SST Bias</a:t>
            </a:r>
            <a:endParaRPr lang="en-US" b="1" dirty="0"/>
          </a:p>
        </p:txBody>
      </p:sp>
      <p:pic>
        <p:nvPicPr>
          <p:cNvPr id="4" name="Picture 3" descr="SSAqflux_ts+prec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 y="829079"/>
            <a:ext cx="6288210" cy="5976281"/>
          </a:xfrm>
          <a:prstGeom prst="rect">
            <a:avLst/>
          </a:prstGeom>
        </p:spPr>
      </p:pic>
      <p:sp>
        <p:nvSpPr>
          <p:cNvPr id="5" name="Rectangle 4"/>
          <p:cNvSpPr/>
          <p:nvPr/>
        </p:nvSpPr>
        <p:spPr>
          <a:xfrm>
            <a:off x="3652007" y="2401698"/>
            <a:ext cx="987029" cy="322420"/>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07810" y="776439"/>
            <a:ext cx="2579436" cy="5940089"/>
          </a:xfrm>
          <a:prstGeom prst="rect">
            <a:avLst/>
          </a:prstGeom>
          <a:noFill/>
        </p:spPr>
        <p:txBody>
          <a:bodyPr wrap="square" rtlCol="0">
            <a:spAutoFit/>
          </a:bodyPr>
          <a:lstStyle/>
          <a:p>
            <a:r>
              <a:rPr lang="en-US" sz="2000" b="1" dirty="0" smtClean="0"/>
              <a:t>CAM-SOM Experiments</a:t>
            </a:r>
          </a:p>
          <a:p>
            <a:endParaRPr lang="en-US" dirty="0"/>
          </a:p>
          <a:p>
            <a:pPr marL="285750" indent="-285750">
              <a:buFont typeface="Arial"/>
              <a:buChar char="•"/>
            </a:pPr>
            <a:r>
              <a:rPr lang="en-US" b="1" i="1" dirty="0" smtClean="0"/>
              <a:t>CTRL run</a:t>
            </a:r>
            <a:r>
              <a:rPr lang="en-US" i="1" dirty="0" smtClean="0"/>
              <a:t>: </a:t>
            </a:r>
            <a:r>
              <a:rPr lang="en-US" dirty="0" smtClean="0"/>
              <a:t>50-year run with Q-flux computed using observed annual cycle of SST</a:t>
            </a:r>
          </a:p>
          <a:p>
            <a:pPr marL="285750" indent="-285750">
              <a:buFont typeface="Arial"/>
              <a:buChar char="•"/>
            </a:pPr>
            <a:endParaRPr lang="en-US" i="1" dirty="0"/>
          </a:p>
          <a:p>
            <a:pPr marL="285750" indent="-285750">
              <a:buFont typeface="Arial"/>
              <a:buChar char="•"/>
            </a:pPr>
            <a:r>
              <a:rPr lang="en-US" b="1" i="1" dirty="0" smtClean="0"/>
              <a:t>BIAS run</a:t>
            </a:r>
            <a:r>
              <a:rPr lang="en-US" i="1" dirty="0" smtClean="0"/>
              <a:t>: </a:t>
            </a:r>
            <a:r>
              <a:rPr lang="en-US" dirty="0" smtClean="0"/>
              <a:t>50-year run with Q-flux=0 in the south tropical Atlantic (30°S-5°S) (see the box)</a:t>
            </a:r>
          </a:p>
          <a:p>
            <a:pPr marL="285750" indent="-285750">
              <a:buFont typeface="Arial"/>
              <a:buChar char="•"/>
            </a:pPr>
            <a:endParaRPr lang="en-US" i="1" dirty="0"/>
          </a:p>
          <a:p>
            <a:pPr marL="285750" indent="-285750">
              <a:buFont typeface="Arial"/>
              <a:buChar char="•"/>
            </a:pPr>
            <a:r>
              <a:rPr lang="en-US" dirty="0" smtClean="0"/>
              <a:t>Removing Q-flux in the south tropical Atlantic results in a warm SST bias that bears close resemblance to the bias in the CMIP5 ensemble</a:t>
            </a:r>
          </a:p>
          <a:p>
            <a:pPr marL="285750" indent="-285750">
              <a:buFont typeface="Arial"/>
              <a:buChar char="•"/>
            </a:pPr>
            <a:endParaRPr lang="en-US" dirty="0"/>
          </a:p>
          <a:p>
            <a:pPr marL="285750" indent="-285750">
              <a:buFont typeface="Arial"/>
              <a:buChar char="•"/>
            </a:pPr>
            <a:r>
              <a:rPr lang="en-US" dirty="0" smtClean="0"/>
              <a:t>The warm SST bias has a strong remote influence</a:t>
            </a:r>
            <a:endParaRPr lang="en-US" dirty="0"/>
          </a:p>
        </p:txBody>
      </p:sp>
      <p:sp>
        <p:nvSpPr>
          <p:cNvPr id="3" name="TextBox 2"/>
          <p:cNvSpPr txBox="1"/>
          <p:nvPr/>
        </p:nvSpPr>
        <p:spPr>
          <a:xfrm>
            <a:off x="367677" y="3277404"/>
            <a:ext cx="984239" cy="369332"/>
          </a:xfrm>
          <a:prstGeom prst="rect">
            <a:avLst/>
          </a:prstGeom>
          <a:noFill/>
        </p:spPr>
        <p:txBody>
          <a:bodyPr wrap="none" rtlCol="0">
            <a:spAutoFit/>
          </a:bodyPr>
          <a:lstStyle/>
          <a:p>
            <a:r>
              <a:rPr lang="en-US" b="1" dirty="0" smtClean="0">
                <a:solidFill>
                  <a:schemeClr val="bg1"/>
                </a:solidFill>
              </a:rPr>
              <a:t>SST bias</a:t>
            </a:r>
            <a:endParaRPr lang="en-US" b="1" dirty="0">
              <a:solidFill>
                <a:schemeClr val="bg1"/>
              </a:solidFill>
            </a:endParaRPr>
          </a:p>
        </p:txBody>
      </p:sp>
      <p:sp>
        <p:nvSpPr>
          <p:cNvPr id="8" name="TextBox 7"/>
          <p:cNvSpPr txBox="1"/>
          <p:nvPr/>
        </p:nvSpPr>
        <p:spPr>
          <a:xfrm>
            <a:off x="367677" y="6314929"/>
            <a:ext cx="1762622" cy="369332"/>
          </a:xfrm>
          <a:prstGeom prst="rect">
            <a:avLst/>
          </a:prstGeom>
          <a:noFill/>
        </p:spPr>
        <p:txBody>
          <a:bodyPr wrap="none" rtlCol="0">
            <a:spAutoFit/>
          </a:bodyPr>
          <a:lstStyle/>
          <a:p>
            <a:r>
              <a:rPr lang="en-US" b="1" dirty="0" smtClean="0">
                <a:solidFill>
                  <a:schemeClr val="bg1"/>
                </a:solidFill>
              </a:rPr>
              <a:t>Precipitation bias</a:t>
            </a:r>
            <a:endParaRPr lang="en-US" b="1" dirty="0">
              <a:solidFill>
                <a:schemeClr val="bg1"/>
              </a:solidFill>
            </a:endParaRPr>
          </a:p>
        </p:txBody>
      </p:sp>
    </p:spTree>
    <p:extLst>
      <p:ext uri="{BB962C8B-B14F-4D97-AF65-F5344CB8AC3E}">
        <p14:creationId xmlns:p14="http://schemas.microsoft.com/office/powerpoint/2010/main" val="334589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3" y="37677"/>
            <a:ext cx="8962222" cy="507869"/>
          </a:xfrm>
        </p:spPr>
        <p:txBody>
          <a:bodyPr/>
          <a:lstStyle/>
          <a:p>
            <a:pPr algn="ctr"/>
            <a:r>
              <a:rPr lang="en-US" b="1" dirty="0" smtClean="0"/>
              <a:t>Equatorial Bias </a:t>
            </a:r>
            <a:r>
              <a:rPr lang="en-US" b="1" i="1" dirty="0" smtClean="0"/>
              <a:t>Vs</a:t>
            </a:r>
            <a:r>
              <a:rPr lang="en-US" b="1" dirty="0" smtClean="0"/>
              <a:t>. </a:t>
            </a:r>
            <a:r>
              <a:rPr lang="en-US" b="1" dirty="0" err="1" smtClean="0"/>
              <a:t>Benguela</a:t>
            </a:r>
            <a:r>
              <a:rPr lang="en-US" b="1" dirty="0" smtClean="0"/>
              <a:t> coastal Bias</a:t>
            </a:r>
            <a:endParaRPr lang="en-US" b="1" dirty="0"/>
          </a:p>
        </p:txBody>
      </p:sp>
      <p:sp>
        <p:nvSpPr>
          <p:cNvPr id="3" name="Content Placeholder 2"/>
          <p:cNvSpPr>
            <a:spLocks noGrp="1"/>
          </p:cNvSpPr>
          <p:nvPr>
            <p:ph sz="quarter" idx="13"/>
          </p:nvPr>
        </p:nvSpPr>
        <p:spPr>
          <a:xfrm>
            <a:off x="157925" y="545546"/>
            <a:ext cx="8863520" cy="5801871"/>
          </a:xfrm>
        </p:spPr>
        <p:txBody>
          <a:bodyPr>
            <a:normAutofit/>
          </a:bodyPr>
          <a:lstStyle/>
          <a:p>
            <a:r>
              <a:rPr lang="en-US" sz="2000" b="1" i="1" dirty="0" smtClean="0"/>
              <a:t>Equatorial Atlantic SST bias has an atmospheric origin</a:t>
            </a:r>
            <a:r>
              <a:rPr lang="en-US" sz="2000" dirty="0" smtClean="0"/>
              <a:t>: AGCMs have systematic errors in simulating Amazonian deep convection, resulting in a dry bias over the Amazon and weak equatorial trade (Chang </a:t>
            </a:r>
            <a:r>
              <a:rPr lang="en-US" sz="2000" dirty="0"/>
              <a:t>et al. </a:t>
            </a:r>
            <a:r>
              <a:rPr lang="en-US" sz="2000" dirty="0" smtClean="0"/>
              <a:t>2007; Richter and </a:t>
            </a:r>
            <a:r>
              <a:rPr lang="en-US" sz="2000" dirty="0" err="1" smtClean="0"/>
              <a:t>Xie</a:t>
            </a:r>
            <a:r>
              <a:rPr lang="en-US" sz="2000" dirty="0" smtClean="0"/>
              <a:t> 2012) </a:t>
            </a:r>
          </a:p>
          <a:p>
            <a:r>
              <a:rPr lang="en-US" sz="2000" b="1" i="1" dirty="0" err="1" smtClean="0"/>
              <a:t>Benguela</a:t>
            </a:r>
            <a:r>
              <a:rPr lang="en-US" sz="2000" b="1" i="1" dirty="0" smtClean="0"/>
              <a:t> Coastal SST bias has an oceanic origin: </a:t>
            </a:r>
            <a:r>
              <a:rPr lang="en-US" sz="2000" dirty="0" smtClean="0"/>
              <a:t>OGCMs have difficulties in resolving the sharp SST gradient associated with the Angola-</a:t>
            </a:r>
            <a:r>
              <a:rPr lang="en-US" sz="2000" dirty="0" err="1" smtClean="0"/>
              <a:t>Benguela</a:t>
            </a:r>
            <a:r>
              <a:rPr lang="en-US" sz="2000" dirty="0" smtClean="0"/>
              <a:t> Front (ABF)(Zhao et al. 2013) and upwelling dynamics off the </a:t>
            </a:r>
            <a:r>
              <a:rPr lang="en-US" sz="2000" dirty="0" err="1" smtClean="0"/>
              <a:t>Benguela</a:t>
            </a:r>
            <a:r>
              <a:rPr lang="en-US" sz="2000" dirty="0" smtClean="0"/>
              <a:t> coast (</a:t>
            </a:r>
            <a:r>
              <a:rPr lang="en-US" sz="2000" dirty="0"/>
              <a:t>Large and </a:t>
            </a:r>
            <a:r>
              <a:rPr lang="en-US" sz="2000" dirty="0" err="1"/>
              <a:t>Danabasoglu</a:t>
            </a:r>
            <a:r>
              <a:rPr lang="en-US" sz="2000" dirty="0"/>
              <a:t> </a:t>
            </a:r>
            <a:r>
              <a:rPr lang="en-US" sz="2000" dirty="0" smtClean="0"/>
              <a:t>2006)</a:t>
            </a:r>
            <a:endParaRPr lang="en-US"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90" t="9612" r="8124" b="2345"/>
          <a:stretch/>
        </p:blipFill>
        <p:spPr bwMode="auto">
          <a:xfrm>
            <a:off x="888326" y="2939590"/>
            <a:ext cx="4421889" cy="390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descr="Figure1finalJ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715" y="2941613"/>
            <a:ext cx="2662510" cy="39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7"/>
          <p:cNvSpPr>
            <a:spLocks noChangeArrowheads="1"/>
          </p:cNvSpPr>
          <p:nvPr/>
        </p:nvSpPr>
        <p:spPr bwMode="auto">
          <a:xfrm>
            <a:off x="7238210" y="4582569"/>
            <a:ext cx="725063" cy="678734"/>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TextBox 6"/>
          <p:cNvSpPr txBox="1"/>
          <p:nvPr/>
        </p:nvSpPr>
        <p:spPr>
          <a:xfrm rot="16200000">
            <a:off x="-1321981" y="4680386"/>
            <a:ext cx="4024960" cy="369332"/>
          </a:xfrm>
          <a:prstGeom prst="rect">
            <a:avLst/>
          </a:prstGeom>
          <a:noFill/>
        </p:spPr>
        <p:txBody>
          <a:bodyPr wrap="none" rtlCol="0">
            <a:spAutoFit/>
          </a:bodyPr>
          <a:lstStyle/>
          <a:p>
            <a:r>
              <a:rPr lang="en-US" dirty="0" smtClean="0"/>
              <a:t>Amazonian Convection Bias (Richter and </a:t>
            </a:r>
            <a:r>
              <a:rPr lang="en-US" dirty="0" err="1" smtClean="0"/>
              <a:t>Xie</a:t>
            </a:r>
            <a:r>
              <a:rPr lang="en-US" dirty="0" smtClean="0"/>
              <a:t>) </a:t>
            </a:r>
            <a:endParaRPr lang="en-US" dirty="0"/>
          </a:p>
        </p:txBody>
      </p:sp>
      <p:sp>
        <p:nvSpPr>
          <p:cNvPr id="8" name="TextBox 7"/>
          <p:cNvSpPr txBox="1"/>
          <p:nvPr/>
        </p:nvSpPr>
        <p:spPr>
          <a:xfrm rot="16200000">
            <a:off x="4094714" y="4717430"/>
            <a:ext cx="3456670" cy="369332"/>
          </a:xfrm>
          <a:prstGeom prst="rect">
            <a:avLst/>
          </a:prstGeom>
          <a:noFill/>
        </p:spPr>
        <p:txBody>
          <a:bodyPr wrap="none" rtlCol="0">
            <a:spAutoFit/>
          </a:bodyPr>
          <a:lstStyle/>
          <a:p>
            <a:r>
              <a:rPr lang="en-US" dirty="0" smtClean="0"/>
              <a:t>Angola-</a:t>
            </a:r>
            <a:r>
              <a:rPr lang="en-US" dirty="0" err="1" smtClean="0"/>
              <a:t>Benguela</a:t>
            </a:r>
            <a:r>
              <a:rPr lang="en-US" dirty="0" smtClean="0"/>
              <a:t> Front (</a:t>
            </a:r>
            <a:r>
              <a:rPr lang="en-US" dirty="0"/>
              <a:t>From </a:t>
            </a:r>
            <a:r>
              <a:rPr lang="en-US" dirty="0" smtClean="0"/>
              <a:t>Rouault)</a:t>
            </a:r>
            <a:endParaRPr lang="en-US" dirty="0"/>
          </a:p>
        </p:txBody>
      </p:sp>
    </p:spTree>
    <p:extLst>
      <p:ext uri="{BB962C8B-B14F-4D97-AF65-F5344CB8AC3E}">
        <p14:creationId xmlns:p14="http://schemas.microsoft.com/office/powerpoint/2010/main" val="240471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6172200" y="3429000"/>
            <a:ext cx="6175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500" dirty="0">
                <a:solidFill>
                  <a:srgbClr val="161616"/>
                </a:solidFill>
                <a:cs typeface="Arial" charset="0"/>
              </a:rPr>
              <a:t>(m/s)</a:t>
            </a:r>
          </a:p>
        </p:txBody>
      </p:sp>
      <p:sp>
        <p:nvSpPr>
          <p:cNvPr id="3078" name="Text Box 6"/>
          <p:cNvSpPr txBox="1">
            <a:spLocks noChangeArrowheads="1"/>
          </p:cNvSpPr>
          <p:nvPr/>
        </p:nvSpPr>
        <p:spPr bwMode="auto">
          <a:xfrm>
            <a:off x="6172200" y="6537325"/>
            <a:ext cx="6175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500" dirty="0">
                <a:solidFill>
                  <a:srgbClr val="161616"/>
                </a:solidFill>
                <a:cs typeface="Arial" charset="0"/>
              </a:rPr>
              <a:t>(m/s)</a:t>
            </a:r>
          </a:p>
        </p:txBody>
      </p:sp>
      <p:sp>
        <p:nvSpPr>
          <p:cNvPr id="3079" name="Text Box 7"/>
          <p:cNvSpPr txBox="1">
            <a:spLocks noChangeArrowheads="1"/>
          </p:cNvSpPr>
          <p:nvPr/>
        </p:nvSpPr>
        <p:spPr bwMode="auto">
          <a:xfrm>
            <a:off x="7696200" y="3429000"/>
            <a:ext cx="9890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500">
                <a:cs typeface="Arial" charset="0"/>
              </a:rPr>
              <a:t>(mm/day)</a:t>
            </a:r>
          </a:p>
        </p:txBody>
      </p:sp>
      <p:sp>
        <p:nvSpPr>
          <p:cNvPr id="3080" name="Text Box 8"/>
          <p:cNvSpPr txBox="1">
            <a:spLocks noChangeArrowheads="1"/>
          </p:cNvSpPr>
          <p:nvPr/>
        </p:nvSpPr>
        <p:spPr bwMode="auto">
          <a:xfrm>
            <a:off x="7772400" y="6537325"/>
            <a:ext cx="9890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500">
                <a:cs typeface="Arial" charset="0"/>
              </a:rPr>
              <a:t>(mm/day)</a:t>
            </a:r>
          </a:p>
        </p:txBody>
      </p:sp>
      <p:sp>
        <p:nvSpPr>
          <p:cNvPr id="72713" name="Rectangle 2"/>
          <p:cNvSpPr>
            <a:spLocks noChangeArrowheads="1"/>
          </p:cNvSpPr>
          <p:nvPr/>
        </p:nvSpPr>
        <p:spPr bwMode="auto">
          <a:xfrm>
            <a:off x="0" y="762000"/>
            <a:ext cx="2438400" cy="60960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5" name="Rectangle 3"/>
          <p:cNvSpPr>
            <a:spLocks noChangeArrowheads="1"/>
          </p:cNvSpPr>
          <p:nvPr/>
        </p:nvSpPr>
        <p:spPr bwMode="auto">
          <a:xfrm>
            <a:off x="2438400" y="3733800"/>
            <a:ext cx="6705600" cy="152400"/>
          </a:xfrm>
          <a:prstGeom prst="rect">
            <a:avLst/>
          </a:prstGeom>
          <a:solidFill>
            <a:srgbClr val="FFFFFF"/>
          </a:solidFill>
          <a:ln w="9525">
            <a:solidFill>
              <a:srgbClr val="FFFFFF"/>
            </a:solidFill>
            <a:round/>
            <a:headEnd/>
            <a:tailEnd/>
          </a:ln>
        </p:spPr>
        <p:txBody>
          <a:bodyPr/>
          <a:lstStyle/>
          <a:p>
            <a:endParaRPr lang="en-US"/>
          </a:p>
        </p:txBody>
      </p:sp>
      <p:grpSp>
        <p:nvGrpSpPr>
          <p:cNvPr id="3" name="Group 2"/>
          <p:cNvGrpSpPr/>
          <p:nvPr/>
        </p:nvGrpSpPr>
        <p:grpSpPr>
          <a:xfrm>
            <a:off x="2399817" y="762000"/>
            <a:ext cx="6744183" cy="6102350"/>
            <a:chOff x="2073275" y="762000"/>
            <a:chExt cx="6744183" cy="6102350"/>
          </a:xfrm>
        </p:grpSpPr>
        <p:grpSp>
          <p:nvGrpSpPr>
            <p:cNvPr id="72706" name="Group 1"/>
            <p:cNvGrpSpPr>
              <a:grpSpLocks/>
            </p:cNvGrpSpPr>
            <p:nvPr/>
          </p:nvGrpSpPr>
          <p:grpSpPr bwMode="auto">
            <a:xfrm>
              <a:off x="2073275" y="762000"/>
              <a:ext cx="6744183" cy="6102350"/>
              <a:chOff x="2073275" y="762000"/>
              <a:chExt cx="6744183" cy="6102350"/>
            </a:xfrm>
          </p:grpSpPr>
          <p:pic>
            <p:nvPicPr>
              <p:cNvPr id="72722" name="Picture 2" descr="richter4"/>
              <p:cNvPicPr>
                <a:picLocks noChangeAspect="1" noChangeArrowheads="1"/>
              </p:cNvPicPr>
              <p:nvPr/>
            </p:nvPicPr>
            <p:blipFill rotWithShape="1">
              <a:blip r:embed="rId3">
                <a:extLst>
                  <a:ext uri="{28A0092B-C50C-407E-A947-70E740481C1C}">
                    <a14:useLocalDpi xmlns:a14="http://schemas.microsoft.com/office/drawing/2010/main" val="0"/>
                  </a:ext>
                </a:extLst>
              </a:blip>
              <a:srcRect l="18182" t="7059" r="8115" b="50589"/>
              <a:stretch/>
            </p:blipFill>
            <p:spPr bwMode="auto">
              <a:xfrm>
                <a:off x="2073275" y="762000"/>
                <a:ext cx="674418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4" descr="richter4"/>
              <p:cNvPicPr>
                <a:picLocks noChangeAspect="1" noChangeArrowheads="1"/>
              </p:cNvPicPr>
              <p:nvPr/>
            </p:nvPicPr>
            <p:blipFill rotWithShape="1">
              <a:blip r:embed="rId3">
                <a:extLst>
                  <a:ext uri="{28A0092B-C50C-407E-A947-70E740481C1C}">
                    <a14:useLocalDpi xmlns:a14="http://schemas.microsoft.com/office/drawing/2010/main" val="0"/>
                  </a:ext>
                </a:extLst>
              </a:blip>
              <a:srcRect l="18182" t="52942" r="8115" b="4706"/>
              <a:stretch/>
            </p:blipFill>
            <p:spPr bwMode="auto">
              <a:xfrm>
                <a:off x="2073275" y="3870325"/>
                <a:ext cx="674418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2787650" y="762000"/>
              <a:ext cx="5441950" cy="5516563"/>
              <a:chOff x="2787650" y="762000"/>
              <a:chExt cx="5441950" cy="5516563"/>
            </a:xfrm>
          </p:grpSpPr>
          <p:sp>
            <p:nvSpPr>
              <p:cNvPr id="72711" name="Text Box 9"/>
              <p:cNvSpPr txBox="1">
                <a:spLocks noChangeArrowheads="1"/>
              </p:cNvSpPr>
              <p:nvPr/>
            </p:nvSpPr>
            <p:spPr bwMode="auto">
              <a:xfrm>
                <a:off x="2819400" y="762000"/>
                <a:ext cx="4160838"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400" b="1">
                    <a:solidFill>
                      <a:srgbClr val="161616"/>
                    </a:solidFill>
                    <a:cs typeface="Arial" charset="0"/>
                  </a:rPr>
                  <a:t>“</a:t>
                </a:r>
                <a:r>
                  <a:rPr lang="en-US" altLang="ja-JP" sz="1400" b="1">
                    <a:solidFill>
                      <a:srgbClr val="161616"/>
                    </a:solidFill>
                    <a:cs typeface="Arial" charset="0"/>
                  </a:rPr>
                  <a:t>Dry case</a:t>
                </a:r>
                <a:r>
                  <a:rPr lang="ja-JP" altLang="en-US" sz="1400" b="1">
                    <a:solidFill>
                      <a:srgbClr val="161616"/>
                    </a:solidFill>
                    <a:cs typeface="Arial" charset="0"/>
                  </a:rPr>
                  <a:t>”</a:t>
                </a:r>
                <a:r>
                  <a:rPr lang="en-US" altLang="ja-JP" sz="1400" b="1">
                    <a:solidFill>
                      <a:srgbClr val="161616"/>
                    </a:solidFill>
                    <a:cs typeface="Arial" charset="0"/>
                  </a:rPr>
                  <a:t> (KF convection and CAM radiation)</a:t>
                </a:r>
                <a:endParaRPr lang="en-US" sz="1400" b="1">
                  <a:solidFill>
                    <a:srgbClr val="161616"/>
                  </a:solidFill>
                  <a:cs typeface="Arial" charset="0"/>
                </a:endParaRPr>
              </a:p>
            </p:txBody>
          </p:sp>
          <p:sp>
            <p:nvSpPr>
              <p:cNvPr id="72712" name="Text Box 10"/>
              <p:cNvSpPr txBox="1">
                <a:spLocks noChangeArrowheads="1"/>
              </p:cNvSpPr>
              <p:nvPr/>
            </p:nvSpPr>
            <p:spPr bwMode="auto">
              <a:xfrm>
                <a:off x="2787650" y="3886200"/>
                <a:ext cx="514985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400" b="1">
                    <a:solidFill>
                      <a:srgbClr val="161616"/>
                    </a:solidFill>
                    <a:cs typeface="Arial" charset="0"/>
                  </a:rPr>
                  <a:t>“</a:t>
                </a:r>
                <a:r>
                  <a:rPr lang="en-US" altLang="ja-JP" sz="1400" b="1">
                    <a:solidFill>
                      <a:srgbClr val="161616"/>
                    </a:solidFill>
                    <a:cs typeface="Arial" charset="0"/>
                  </a:rPr>
                  <a:t>Wet case</a:t>
                </a:r>
                <a:r>
                  <a:rPr lang="ja-JP" altLang="en-US" sz="1400" b="1">
                    <a:solidFill>
                      <a:srgbClr val="161616"/>
                    </a:solidFill>
                    <a:cs typeface="Arial" charset="0"/>
                  </a:rPr>
                  <a:t>”</a:t>
                </a:r>
                <a:r>
                  <a:rPr lang="en-US" altLang="ja-JP" sz="1400" b="1">
                    <a:solidFill>
                      <a:srgbClr val="161616"/>
                    </a:solidFill>
                    <a:cs typeface="Arial" charset="0"/>
                  </a:rPr>
                  <a:t> (BM convection and RRTM/Goddard radiation)</a:t>
                </a:r>
                <a:endParaRPr lang="en-US" sz="1400" b="1">
                  <a:solidFill>
                    <a:srgbClr val="161616"/>
                  </a:solidFill>
                  <a:cs typeface="Arial" charset="0"/>
                </a:endParaRPr>
              </a:p>
            </p:txBody>
          </p:sp>
          <p:sp>
            <p:nvSpPr>
              <p:cNvPr id="72716" name="Oval 2"/>
              <p:cNvSpPr>
                <a:spLocks noChangeArrowheads="1"/>
              </p:cNvSpPr>
              <p:nvPr/>
            </p:nvSpPr>
            <p:spPr bwMode="auto">
              <a:xfrm>
                <a:off x="4114800" y="1600200"/>
                <a:ext cx="14478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7" name="TextBox 3"/>
              <p:cNvSpPr txBox="1">
                <a:spLocks noChangeArrowheads="1"/>
              </p:cNvSpPr>
              <p:nvPr/>
            </p:nvSpPr>
            <p:spPr bwMode="auto">
              <a:xfrm>
                <a:off x="5534025" y="1066800"/>
                <a:ext cx="1920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rgbClr val="FF0000"/>
                    </a:solidFill>
                  </a:rPr>
                  <a:t>strong westerly bias</a:t>
                </a:r>
              </a:p>
            </p:txBody>
          </p:sp>
          <p:cxnSp>
            <p:nvCxnSpPr>
              <p:cNvPr id="72718" name="Straight Arrow Connector 5"/>
              <p:cNvCxnSpPr>
                <a:cxnSpLocks noChangeShapeType="1"/>
                <a:endCxn id="72716" idx="7"/>
              </p:cNvCxnSpPr>
              <p:nvPr/>
            </p:nvCxnSpPr>
            <p:spPr bwMode="auto">
              <a:xfrm flipH="1">
                <a:off x="5349875" y="1339850"/>
                <a:ext cx="271463" cy="382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72719" name="Oval 23"/>
              <p:cNvSpPr>
                <a:spLocks noChangeArrowheads="1"/>
              </p:cNvSpPr>
              <p:nvPr/>
            </p:nvSpPr>
            <p:spPr bwMode="auto">
              <a:xfrm>
                <a:off x="6248400" y="5181600"/>
                <a:ext cx="685800" cy="10969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20" name="TextBox 24"/>
              <p:cNvSpPr txBox="1">
                <a:spLocks noChangeArrowheads="1"/>
              </p:cNvSpPr>
              <p:nvPr/>
            </p:nvSpPr>
            <p:spPr bwMode="auto">
              <a:xfrm>
                <a:off x="5562600" y="4191000"/>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rgbClr val="FF0000"/>
                    </a:solidFill>
                  </a:rPr>
                  <a:t>moderate northwesterly bias</a:t>
                </a:r>
              </a:p>
            </p:txBody>
          </p:sp>
          <p:cxnSp>
            <p:nvCxnSpPr>
              <p:cNvPr id="72721" name="Straight Arrow Connector 25"/>
              <p:cNvCxnSpPr>
                <a:cxnSpLocks noChangeShapeType="1"/>
                <a:endCxn id="72719" idx="1"/>
              </p:cNvCxnSpPr>
              <p:nvPr/>
            </p:nvCxnSpPr>
            <p:spPr bwMode="auto">
              <a:xfrm>
                <a:off x="5715000" y="4443413"/>
                <a:ext cx="633413" cy="89852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grpSp>
      <p:sp>
        <p:nvSpPr>
          <p:cNvPr id="21" name="Title 1"/>
          <p:cNvSpPr txBox="1">
            <a:spLocks/>
          </p:cNvSpPr>
          <p:nvPr/>
        </p:nvSpPr>
        <p:spPr>
          <a:xfrm>
            <a:off x="127048" y="100791"/>
            <a:ext cx="8962222" cy="507869"/>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smtClean="0"/>
              <a:t>Amazonian Convection bias in 27-km WRF Simulations</a:t>
            </a:r>
            <a:endParaRPr lang="en-US" sz="2400" b="1" dirty="0"/>
          </a:p>
        </p:txBody>
      </p:sp>
      <p:sp>
        <p:nvSpPr>
          <p:cNvPr id="72714" name="TextBox 1"/>
          <p:cNvSpPr txBox="1">
            <a:spLocks noChangeArrowheads="1"/>
          </p:cNvSpPr>
          <p:nvPr/>
        </p:nvSpPr>
        <p:spPr bwMode="auto">
          <a:xfrm>
            <a:off x="-52643" y="1043731"/>
            <a:ext cx="2967668" cy="57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dirty="0" smtClean="0">
                <a:solidFill>
                  <a:srgbClr val="161616"/>
                </a:solidFill>
              </a:rPr>
              <a:t>A large number of sensitivity runs revealed that even with the same prescribed lateral boundary conditions WRF simulation can be highly sensitive </a:t>
            </a:r>
            <a:r>
              <a:rPr lang="en-US" sz="1600" dirty="0">
                <a:solidFill>
                  <a:srgbClr val="161616"/>
                </a:solidFill>
              </a:rPr>
              <a:t>to physics </a:t>
            </a:r>
            <a:r>
              <a:rPr lang="en-US" sz="1600" dirty="0" smtClean="0">
                <a:solidFill>
                  <a:srgbClr val="161616"/>
                </a:solidFill>
              </a:rPr>
              <a:t>parameterizations, including radiation physics, cumulus parameterizations, PBL schemes, land surface models and etc.</a:t>
            </a:r>
            <a:endParaRPr lang="en-US" sz="1600" dirty="0">
              <a:solidFill>
                <a:srgbClr val="161616"/>
              </a:solidFill>
            </a:endParaRPr>
          </a:p>
          <a:p>
            <a:pPr>
              <a:buFont typeface="Arial" charset="0"/>
              <a:buChar char="•"/>
            </a:pPr>
            <a:r>
              <a:rPr lang="en-US" sz="1600" dirty="0" smtClean="0">
                <a:solidFill>
                  <a:srgbClr val="161616"/>
                </a:solidFill>
              </a:rPr>
              <a:t>The radiation physics in WRF has the most significant impact on Amazonian convection: Switching from CAM to RRTM radiation scheme changed a </a:t>
            </a:r>
            <a:r>
              <a:rPr lang="en-US" sz="1600" dirty="0">
                <a:solidFill>
                  <a:srgbClr val="161616"/>
                </a:solidFill>
              </a:rPr>
              <a:t>dry </a:t>
            </a:r>
            <a:r>
              <a:rPr lang="en-US" sz="1600" dirty="0" smtClean="0">
                <a:solidFill>
                  <a:srgbClr val="161616"/>
                </a:solidFill>
              </a:rPr>
              <a:t>to </a:t>
            </a:r>
            <a:r>
              <a:rPr lang="en-US" sz="1600" dirty="0">
                <a:solidFill>
                  <a:srgbClr val="161616"/>
                </a:solidFill>
              </a:rPr>
              <a:t>a wet Amazon bias </a:t>
            </a:r>
          </a:p>
          <a:p>
            <a:pPr>
              <a:buFont typeface="Arial" charset="0"/>
              <a:buChar char="•"/>
            </a:pPr>
            <a:r>
              <a:rPr lang="en-US" sz="1600" dirty="0" smtClean="0">
                <a:solidFill>
                  <a:srgbClr val="161616"/>
                </a:solidFill>
              </a:rPr>
              <a:t>Coupled </a:t>
            </a:r>
            <a:r>
              <a:rPr lang="en-US" sz="1600" dirty="0">
                <a:solidFill>
                  <a:srgbClr val="161616"/>
                </a:solidFill>
              </a:rPr>
              <a:t>WRF-ROMS simulations </a:t>
            </a:r>
            <a:r>
              <a:rPr lang="en-US" sz="1600" dirty="0" smtClean="0">
                <a:solidFill>
                  <a:srgbClr val="161616"/>
                </a:solidFill>
              </a:rPr>
              <a:t>are </a:t>
            </a:r>
            <a:r>
              <a:rPr lang="en-US" sz="1600" dirty="0">
                <a:solidFill>
                  <a:srgbClr val="161616"/>
                </a:solidFill>
              </a:rPr>
              <a:t>conducted to examine the effect on the Amazon bias on </a:t>
            </a:r>
            <a:r>
              <a:rPr lang="en-US" sz="1600" dirty="0" smtClean="0">
                <a:solidFill>
                  <a:srgbClr val="161616"/>
                </a:solidFill>
              </a:rPr>
              <a:t>SST</a:t>
            </a:r>
            <a:endParaRPr lang="en-US" sz="1600" dirty="0">
              <a:solidFill>
                <a:srgbClr val="161616"/>
              </a:solidFill>
            </a:endParaRPr>
          </a:p>
        </p:txBody>
      </p:sp>
      <p:sp>
        <p:nvSpPr>
          <p:cNvPr id="4" name="TextBox 3"/>
          <p:cNvSpPr txBox="1"/>
          <p:nvPr/>
        </p:nvSpPr>
        <p:spPr>
          <a:xfrm>
            <a:off x="6731577" y="6520349"/>
            <a:ext cx="2478225" cy="369332"/>
          </a:xfrm>
          <a:prstGeom prst="rect">
            <a:avLst/>
          </a:prstGeom>
          <a:noFill/>
        </p:spPr>
        <p:txBody>
          <a:bodyPr wrap="none" rtlCol="0">
            <a:spAutoFit/>
          </a:bodyPr>
          <a:lstStyle/>
          <a:p>
            <a:r>
              <a:rPr lang="en-US" dirty="0" smtClean="0">
                <a:solidFill>
                  <a:schemeClr val="bg1"/>
                </a:solidFill>
              </a:rPr>
              <a:t>(From </a:t>
            </a:r>
            <a:r>
              <a:rPr lang="en-US" dirty="0" err="1" smtClean="0">
                <a:solidFill>
                  <a:schemeClr val="bg1"/>
                </a:solidFill>
              </a:rPr>
              <a:t>Patricola</a:t>
            </a:r>
            <a:r>
              <a:rPr lang="en-US" dirty="0" smtClean="0">
                <a:solidFill>
                  <a:schemeClr val="bg1"/>
                </a:solidFill>
              </a:rPr>
              <a:t> et al. 2012)</a:t>
            </a:r>
            <a:endParaRPr lang="en-US" dirty="0">
              <a:solidFill>
                <a:schemeClr val="bg1"/>
              </a:solidFill>
            </a:endParaRPr>
          </a:p>
        </p:txBody>
      </p:sp>
    </p:spTree>
    <p:extLst>
      <p:ext uri="{BB962C8B-B14F-4D97-AF65-F5344CB8AC3E}">
        <p14:creationId xmlns:p14="http://schemas.microsoft.com/office/powerpoint/2010/main" val="966663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talk"/>
          <p:cNvPicPr>
            <a:picLocks noChangeAspect="1" noChangeArrowheads="1"/>
          </p:cNvPicPr>
          <p:nvPr/>
        </p:nvPicPr>
        <p:blipFill>
          <a:blip r:embed="rId3">
            <a:extLst>
              <a:ext uri="{28A0092B-C50C-407E-A947-70E740481C1C}">
                <a14:useLocalDpi xmlns:a14="http://schemas.microsoft.com/office/drawing/2010/main" val="0"/>
              </a:ext>
            </a:extLst>
          </a:blip>
          <a:srcRect l="4546" t="11765" r="4546" b="7059"/>
          <a:stretch>
            <a:fillRect/>
          </a:stretch>
        </p:blipFill>
        <p:spPr bwMode="auto">
          <a:xfrm>
            <a:off x="0" y="547688"/>
            <a:ext cx="9145588"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889625" y="6553200"/>
            <a:ext cx="434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cs typeface="Arial" charset="0"/>
              </a:rPr>
              <a:t>(K)</a:t>
            </a:r>
          </a:p>
        </p:txBody>
      </p:sp>
      <p:sp>
        <p:nvSpPr>
          <p:cNvPr id="76804" name="Rectangle 4"/>
          <p:cNvSpPr>
            <a:spLocks noChangeArrowheads="1"/>
          </p:cNvSpPr>
          <p:nvPr/>
        </p:nvSpPr>
        <p:spPr bwMode="auto">
          <a:xfrm>
            <a:off x="6477000" y="2895600"/>
            <a:ext cx="2578100" cy="3860800"/>
          </a:xfrm>
          <a:prstGeom prst="rect">
            <a:avLst/>
          </a:prstGeom>
          <a:solidFill>
            <a:schemeClr val="tx1"/>
          </a:solidFill>
          <a:ln w="9525">
            <a:solidFill>
              <a:schemeClr val="tx1"/>
            </a:solidFill>
            <a:round/>
            <a:headEnd/>
            <a:tailEnd/>
          </a:ln>
        </p:spPr>
        <p:txBody>
          <a:bodyPr/>
          <a:lstStyle/>
          <a:p>
            <a:endParaRPr lang="en-US"/>
          </a:p>
        </p:txBody>
      </p:sp>
      <p:sp>
        <p:nvSpPr>
          <p:cNvPr id="76805" name="TextBox 2"/>
          <p:cNvSpPr txBox="1">
            <a:spLocks noChangeArrowheads="1"/>
          </p:cNvSpPr>
          <p:nvPr/>
        </p:nvSpPr>
        <p:spPr bwMode="auto">
          <a:xfrm>
            <a:off x="6324600" y="2971800"/>
            <a:ext cx="2667000" cy="353943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dirty="0">
                <a:solidFill>
                  <a:srgbClr val="FFFFFF"/>
                </a:solidFill>
              </a:rPr>
              <a:t>In spite of the weaker precipitation and wind biases over the Amazon, the coupled model produces a </a:t>
            </a:r>
            <a:r>
              <a:rPr lang="en-US" sz="1600" i="1" dirty="0" smtClean="0">
                <a:solidFill>
                  <a:srgbClr val="FFFF00"/>
                </a:solidFill>
              </a:rPr>
              <a:t>strong</a:t>
            </a:r>
            <a:r>
              <a:rPr lang="en-US" sz="1600" dirty="0" smtClean="0">
                <a:solidFill>
                  <a:srgbClr val="FFFFFF"/>
                </a:solidFill>
              </a:rPr>
              <a:t> </a:t>
            </a:r>
            <a:r>
              <a:rPr lang="en-US" sz="1600" dirty="0">
                <a:solidFill>
                  <a:srgbClr val="FFFFFF"/>
                </a:solidFill>
              </a:rPr>
              <a:t>equatorial SST bias (~1°C), suggesting a vital role of local feedbacks</a:t>
            </a:r>
          </a:p>
          <a:p>
            <a:pPr>
              <a:buFont typeface="Arial" charset="0"/>
              <a:buChar char="•"/>
            </a:pPr>
            <a:r>
              <a:rPr lang="en-US" sz="1600" dirty="0">
                <a:solidFill>
                  <a:srgbClr val="FFFFFF"/>
                </a:solidFill>
              </a:rPr>
              <a:t>Strong warm SST </a:t>
            </a:r>
            <a:r>
              <a:rPr lang="en-US" sz="1600" dirty="0" smtClean="0">
                <a:solidFill>
                  <a:srgbClr val="FFFFFF"/>
                </a:solidFill>
              </a:rPr>
              <a:t>bias </a:t>
            </a:r>
            <a:r>
              <a:rPr lang="en-US" sz="1600" dirty="0">
                <a:solidFill>
                  <a:srgbClr val="FFFFFF"/>
                </a:solidFill>
              </a:rPr>
              <a:t>develops at the ABF region, which seemingly originated from the equatorial region. Why?</a:t>
            </a:r>
          </a:p>
        </p:txBody>
      </p:sp>
      <p:sp>
        <p:nvSpPr>
          <p:cNvPr id="76806" name="Rectangle 7"/>
          <p:cNvSpPr>
            <a:spLocks noChangeArrowheads="1"/>
          </p:cNvSpPr>
          <p:nvPr/>
        </p:nvSpPr>
        <p:spPr bwMode="auto">
          <a:xfrm>
            <a:off x="228600" y="2895600"/>
            <a:ext cx="6096000" cy="1219200"/>
          </a:xfrm>
          <a:prstGeom prst="rect">
            <a:avLst/>
          </a:prstGeom>
          <a:solidFill>
            <a:schemeClr val="tx1"/>
          </a:solidFill>
          <a:ln w="9525">
            <a:solidFill>
              <a:schemeClr val="tx1"/>
            </a:solidFill>
            <a:round/>
            <a:headEnd/>
            <a:tailEnd/>
          </a:ln>
        </p:spPr>
        <p:txBody>
          <a:bodyPr/>
          <a:lstStyle/>
          <a:p>
            <a:r>
              <a:rPr lang="en-US">
                <a:solidFill>
                  <a:schemeClr val="bg1"/>
                </a:solidFill>
              </a:rPr>
              <a:t>WRF-ROMS coupled simulations suggest that the warm SST bias along the eastern equatorial region and off the coast of southern Africa depend more strongly on local biases than biases over the Amazon.</a:t>
            </a:r>
          </a:p>
        </p:txBody>
      </p:sp>
      <p:sp>
        <p:nvSpPr>
          <p:cNvPr id="76807" name="Oval 7"/>
          <p:cNvSpPr>
            <a:spLocks noChangeArrowheads="1"/>
          </p:cNvSpPr>
          <p:nvPr/>
        </p:nvSpPr>
        <p:spPr bwMode="auto">
          <a:xfrm>
            <a:off x="8153400" y="1143000"/>
            <a:ext cx="762000" cy="4000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8" name="Rectangle 8"/>
          <p:cNvSpPr>
            <a:spLocks noChangeArrowheads="1"/>
          </p:cNvSpPr>
          <p:nvPr/>
        </p:nvSpPr>
        <p:spPr bwMode="auto">
          <a:xfrm>
            <a:off x="7239000" y="1981200"/>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FF0000"/>
                </a:solidFill>
              </a:rPr>
              <a:t>stronger SST bias</a:t>
            </a:r>
          </a:p>
        </p:txBody>
      </p:sp>
      <p:cxnSp>
        <p:nvCxnSpPr>
          <p:cNvPr id="76809" name="Straight Arrow Connector 9"/>
          <p:cNvCxnSpPr>
            <a:cxnSpLocks noChangeShapeType="1"/>
          </p:cNvCxnSpPr>
          <p:nvPr/>
        </p:nvCxnSpPr>
        <p:spPr bwMode="auto">
          <a:xfrm flipV="1">
            <a:off x="8183563" y="1524000"/>
            <a:ext cx="274637" cy="49847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76810" name="Oval 12"/>
          <p:cNvSpPr>
            <a:spLocks noChangeArrowheads="1"/>
          </p:cNvSpPr>
          <p:nvPr/>
        </p:nvSpPr>
        <p:spPr bwMode="auto">
          <a:xfrm>
            <a:off x="5638800" y="5257800"/>
            <a:ext cx="381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1" name="TextBox 3"/>
          <p:cNvSpPr txBox="1">
            <a:spLocks noChangeArrowheads="1"/>
          </p:cNvSpPr>
          <p:nvPr/>
        </p:nvSpPr>
        <p:spPr bwMode="auto">
          <a:xfrm>
            <a:off x="6096000" y="4572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0000"/>
                </a:solidFill>
              </a:rPr>
              <a:t>?</a:t>
            </a:r>
          </a:p>
        </p:txBody>
      </p:sp>
      <p:cxnSp>
        <p:nvCxnSpPr>
          <p:cNvPr id="76812" name="Straight Arrow Connector 14"/>
          <p:cNvCxnSpPr>
            <a:cxnSpLocks noChangeShapeType="1"/>
            <a:stCxn id="76811" idx="2"/>
          </p:cNvCxnSpPr>
          <p:nvPr/>
        </p:nvCxnSpPr>
        <p:spPr bwMode="auto">
          <a:xfrm flipH="1">
            <a:off x="6019800" y="4941888"/>
            <a:ext cx="239713" cy="49212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Title 1"/>
          <p:cNvSpPr txBox="1">
            <a:spLocks/>
          </p:cNvSpPr>
          <p:nvPr/>
        </p:nvSpPr>
        <p:spPr>
          <a:xfrm>
            <a:off x="92878" y="2091"/>
            <a:ext cx="8962222" cy="507869"/>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smtClean="0"/>
              <a:t>SST bias from coupled WRF-</a:t>
            </a:r>
            <a:r>
              <a:rPr lang="en-US" sz="2400" b="1" dirty="0" err="1" smtClean="0"/>
              <a:t>Roms</a:t>
            </a:r>
            <a:r>
              <a:rPr lang="en-US" sz="2400" b="1" dirty="0" smtClean="0"/>
              <a:t> Simulations: “wet case”</a:t>
            </a:r>
            <a:endParaRPr lang="en-US" sz="2400" b="1" dirty="0"/>
          </a:p>
        </p:txBody>
      </p:sp>
      <p:sp>
        <p:nvSpPr>
          <p:cNvPr id="15" name="TextBox 14"/>
          <p:cNvSpPr txBox="1"/>
          <p:nvPr/>
        </p:nvSpPr>
        <p:spPr>
          <a:xfrm>
            <a:off x="375111" y="6387068"/>
            <a:ext cx="2478225" cy="369332"/>
          </a:xfrm>
          <a:prstGeom prst="rect">
            <a:avLst/>
          </a:prstGeom>
          <a:noFill/>
        </p:spPr>
        <p:txBody>
          <a:bodyPr wrap="none" rtlCol="0">
            <a:spAutoFit/>
          </a:bodyPr>
          <a:lstStyle/>
          <a:p>
            <a:r>
              <a:rPr lang="en-US" dirty="0" smtClean="0">
                <a:solidFill>
                  <a:schemeClr val="bg1"/>
                </a:solidFill>
              </a:rPr>
              <a:t>(From </a:t>
            </a:r>
            <a:r>
              <a:rPr lang="en-US" dirty="0" err="1" smtClean="0">
                <a:solidFill>
                  <a:schemeClr val="bg1"/>
                </a:solidFill>
              </a:rPr>
              <a:t>Patricola</a:t>
            </a:r>
            <a:r>
              <a:rPr lang="en-US" dirty="0" smtClean="0">
                <a:solidFill>
                  <a:schemeClr val="bg1"/>
                </a:solidFill>
              </a:rPr>
              <a:t> et al. 2012)</a:t>
            </a:r>
            <a:endParaRPr lang="en-US" dirty="0">
              <a:solidFill>
                <a:schemeClr val="bg1"/>
              </a:solidFill>
            </a:endParaRPr>
          </a:p>
        </p:txBody>
      </p:sp>
    </p:spTree>
    <p:extLst>
      <p:ext uri="{BB962C8B-B14F-4D97-AF65-F5344CB8AC3E}">
        <p14:creationId xmlns:p14="http://schemas.microsoft.com/office/powerpoint/2010/main" val="3092703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3" y="106554"/>
            <a:ext cx="9001702" cy="522207"/>
          </a:xfrm>
        </p:spPr>
        <p:txBody>
          <a:bodyPr/>
          <a:lstStyle/>
          <a:p>
            <a:pPr algn="ctr"/>
            <a:r>
              <a:rPr lang="en-US" b="1" dirty="0" err="1" smtClean="0"/>
              <a:t>Benguela</a:t>
            </a:r>
            <a:r>
              <a:rPr lang="en-US" b="1" dirty="0" smtClean="0"/>
              <a:t> Coastal SST Bias in Cmip5 ensemble</a:t>
            </a:r>
            <a:endParaRPr lang="en-US" b="1" dirty="0"/>
          </a:p>
        </p:txBody>
      </p:sp>
      <p:pic>
        <p:nvPicPr>
          <p:cNvPr id="4" name="Picture 3" descr="surf_temp_vel"/>
          <p:cNvPicPr/>
          <p:nvPr/>
        </p:nvPicPr>
        <p:blipFill rotWithShape="1">
          <a:blip r:embed="rId3">
            <a:extLst>
              <a:ext uri="{28A0092B-C50C-407E-A947-70E740481C1C}">
                <a14:useLocalDpi xmlns:a14="http://schemas.microsoft.com/office/drawing/2010/main" val="0"/>
              </a:ext>
            </a:extLst>
          </a:blip>
          <a:srcRect l="2297" t="11903" r="2043" b="10484"/>
          <a:stretch/>
        </p:blipFill>
        <p:spPr bwMode="auto">
          <a:xfrm>
            <a:off x="0" y="796844"/>
            <a:ext cx="5248267" cy="3193605"/>
          </a:xfrm>
          <a:prstGeom prst="rect">
            <a:avLst/>
          </a:prstGeom>
          <a:noFill/>
          <a:ln>
            <a:noFill/>
          </a:ln>
        </p:spPr>
      </p:pic>
      <p:pic>
        <p:nvPicPr>
          <p:cNvPr id="5" name="Picture 4" descr="alongshore_v"/>
          <p:cNvPicPr/>
          <p:nvPr/>
        </p:nvPicPr>
        <p:blipFill rotWithShape="1">
          <a:blip r:embed="rId4">
            <a:extLst>
              <a:ext uri="{28A0092B-C50C-407E-A947-70E740481C1C}">
                <a14:useLocalDpi xmlns:a14="http://schemas.microsoft.com/office/drawing/2010/main" val="0"/>
              </a:ext>
            </a:extLst>
          </a:blip>
          <a:srcRect l="3517" t="3986" r="9334" b="3876"/>
          <a:stretch/>
        </p:blipFill>
        <p:spPr bwMode="auto">
          <a:xfrm>
            <a:off x="5248268" y="796845"/>
            <a:ext cx="3895732" cy="3193604"/>
          </a:xfrm>
          <a:prstGeom prst="rect">
            <a:avLst/>
          </a:prstGeom>
          <a:noFill/>
          <a:ln>
            <a:noFill/>
          </a:ln>
        </p:spPr>
      </p:pic>
      <p:sp>
        <p:nvSpPr>
          <p:cNvPr id="7" name="Freeform 6"/>
          <p:cNvSpPr/>
          <p:nvPr/>
        </p:nvSpPr>
        <p:spPr>
          <a:xfrm>
            <a:off x="4425551" y="846647"/>
            <a:ext cx="635943" cy="2620872"/>
          </a:xfrm>
          <a:custGeom>
            <a:avLst/>
            <a:gdLst>
              <a:gd name="connsiteX0" fmla="*/ 137887 w 635943"/>
              <a:gd name="connsiteY0" fmla="*/ 0 h 2620872"/>
              <a:gd name="connsiteX1" fmla="*/ 162790 w 635943"/>
              <a:gd name="connsiteY1" fmla="*/ 62254 h 2620872"/>
              <a:gd name="connsiteX2" fmla="*/ 187693 w 635943"/>
              <a:gd name="connsiteY2" fmla="*/ 124507 h 2620872"/>
              <a:gd name="connsiteX3" fmla="*/ 212596 w 635943"/>
              <a:gd name="connsiteY3" fmla="*/ 168085 h 2620872"/>
              <a:gd name="connsiteX4" fmla="*/ 237498 w 635943"/>
              <a:gd name="connsiteY4" fmla="*/ 186761 h 2620872"/>
              <a:gd name="connsiteX5" fmla="*/ 243724 w 635943"/>
              <a:gd name="connsiteY5" fmla="*/ 230338 h 2620872"/>
              <a:gd name="connsiteX6" fmla="*/ 243724 w 635943"/>
              <a:gd name="connsiteY6" fmla="*/ 280141 h 2620872"/>
              <a:gd name="connsiteX7" fmla="*/ 243724 w 635943"/>
              <a:gd name="connsiteY7" fmla="*/ 317493 h 2620872"/>
              <a:gd name="connsiteX8" fmla="*/ 231273 w 635943"/>
              <a:gd name="connsiteY8" fmla="*/ 367296 h 2620872"/>
              <a:gd name="connsiteX9" fmla="*/ 206370 w 635943"/>
              <a:gd name="connsiteY9" fmla="*/ 404648 h 2620872"/>
              <a:gd name="connsiteX10" fmla="*/ 187693 w 635943"/>
              <a:gd name="connsiteY10" fmla="*/ 454451 h 2620872"/>
              <a:gd name="connsiteX11" fmla="*/ 131661 w 635943"/>
              <a:gd name="connsiteY11" fmla="*/ 485578 h 2620872"/>
              <a:gd name="connsiteX12" fmla="*/ 112984 w 635943"/>
              <a:gd name="connsiteY12" fmla="*/ 535380 h 2620872"/>
              <a:gd name="connsiteX13" fmla="*/ 81856 w 635943"/>
              <a:gd name="connsiteY13" fmla="*/ 603859 h 2620872"/>
              <a:gd name="connsiteX14" fmla="*/ 75630 w 635943"/>
              <a:gd name="connsiteY14" fmla="*/ 672338 h 2620872"/>
              <a:gd name="connsiteX15" fmla="*/ 56953 w 635943"/>
              <a:gd name="connsiteY15" fmla="*/ 728366 h 2620872"/>
              <a:gd name="connsiteX16" fmla="*/ 38276 w 635943"/>
              <a:gd name="connsiteY16" fmla="*/ 803070 h 2620872"/>
              <a:gd name="connsiteX17" fmla="*/ 7147 w 635943"/>
              <a:gd name="connsiteY17" fmla="*/ 852873 h 2620872"/>
              <a:gd name="connsiteX18" fmla="*/ 7147 w 635943"/>
              <a:gd name="connsiteY18" fmla="*/ 915127 h 2620872"/>
              <a:gd name="connsiteX19" fmla="*/ 922 w 635943"/>
              <a:gd name="connsiteY19" fmla="*/ 964930 h 2620872"/>
              <a:gd name="connsiteX20" fmla="*/ 922 w 635943"/>
              <a:gd name="connsiteY20" fmla="*/ 1027183 h 2620872"/>
              <a:gd name="connsiteX21" fmla="*/ 922 w 635943"/>
              <a:gd name="connsiteY21" fmla="*/ 1076986 h 2620872"/>
              <a:gd name="connsiteX22" fmla="*/ 13373 w 635943"/>
              <a:gd name="connsiteY22" fmla="*/ 1139239 h 2620872"/>
              <a:gd name="connsiteX23" fmla="*/ 44502 w 635943"/>
              <a:gd name="connsiteY23" fmla="*/ 1201493 h 2620872"/>
              <a:gd name="connsiteX24" fmla="*/ 106759 w 635943"/>
              <a:gd name="connsiteY24" fmla="*/ 1288648 h 2620872"/>
              <a:gd name="connsiteX25" fmla="*/ 144113 w 635943"/>
              <a:gd name="connsiteY25" fmla="*/ 1369577 h 2620872"/>
              <a:gd name="connsiteX26" fmla="*/ 175241 w 635943"/>
              <a:gd name="connsiteY26" fmla="*/ 1425605 h 2620872"/>
              <a:gd name="connsiteX27" fmla="*/ 193918 w 635943"/>
              <a:gd name="connsiteY27" fmla="*/ 1494084 h 2620872"/>
              <a:gd name="connsiteX28" fmla="*/ 243724 w 635943"/>
              <a:gd name="connsiteY28" fmla="*/ 1550112 h 2620872"/>
              <a:gd name="connsiteX29" fmla="*/ 281078 w 635943"/>
              <a:gd name="connsiteY29" fmla="*/ 1612366 h 2620872"/>
              <a:gd name="connsiteX30" fmla="*/ 318433 w 635943"/>
              <a:gd name="connsiteY30" fmla="*/ 1655943 h 2620872"/>
              <a:gd name="connsiteX31" fmla="*/ 312207 w 635943"/>
              <a:gd name="connsiteY31" fmla="*/ 1711971 h 2620872"/>
              <a:gd name="connsiteX32" fmla="*/ 324658 w 635943"/>
              <a:gd name="connsiteY32" fmla="*/ 1805352 h 2620872"/>
              <a:gd name="connsiteX33" fmla="*/ 324658 w 635943"/>
              <a:gd name="connsiteY33" fmla="*/ 1898732 h 2620872"/>
              <a:gd name="connsiteX34" fmla="*/ 349561 w 635943"/>
              <a:gd name="connsiteY34" fmla="*/ 1960985 h 2620872"/>
              <a:gd name="connsiteX35" fmla="*/ 362012 w 635943"/>
              <a:gd name="connsiteY35" fmla="*/ 2048140 h 2620872"/>
              <a:gd name="connsiteX36" fmla="*/ 386915 w 635943"/>
              <a:gd name="connsiteY36" fmla="*/ 2160197 h 2620872"/>
              <a:gd name="connsiteX37" fmla="*/ 418044 w 635943"/>
              <a:gd name="connsiteY37" fmla="*/ 2253577 h 2620872"/>
              <a:gd name="connsiteX38" fmla="*/ 418044 w 635943"/>
              <a:gd name="connsiteY38" fmla="*/ 2315830 h 2620872"/>
              <a:gd name="connsiteX39" fmla="*/ 492752 w 635943"/>
              <a:gd name="connsiteY39" fmla="*/ 2409210 h 2620872"/>
              <a:gd name="connsiteX40" fmla="*/ 573686 w 635943"/>
              <a:gd name="connsiteY40" fmla="*/ 2490140 h 2620872"/>
              <a:gd name="connsiteX41" fmla="*/ 598589 w 635943"/>
              <a:gd name="connsiteY41" fmla="*/ 2552394 h 2620872"/>
              <a:gd name="connsiteX42" fmla="*/ 635943 w 635943"/>
              <a:gd name="connsiteY42" fmla="*/ 2620872 h 2620872"/>
              <a:gd name="connsiteX43" fmla="*/ 635943 w 635943"/>
              <a:gd name="connsiteY43" fmla="*/ 2620872 h 26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5943" h="2620872">
                <a:moveTo>
                  <a:pt x="137887" y="0"/>
                </a:moveTo>
                <a:lnTo>
                  <a:pt x="162790" y="62254"/>
                </a:lnTo>
                <a:cubicBezTo>
                  <a:pt x="171091" y="83005"/>
                  <a:pt x="179392" y="106869"/>
                  <a:pt x="187693" y="124507"/>
                </a:cubicBezTo>
                <a:cubicBezTo>
                  <a:pt x="195994" y="142146"/>
                  <a:pt x="204295" y="157709"/>
                  <a:pt x="212596" y="168085"/>
                </a:cubicBezTo>
                <a:cubicBezTo>
                  <a:pt x="220897" y="178461"/>
                  <a:pt x="232310" y="176386"/>
                  <a:pt x="237498" y="186761"/>
                </a:cubicBezTo>
                <a:cubicBezTo>
                  <a:pt x="242686" y="197136"/>
                  <a:pt x="242686" y="214775"/>
                  <a:pt x="243724" y="230338"/>
                </a:cubicBezTo>
                <a:cubicBezTo>
                  <a:pt x="244762" y="245901"/>
                  <a:pt x="243724" y="280141"/>
                  <a:pt x="243724" y="280141"/>
                </a:cubicBezTo>
                <a:cubicBezTo>
                  <a:pt x="243724" y="294667"/>
                  <a:pt x="245799" y="302967"/>
                  <a:pt x="243724" y="317493"/>
                </a:cubicBezTo>
                <a:cubicBezTo>
                  <a:pt x="241649" y="332019"/>
                  <a:pt x="237499" y="352770"/>
                  <a:pt x="231273" y="367296"/>
                </a:cubicBezTo>
                <a:cubicBezTo>
                  <a:pt x="225047" y="381822"/>
                  <a:pt x="213633" y="390122"/>
                  <a:pt x="206370" y="404648"/>
                </a:cubicBezTo>
                <a:cubicBezTo>
                  <a:pt x="199107" y="419174"/>
                  <a:pt x="200144" y="440963"/>
                  <a:pt x="187693" y="454451"/>
                </a:cubicBezTo>
                <a:cubicBezTo>
                  <a:pt x="175242" y="467939"/>
                  <a:pt x="144112" y="472090"/>
                  <a:pt x="131661" y="485578"/>
                </a:cubicBezTo>
                <a:cubicBezTo>
                  <a:pt x="119210" y="499066"/>
                  <a:pt x="121285" y="515666"/>
                  <a:pt x="112984" y="535380"/>
                </a:cubicBezTo>
                <a:cubicBezTo>
                  <a:pt x="104683" y="555094"/>
                  <a:pt x="88082" y="581033"/>
                  <a:pt x="81856" y="603859"/>
                </a:cubicBezTo>
                <a:cubicBezTo>
                  <a:pt x="75630" y="626685"/>
                  <a:pt x="79780" y="651587"/>
                  <a:pt x="75630" y="672338"/>
                </a:cubicBezTo>
                <a:cubicBezTo>
                  <a:pt x="71480" y="693089"/>
                  <a:pt x="63179" y="706577"/>
                  <a:pt x="56953" y="728366"/>
                </a:cubicBezTo>
                <a:cubicBezTo>
                  <a:pt x="50727" y="750155"/>
                  <a:pt x="46577" y="782319"/>
                  <a:pt x="38276" y="803070"/>
                </a:cubicBezTo>
                <a:cubicBezTo>
                  <a:pt x="29975" y="823821"/>
                  <a:pt x="12335" y="834197"/>
                  <a:pt x="7147" y="852873"/>
                </a:cubicBezTo>
                <a:cubicBezTo>
                  <a:pt x="1959" y="871549"/>
                  <a:pt x="8184" y="896451"/>
                  <a:pt x="7147" y="915127"/>
                </a:cubicBezTo>
                <a:cubicBezTo>
                  <a:pt x="6110" y="933803"/>
                  <a:pt x="1959" y="946254"/>
                  <a:pt x="922" y="964930"/>
                </a:cubicBezTo>
                <a:cubicBezTo>
                  <a:pt x="-115" y="983606"/>
                  <a:pt x="922" y="1027183"/>
                  <a:pt x="922" y="1027183"/>
                </a:cubicBezTo>
                <a:cubicBezTo>
                  <a:pt x="922" y="1045859"/>
                  <a:pt x="-1153" y="1058310"/>
                  <a:pt x="922" y="1076986"/>
                </a:cubicBezTo>
                <a:cubicBezTo>
                  <a:pt x="2997" y="1095662"/>
                  <a:pt x="6110" y="1118488"/>
                  <a:pt x="13373" y="1139239"/>
                </a:cubicBezTo>
                <a:cubicBezTo>
                  <a:pt x="20636" y="1159990"/>
                  <a:pt x="28938" y="1176592"/>
                  <a:pt x="44502" y="1201493"/>
                </a:cubicBezTo>
                <a:cubicBezTo>
                  <a:pt x="60066" y="1226394"/>
                  <a:pt x="90157" y="1260634"/>
                  <a:pt x="106759" y="1288648"/>
                </a:cubicBezTo>
                <a:cubicBezTo>
                  <a:pt x="123361" y="1316662"/>
                  <a:pt x="132699" y="1346751"/>
                  <a:pt x="144113" y="1369577"/>
                </a:cubicBezTo>
                <a:cubicBezTo>
                  <a:pt x="155527" y="1392403"/>
                  <a:pt x="166940" y="1404854"/>
                  <a:pt x="175241" y="1425605"/>
                </a:cubicBezTo>
                <a:cubicBezTo>
                  <a:pt x="183542" y="1446356"/>
                  <a:pt x="182504" y="1473333"/>
                  <a:pt x="193918" y="1494084"/>
                </a:cubicBezTo>
                <a:cubicBezTo>
                  <a:pt x="205332" y="1514835"/>
                  <a:pt x="229197" y="1530398"/>
                  <a:pt x="243724" y="1550112"/>
                </a:cubicBezTo>
                <a:cubicBezTo>
                  <a:pt x="258251" y="1569826"/>
                  <a:pt x="268627" y="1594728"/>
                  <a:pt x="281078" y="1612366"/>
                </a:cubicBezTo>
                <a:cubicBezTo>
                  <a:pt x="293530" y="1630005"/>
                  <a:pt x="313245" y="1639342"/>
                  <a:pt x="318433" y="1655943"/>
                </a:cubicBezTo>
                <a:cubicBezTo>
                  <a:pt x="323621" y="1672544"/>
                  <a:pt x="311170" y="1687070"/>
                  <a:pt x="312207" y="1711971"/>
                </a:cubicBezTo>
                <a:cubicBezTo>
                  <a:pt x="313244" y="1736872"/>
                  <a:pt x="322583" y="1774225"/>
                  <a:pt x="324658" y="1805352"/>
                </a:cubicBezTo>
                <a:cubicBezTo>
                  <a:pt x="326733" y="1836479"/>
                  <a:pt x="320508" y="1872793"/>
                  <a:pt x="324658" y="1898732"/>
                </a:cubicBezTo>
                <a:cubicBezTo>
                  <a:pt x="328809" y="1924671"/>
                  <a:pt x="343335" y="1936084"/>
                  <a:pt x="349561" y="1960985"/>
                </a:cubicBezTo>
                <a:cubicBezTo>
                  <a:pt x="355787" y="1985886"/>
                  <a:pt x="355786" y="2014938"/>
                  <a:pt x="362012" y="2048140"/>
                </a:cubicBezTo>
                <a:cubicBezTo>
                  <a:pt x="368238" y="2081342"/>
                  <a:pt x="377576" y="2125958"/>
                  <a:pt x="386915" y="2160197"/>
                </a:cubicBezTo>
                <a:cubicBezTo>
                  <a:pt x="396254" y="2194436"/>
                  <a:pt x="412856" y="2227638"/>
                  <a:pt x="418044" y="2253577"/>
                </a:cubicBezTo>
                <a:cubicBezTo>
                  <a:pt x="423232" y="2279516"/>
                  <a:pt x="405593" y="2289891"/>
                  <a:pt x="418044" y="2315830"/>
                </a:cubicBezTo>
                <a:cubicBezTo>
                  <a:pt x="430495" y="2341769"/>
                  <a:pt x="466812" y="2380158"/>
                  <a:pt x="492752" y="2409210"/>
                </a:cubicBezTo>
                <a:cubicBezTo>
                  <a:pt x="518692" y="2438262"/>
                  <a:pt x="556046" y="2466276"/>
                  <a:pt x="573686" y="2490140"/>
                </a:cubicBezTo>
                <a:cubicBezTo>
                  <a:pt x="591326" y="2514004"/>
                  <a:pt x="588213" y="2530605"/>
                  <a:pt x="598589" y="2552394"/>
                </a:cubicBezTo>
                <a:cubicBezTo>
                  <a:pt x="608965" y="2574183"/>
                  <a:pt x="635943" y="2620872"/>
                  <a:pt x="635943" y="2620872"/>
                </a:cubicBezTo>
                <a:lnTo>
                  <a:pt x="635943" y="2620872"/>
                </a:ln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4712857" y="1201492"/>
            <a:ext cx="821792" cy="718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34649" y="1919502"/>
            <a:ext cx="2478676" cy="369332"/>
          </a:xfrm>
          <a:prstGeom prst="rect">
            <a:avLst/>
          </a:prstGeom>
          <a:noFill/>
        </p:spPr>
        <p:txBody>
          <a:bodyPr wrap="none" rtlCol="0">
            <a:spAutoFit/>
          </a:bodyPr>
          <a:lstStyle/>
          <a:p>
            <a:r>
              <a:rPr lang="en-US" dirty="0" smtClean="0">
                <a:solidFill>
                  <a:schemeClr val="bg1"/>
                </a:solidFill>
              </a:rPr>
              <a:t>V along the coast in CMIP5</a:t>
            </a:r>
            <a:endParaRPr lang="en-US" dirty="0">
              <a:solidFill>
                <a:schemeClr val="bg1"/>
              </a:solidFill>
            </a:endParaRPr>
          </a:p>
        </p:txBody>
      </p:sp>
      <p:sp>
        <p:nvSpPr>
          <p:cNvPr id="11" name="TextBox 10"/>
          <p:cNvSpPr txBox="1"/>
          <p:nvPr/>
        </p:nvSpPr>
        <p:spPr>
          <a:xfrm>
            <a:off x="5581212" y="3491281"/>
            <a:ext cx="2415332" cy="369332"/>
          </a:xfrm>
          <a:prstGeom prst="rect">
            <a:avLst/>
          </a:prstGeom>
          <a:noFill/>
        </p:spPr>
        <p:txBody>
          <a:bodyPr wrap="none" rtlCol="0">
            <a:spAutoFit/>
          </a:bodyPr>
          <a:lstStyle/>
          <a:p>
            <a:r>
              <a:rPr lang="en-US" dirty="0" smtClean="0">
                <a:solidFill>
                  <a:schemeClr val="bg1"/>
                </a:solidFill>
              </a:rPr>
              <a:t>V along the coast in CFSR</a:t>
            </a:r>
            <a:endParaRPr lang="en-US" dirty="0">
              <a:solidFill>
                <a:schemeClr val="bg1"/>
              </a:solidFill>
            </a:endParaRPr>
          </a:p>
        </p:txBody>
      </p:sp>
      <p:sp>
        <p:nvSpPr>
          <p:cNvPr id="12" name="TextBox 11"/>
          <p:cNvSpPr txBox="1"/>
          <p:nvPr/>
        </p:nvSpPr>
        <p:spPr>
          <a:xfrm>
            <a:off x="5435409" y="832160"/>
            <a:ext cx="447508" cy="369332"/>
          </a:xfrm>
          <a:prstGeom prst="rect">
            <a:avLst/>
          </a:prstGeom>
          <a:noFill/>
        </p:spPr>
        <p:txBody>
          <a:bodyPr wrap="none" rtlCol="0">
            <a:spAutoFit/>
          </a:bodyPr>
          <a:lstStyle/>
          <a:p>
            <a:r>
              <a:rPr lang="en-US" dirty="0" smtClean="0">
                <a:solidFill>
                  <a:srgbClr val="000000"/>
                </a:solidFill>
              </a:rPr>
              <a:t>BC</a:t>
            </a:r>
            <a:endParaRPr lang="en-US" dirty="0">
              <a:solidFill>
                <a:srgbClr val="000000"/>
              </a:solidFill>
            </a:endParaRPr>
          </a:p>
        </p:txBody>
      </p:sp>
      <p:sp>
        <p:nvSpPr>
          <p:cNvPr id="14" name="TextBox 13"/>
          <p:cNvSpPr txBox="1"/>
          <p:nvPr/>
        </p:nvSpPr>
        <p:spPr>
          <a:xfrm>
            <a:off x="7277475" y="852872"/>
            <a:ext cx="447508" cy="369332"/>
          </a:xfrm>
          <a:prstGeom prst="rect">
            <a:avLst/>
          </a:prstGeom>
          <a:noFill/>
        </p:spPr>
        <p:txBody>
          <a:bodyPr wrap="none" rtlCol="0">
            <a:spAutoFit/>
          </a:bodyPr>
          <a:lstStyle/>
          <a:p>
            <a:r>
              <a:rPr lang="en-US" dirty="0" smtClean="0">
                <a:solidFill>
                  <a:srgbClr val="000000"/>
                </a:solidFill>
              </a:rPr>
              <a:t>AC</a:t>
            </a:r>
            <a:endParaRPr lang="en-US" dirty="0">
              <a:solidFill>
                <a:srgbClr val="000000"/>
              </a:solidFill>
            </a:endParaRPr>
          </a:p>
        </p:txBody>
      </p:sp>
      <p:sp>
        <p:nvSpPr>
          <p:cNvPr id="15" name="TextBox 14"/>
          <p:cNvSpPr txBox="1"/>
          <p:nvPr/>
        </p:nvSpPr>
        <p:spPr>
          <a:xfrm>
            <a:off x="5882917" y="1182874"/>
            <a:ext cx="552781" cy="369332"/>
          </a:xfrm>
          <a:prstGeom prst="rect">
            <a:avLst/>
          </a:prstGeom>
          <a:noFill/>
        </p:spPr>
        <p:txBody>
          <a:bodyPr wrap="none" rtlCol="0">
            <a:spAutoFit/>
          </a:bodyPr>
          <a:lstStyle/>
          <a:p>
            <a:r>
              <a:rPr lang="en-US" dirty="0" smtClean="0">
                <a:solidFill>
                  <a:srgbClr val="000000"/>
                </a:solidFill>
              </a:rPr>
              <a:t>ABF</a:t>
            </a:r>
            <a:endParaRPr lang="en-US" dirty="0">
              <a:solidFill>
                <a:srgbClr val="000000"/>
              </a:solidFill>
            </a:endParaRPr>
          </a:p>
        </p:txBody>
      </p:sp>
      <p:cxnSp>
        <p:nvCxnSpPr>
          <p:cNvPr id="17" name="Straight Arrow Connector 16"/>
          <p:cNvCxnSpPr>
            <a:stCxn id="15" idx="0"/>
          </p:cNvCxnSpPr>
          <p:nvPr/>
        </p:nvCxnSpPr>
        <p:spPr>
          <a:xfrm flipH="1" flipV="1">
            <a:off x="5945546" y="854966"/>
            <a:ext cx="213762" cy="32790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373844" y="2661215"/>
            <a:ext cx="447508" cy="369332"/>
          </a:xfrm>
          <a:prstGeom prst="rect">
            <a:avLst/>
          </a:prstGeom>
          <a:noFill/>
        </p:spPr>
        <p:txBody>
          <a:bodyPr wrap="none" rtlCol="0">
            <a:spAutoFit/>
          </a:bodyPr>
          <a:lstStyle/>
          <a:p>
            <a:r>
              <a:rPr lang="en-US" dirty="0" smtClean="0">
                <a:solidFill>
                  <a:srgbClr val="000000"/>
                </a:solidFill>
              </a:rPr>
              <a:t>AC</a:t>
            </a:r>
            <a:endParaRPr lang="en-US" dirty="0">
              <a:solidFill>
                <a:srgbClr val="000000"/>
              </a:solidFill>
            </a:endParaRPr>
          </a:p>
        </p:txBody>
      </p:sp>
      <p:sp>
        <p:nvSpPr>
          <p:cNvPr id="22" name="TextBox 21"/>
          <p:cNvSpPr txBox="1"/>
          <p:nvPr/>
        </p:nvSpPr>
        <p:spPr>
          <a:xfrm>
            <a:off x="5945546" y="2661215"/>
            <a:ext cx="447508" cy="369332"/>
          </a:xfrm>
          <a:prstGeom prst="rect">
            <a:avLst/>
          </a:prstGeom>
          <a:noFill/>
        </p:spPr>
        <p:txBody>
          <a:bodyPr wrap="none" rtlCol="0">
            <a:spAutoFit/>
          </a:bodyPr>
          <a:lstStyle/>
          <a:p>
            <a:r>
              <a:rPr lang="en-US" dirty="0" smtClean="0">
                <a:solidFill>
                  <a:srgbClr val="000000"/>
                </a:solidFill>
              </a:rPr>
              <a:t>BC</a:t>
            </a:r>
            <a:endParaRPr lang="en-US" dirty="0">
              <a:solidFill>
                <a:srgbClr val="000000"/>
              </a:solidFill>
            </a:endParaRPr>
          </a:p>
        </p:txBody>
      </p:sp>
      <p:sp>
        <p:nvSpPr>
          <p:cNvPr id="23" name="TextBox 22"/>
          <p:cNvSpPr txBox="1"/>
          <p:nvPr/>
        </p:nvSpPr>
        <p:spPr>
          <a:xfrm>
            <a:off x="6639210" y="2785780"/>
            <a:ext cx="552781" cy="369332"/>
          </a:xfrm>
          <a:prstGeom prst="rect">
            <a:avLst/>
          </a:prstGeom>
          <a:noFill/>
        </p:spPr>
        <p:txBody>
          <a:bodyPr wrap="none" rtlCol="0">
            <a:spAutoFit/>
          </a:bodyPr>
          <a:lstStyle/>
          <a:p>
            <a:r>
              <a:rPr lang="en-US" dirty="0" smtClean="0">
                <a:solidFill>
                  <a:srgbClr val="000000"/>
                </a:solidFill>
              </a:rPr>
              <a:t>ABF</a:t>
            </a:r>
            <a:endParaRPr lang="en-US" dirty="0">
              <a:solidFill>
                <a:srgbClr val="000000"/>
              </a:solidFill>
            </a:endParaRPr>
          </a:p>
        </p:txBody>
      </p:sp>
      <p:cxnSp>
        <p:nvCxnSpPr>
          <p:cNvPr id="24" name="Straight Arrow Connector 23"/>
          <p:cNvCxnSpPr/>
          <p:nvPr/>
        </p:nvCxnSpPr>
        <p:spPr>
          <a:xfrm flipV="1">
            <a:off x="6896924" y="2457872"/>
            <a:ext cx="295067" cy="32790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121688" y="2457872"/>
            <a:ext cx="470977" cy="307777"/>
          </a:xfrm>
          <a:prstGeom prst="rect">
            <a:avLst/>
          </a:prstGeom>
          <a:noFill/>
        </p:spPr>
        <p:txBody>
          <a:bodyPr wrap="none" rtlCol="0">
            <a:spAutoFit/>
          </a:bodyPr>
          <a:lstStyle/>
          <a:p>
            <a:r>
              <a:rPr lang="en-US" sz="1400" dirty="0" smtClean="0">
                <a:solidFill>
                  <a:srgbClr val="000000"/>
                </a:solidFill>
              </a:rPr>
              <a:t>ABF</a:t>
            </a:r>
            <a:endParaRPr lang="en-US" sz="1400" dirty="0">
              <a:solidFill>
                <a:srgbClr val="000000"/>
              </a:solidFill>
            </a:endParaRPr>
          </a:p>
        </p:txBody>
      </p:sp>
      <p:cxnSp>
        <p:nvCxnSpPr>
          <p:cNvPr id="28" name="Straight Arrow Connector 27"/>
          <p:cNvCxnSpPr/>
          <p:nvPr/>
        </p:nvCxnSpPr>
        <p:spPr>
          <a:xfrm flipH="1">
            <a:off x="3121688" y="2714252"/>
            <a:ext cx="214636" cy="2303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256961" y="1258731"/>
            <a:ext cx="470977" cy="307777"/>
          </a:xfrm>
          <a:prstGeom prst="rect">
            <a:avLst/>
          </a:prstGeom>
          <a:noFill/>
        </p:spPr>
        <p:txBody>
          <a:bodyPr wrap="none" rtlCol="0">
            <a:spAutoFit/>
          </a:bodyPr>
          <a:lstStyle/>
          <a:p>
            <a:r>
              <a:rPr lang="en-US" sz="1400" dirty="0" smtClean="0">
                <a:solidFill>
                  <a:srgbClr val="000000"/>
                </a:solidFill>
              </a:rPr>
              <a:t>ABF</a:t>
            </a:r>
            <a:endParaRPr lang="en-US" sz="1400" dirty="0">
              <a:solidFill>
                <a:srgbClr val="000000"/>
              </a:solidFill>
            </a:endParaRPr>
          </a:p>
        </p:txBody>
      </p:sp>
      <p:cxnSp>
        <p:nvCxnSpPr>
          <p:cNvPr id="31" name="Straight Arrow Connector 30"/>
          <p:cNvCxnSpPr/>
          <p:nvPr/>
        </p:nvCxnSpPr>
        <p:spPr>
          <a:xfrm flipH="1">
            <a:off x="1083272" y="1497076"/>
            <a:ext cx="346703" cy="1962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4" name="Picture 33" descr="frontloc_scatter"/>
          <p:cNvPicPr/>
          <p:nvPr/>
        </p:nvPicPr>
        <p:blipFill rotWithShape="1">
          <a:blip r:embed="rId5">
            <a:extLst>
              <a:ext uri="{28A0092B-C50C-407E-A947-70E740481C1C}">
                <a14:useLocalDpi xmlns:a14="http://schemas.microsoft.com/office/drawing/2010/main" val="0"/>
              </a:ext>
            </a:extLst>
          </a:blip>
          <a:srcRect l="6501" t="6257" r="8184" b="3176"/>
          <a:stretch/>
        </p:blipFill>
        <p:spPr bwMode="auto">
          <a:xfrm>
            <a:off x="5248268" y="3990449"/>
            <a:ext cx="3895389" cy="2867551"/>
          </a:xfrm>
          <a:prstGeom prst="rect">
            <a:avLst/>
          </a:prstGeom>
          <a:noFill/>
          <a:ln>
            <a:noFill/>
          </a:ln>
        </p:spPr>
      </p:pic>
      <p:sp>
        <p:nvSpPr>
          <p:cNvPr id="35" name="TextBox 34"/>
          <p:cNvSpPr txBox="1"/>
          <p:nvPr/>
        </p:nvSpPr>
        <p:spPr>
          <a:xfrm>
            <a:off x="255255" y="4167437"/>
            <a:ext cx="4806240" cy="2585323"/>
          </a:xfrm>
          <a:prstGeom prst="rect">
            <a:avLst/>
          </a:prstGeom>
          <a:noFill/>
        </p:spPr>
        <p:txBody>
          <a:bodyPr wrap="square" rtlCol="0">
            <a:spAutoFit/>
          </a:bodyPr>
          <a:lstStyle/>
          <a:p>
            <a:pPr marL="285750" indent="-285750">
              <a:buFont typeface="Arial"/>
              <a:buChar char="•"/>
            </a:pPr>
            <a:r>
              <a:rPr lang="en-US" dirty="0" smtClean="0"/>
              <a:t>CMIP5 models show an overshoot Angola current and severely southward displaced ABF (~10°)</a:t>
            </a:r>
          </a:p>
          <a:p>
            <a:pPr marL="285750" indent="-285750">
              <a:buFont typeface="Arial"/>
              <a:buChar char="•"/>
            </a:pPr>
            <a:r>
              <a:rPr lang="en-US" dirty="0" smtClean="0"/>
              <a:t>Simulated ABF locations are highly correlated with SETA SST biases; models with a more southward displaced ABF have a larger SST bias</a:t>
            </a:r>
          </a:p>
          <a:p>
            <a:pPr marL="285750" indent="-285750">
              <a:buFont typeface="Arial"/>
              <a:buChar char="•"/>
            </a:pPr>
            <a:r>
              <a:rPr lang="en-US" dirty="0" smtClean="0"/>
              <a:t>Horizontal heat advection associated with poorly simulated ABF may contribute significantly to the SETA SST bias</a:t>
            </a:r>
          </a:p>
          <a:p>
            <a:pPr marL="285750" indent="-285750">
              <a:buFont typeface="Arial"/>
              <a:buChar char="•"/>
            </a:pPr>
            <a:endParaRPr lang="en-US" dirty="0"/>
          </a:p>
        </p:txBody>
      </p:sp>
      <p:pic>
        <p:nvPicPr>
          <p:cNvPr id="3" name="Picture 2" descr="frontloc_scatter.png"/>
          <p:cNvPicPr>
            <a:picLocks noChangeAspect="1"/>
          </p:cNvPicPr>
          <p:nvPr/>
        </p:nvPicPr>
        <p:blipFill rotWithShape="1">
          <a:blip r:embed="rId6">
            <a:extLst>
              <a:ext uri="{28A0092B-C50C-407E-A947-70E740481C1C}">
                <a14:useLocalDpi xmlns:a14="http://schemas.microsoft.com/office/drawing/2010/main" val="0"/>
              </a:ext>
            </a:extLst>
          </a:blip>
          <a:srcRect l="4713" t="2290" r="1391" b="3220"/>
          <a:stretch/>
        </p:blipFill>
        <p:spPr>
          <a:xfrm>
            <a:off x="5248268" y="3993539"/>
            <a:ext cx="3895731" cy="2864683"/>
          </a:xfrm>
          <a:prstGeom prst="rect">
            <a:avLst/>
          </a:prstGeom>
        </p:spPr>
      </p:pic>
      <p:sp>
        <p:nvSpPr>
          <p:cNvPr id="6" name="TextBox 5"/>
          <p:cNvSpPr txBox="1"/>
          <p:nvPr/>
        </p:nvSpPr>
        <p:spPr>
          <a:xfrm>
            <a:off x="3686030" y="6390008"/>
            <a:ext cx="1479041" cy="369332"/>
          </a:xfrm>
          <a:prstGeom prst="rect">
            <a:avLst/>
          </a:prstGeom>
          <a:noFill/>
        </p:spPr>
        <p:txBody>
          <a:bodyPr wrap="none" rtlCol="0">
            <a:spAutoFit/>
          </a:bodyPr>
          <a:lstStyle/>
          <a:p>
            <a:r>
              <a:rPr lang="en-US" dirty="0" smtClean="0"/>
              <a:t>(</a:t>
            </a:r>
            <a:r>
              <a:rPr lang="en-US" dirty="0" err="1" smtClean="0"/>
              <a:t>Xu</a:t>
            </a:r>
            <a:r>
              <a:rPr lang="en-US" dirty="0" smtClean="0"/>
              <a:t> et al. 2014)</a:t>
            </a:r>
            <a:endParaRPr lang="en-US" dirty="0"/>
          </a:p>
        </p:txBody>
      </p:sp>
    </p:spTree>
    <p:extLst>
      <p:ext uri="{BB962C8B-B14F-4D97-AF65-F5344CB8AC3E}">
        <p14:creationId xmlns:p14="http://schemas.microsoft.com/office/powerpoint/2010/main" val="1202134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959"/>
            <a:ext cx="7924800" cy="463539"/>
          </a:xfrm>
        </p:spPr>
        <p:txBody>
          <a:bodyPr/>
          <a:lstStyle/>
          <a:p>
            <a:pPr algn="ctr"/>
            <a:r>
              <a:rPr lang="en-US" b="1" dirty="0" smtClean="0"/>
              <a:t>SST bias in OGCM Simulations</a:t>
            </a:r>
            <a:endParaRPr lang="en-US" b="1" dirty="0"/>
          </a:p>
        </p:txBody>
      </p:sp>
      <p:pic>
        <p:nvPicPr>
          <p:cNvPr id="4" name="Picture 3" descr="COREII_sst_bias.fig.jpg"/>
          <p:cNvPicPr>
            <a:picLocks noChangeAspect="1"/>
          </p:cNvPicPr>
          <p:nvPr/>
        </p:nvPicPr>
        <p:blipFill rotWithShape="1">
          <a:blip r:embed="rId3">
            <a:extLst>
              <a:ext uri="{28A0092B-C50C-407E-A947-70E740481C1C}">
                <a14:useLocalDpi xmlns:a14="http://schemas.microsoft.com/office/drawing/2010/main" val="0"/>
              </a:ext>
            </a:extLst>
          </a:blip>
          <a:srcRect l="17055" t="6193" r="15157" b="8752"/>
          <a:stretch/>
        </p:blipFill>
        <p:spPr>
          <a:xfrm>
            <a:off x="190827" y="618520"/>
            <a:ext cx="8731914" cy="5237138"/>
          </a:xfrm>
          <a:prstGeom prst="rect">
            <a:avLst/>
          </a:prstGeom>
        </p:spPr>
      </p:pic>
      <p:sp>
        <p:nvSpPr>
          <p:cNvPr id="5" name="TextBox 4"/>
          <p:cNvSpPr txBox="1"/>
          <p:nvPr/>
        </p:nvSpPr>
        <p:spPr>
          <a:xfrm>
            <a:off x="190828" y="5968056"/>
            <a:ext cx="8837196" cy="646331"/>
          </a:xfrm>
          <a:prstGeom prst="rect">
            <a:avLst/>
          </a:prstGeom>
          <a:noFill/>
        </p:spPr>
        <p:txBody>
          <a:bodyPr wrap="square" rtlCol="0">
            <a:spAutoFit/>
          </a:bodyPr>
          <a:lstStyle/>
          <a:p>
            <a:r>
              <a:rPr lang="en-US" dirty="0" smtClean="0"/>
              <a:t>SST bias from an ensemble of 17 OGCM simulations forced by observationally derived CORE-II forcing shows strong warm SST bias along the </a:t>
            </a:r>
            <a:r>
              <a:rPr lang="en-US" dirty="0" err="1" smtClean="0"/>
              <a:t>Benguela</a:t>
            </a:r>
            <a:r>
              <a:rPr lang="en-US" dirty="0" smtClean="0"/>
              <a:t> coast, suggesting that the bias has an oceanic origin. </a:t>
            </a:r>
            <a:endParaRPr lang="en-US" dirty="0"/>
          </a:p>
        </p:txBody>
      </p:sp>
    </p:spTree>
    <p:extLst>
      <p:ext uri="{BB962C8B-B14F-4D97-AF65-F5344CB8AC3E}">
        <p14:creationId xmlns:p14="http://schemas.microsoft.com/office/powerpoint/2010/main" val="390556234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7933</TotalTime>
  <Words>2442</Words>
  <Application>Microsoft Macintosh PowerPoint</Application>
  <PresentationFormat>On-screen Show (4:3)</PresentationFormat>
  <Paragraphs>128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Understanding Climate Model Biases in Tropical Atlantic</vt:lpstr>
      <vt:lpstr>Biases in CMIP5 and CMIp3 ensemble</vt:lpstr>
      <vt:lpstr>Biases Along Angola-Benguela Coast</vt:lpstr>
      <vt:lpstr>Impact of Atlantic SST Bias</vt:lpstr>
      <vt:lpstr>Equatorial Bias Vs. Benguela coastal Bias</vt:lpstr>
      <vt:lpstr>PowerPoint Presentation</vt:lpstr>
      <vt:lpstr>PowerPoint Presentation</vt:lpstr>
      <vt:lpstr>Benguela Coastal SST Bias in Cmip5 ensemble</vt:lpstr>
      <vt:lpstr>SST bias in OGCM Simulations</vt:lpstr>
      <vt:lpstr>ROMS Simulations</vt:lpstr>
      <vt:lpstr>SST Bias in Regional Simulations</vt:lpstr>
      <vt:lpstr>Alongshore Temp Bias and Velocity</vt:lpstr>
      <vt:lpstr>Summary</vt:lpstr>
    </vt:vector>
  </TitlesOfParts>
  <Company>TAMU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Ping Chang</dc:creator>
  <cp:lastModifiedBy>Ping Chang</cp:lastModifiedBy>
  <cp:revision>105</cp:revision>
  <dcterms:created xsi:type="dcterms:W3CDTF">2013-10-09T17:57:01Z</dcterms:created>
  <dcterms:modified xsi:type="dcterms:W3CDTF">2014-05-30T01:12:12Z</dcterms:modified>
</cp:coreProperties>
</file>