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91" r:id="rId6"/>
    <p:sldMasterId id="2147483704" r:id="rId7"/>
    <p:sldMasterId id="2147483716" r:id="rId8"/>
  </p:sldMasterIdLst>
  <p:notesMasterIdLst>
    <p:notesMasterId r:id="rId27"/>
  </p:notesMasterIdLst>
  <p:handoutMasterIdLst>
    <p:handoutMasterId r:id="rId28"/>
  </p:handoutMasterIdLst>
  <p:sldIdLst>
    <p:sldId id="289" r:id="rId9"/>
    <p:sldId id="397" r:id="rId10"/>
    <p:sldId id="370" r:id="rId11"/>
    <p:sldId id="365" r:id="rId12"/>
    <p:sldId id="399" r:id="rId13"/>
    <p:sldId id="416" r:id="rId14"/>
    <p:sldId id="379" r:id="rId15"/>
    <p:sldId id="380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15" r:id="rId24"/>
    <p:sldId id="402" r:id="rId25"/>
    <p:sldId id="331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" initials="Leon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D57500"/>
    <a:srgbClr val="FFA83F"/>
    <a:srgbClr val="FFB861"/>
    <a:srgbClr val="C7A86B"/>
    <a:srgbClr val="477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8" autoAdjust="0"/>
    <p:restoredTop sz="91026" autoAdjust="0"/>
  </p:normalViewPr>
  <p:slideViewPr>
    <p:cSldViewPr>
      <p:cViewPr varScale="1">
        <p:scale>
          <a:sx n="90" d="100"/>
          <a:sy n="90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CA588-C4A8-49F5-BCD2-68FDE9FE75E2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8208A-8FEF-4CDB-BB60-55B8F1712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772FC32-1456-432F-A1FD-B8DEAD61867A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180877F-E050-43D8-AD9A-CF257107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92451"/>
            <a:ext cx="66294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36525"/>
            <a:ext cx="8204200" cy="70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125" y="1355725"/>
            <a:ext cx="4016375" cy="4818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55725"/>
            <a:ext cx="4017963" cy="4818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907941"/>
          </a:xfrm>
          <a:prstGeom prst="rect">
            <a:avLst/>
          </a:prstGeom>
        </p:spPr>
        <p:txBody>
          <a:bodyPr/>
          <a:lstStyle>
            <a:lvl1pPr marL="0" marR="0" defTabSz="410751">
              <a:defRPr sz="59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25056" marR="0" indent="-401822" defTabSz="410751">
              <a:spcBef>
                <a:spcPts val="1687"/>
              </a:spcBef>
              <a:buSzPct val="171000"/>
              <a:defRPr sz="3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37584" marR="0" indent="-401822" defTabSz="410751">
              <a:spcBef>
                <a:spcPts val="1687"/>
              </a:spcBef>
              <a:buSzPct val="171000"/>
              <a:defRPr sz="3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250112" marR="0" indent="-401822" defTabSz="410751">
              <a:spcBef>
                <a:spcPts val="1687"/>
              </a:spcBef>
              <a:buSzPct val="171000"/>
              <a:defRPr sz="3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562640" marR="0" indent="-401822" defTabSz="410751">
              <a:spcBef>
                <a:spcPts val="1687"/>
              </a:spcBef>
              <a:buSzPct val="171000"/>
              <a:defRPr sz="3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1875168" marR="0" indent="-401822" defTabSz="410751">
              <a:spcBef>
                <a:spcPts val="1687"/>
              </a:spcBef>
              <a:buSzPct val="171000"/>
              <a:defRPr sz="3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46984" y="6509742"/>
            <a:ext cx="241102" cy="258961"/>
          </a:xfrm>
          <a:prstGeom prst="rect">
            <a:avLst/>
          </a:prstGeom>
        </p:spPr>
        <p:txBody>
          <a:bodyPr/>
          <a:lstStyle>
            <a:lvl1pPr defTabSz="41075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303770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pPr/>
              <a:t>May 9, 2014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5F552-8AF0-DD42-87C9-F351B1EED456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54C3BD-BE20-C04F-8E15-2D5F58D27A5A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3ED6A-AF32-2143-8579-8C1FA3A63491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3077"/>
            <a:ext cx="7772400" cy="384721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7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pPr/>
              <a:t>May 9, 2014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16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5F552-8AF0-DD42-87C9-F351B1EED456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55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54C3BD-BE20-C04F-8E15-2D5F58D27A5A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2451"/>
            <a:ext cx="66294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92451"/>
            <a:ext cx="66294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4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3ED6A-AF32-2143-8579-8C1FA3A63491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3077"/>
            <a:ext cx="7772400" cy="384721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92451"/>
            <a:ext cx="66294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7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693313"/>
            <a:ext cx="8229600" cy="430887"/>
          </a:xfrm>
          <a:noFill/>
          <a:ln w="25400">
            <a:noFill/>
          </a:ln>
          <a:effectLst/>
        </p:spPr>
        <p:txBody>
          <a:bodyPr wrap="square" lIns="0" tIns="0" rIns="0" bIns="0" anchor="b" anchorCtr="0">
            <a:spAutoFit/>
          </a:bodyPr>
          <a:lstStyle>
            <a:lvl1pPr algn="l">
              <a:defRPr sz="28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56801"/>
            <a:ext cx="8229600" cy="276999"/>
          </a:xfr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Name(S)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029200"/>
            <a:ext cx="8229600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7200" y="4267200"/>
            <a:ext cx="8229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DOE Climate Modeling Principle Investigator Meeting</a:t>
            </a:r>
          </a:p>
          <a:p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Potomac, Maryland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9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92451"/>
            <a:ext cx="66294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5150"/>
            <a:ext cx="6629400" cy="38472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75150"/>
            <a:ext cx="6629400" cy="38472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8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92451"/>
            <a:ext cx="66294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5150"/>
            <a:ext cx="6629400" cy="38472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2451"/>
            <a:ext cx="6629400" cy="384721"/>
          </a:xfrm>
        </p:spPr>
        <p:txBody>
          <a:bodyPr lIns="0" tIns="0" rIns="0" bIns="0" anchor="ctr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702D-7896-4043-BA98-07970A73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7" Type="http://schemas.openxmlformats.org/officeDocument/2006/relationships/image" Target="../media/image2.emf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8.tif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84AC7F8F-2E1D-4CAD-B247-7B9F94B1BB90}" type="datetimeFigureOut">
              <a:rPr lang="en-US" smtClean="0"/>
              <a:t>5/9/14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3" r:id="rId2"/>
    <p:sldLayoutId id="2147483665" r:id="rId3"/>
    <p:sldLayoutId id="2147483666" r:id="rId4"/>
    <p:sldLayoutId id="2147483667" r:id="rId5"/>
    <p:sldLayoutId id="2147483670" r:id="rId6"/>
    <p:sldLayoutId id="2147483673" r:id="rId7"/>
    <p:sldLayoutId id="2147483674" r:id="rId8"/>
    <p:sldLayoutId id="2147483719" r:id="rId9"/>
    <p:sldLayoutId id="2147483721" r:id="rId10"/>
    <p:sldLayoutId id="21474837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6612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9ED044F3-2776-D54C-89C7-4C75660FFBCE}" type="datetime4">
              <a:rPr lang="en-US" smtClean="0"/>
              <a:pPr/>
              <a:t>May 9, 2014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97" r:id="rId3"/>
    <p:sldLayoutId id="2147483698" r:id="rId4"/>
    <p:sldLayoutId id="2147483718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6612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9ED044F3-2776-D54C-89C7-4C75660FFBCE}" type="datetime4">
              <a:rPr lang="en-US" smtClean="0"/>
              <a:pPr/>
              <a:t>May 9, 2014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10" r:id="rId3"/>
    <p:sldLayoutId id="2147483711" r:id="rId4"/>
    <p:sldLayoutId id="2147483714" r:id="rId5"/>
    <p:sldLayoutId id="2147483715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48400"/>
            <a:ext cx="1654938" cy="275822"/>
          </a:xfrm>
          <a:prstGeom prst="rect">
            <a:avLst/>
          </a:prstGeom>
        </p:spPr>
      </p:pic>
      <p:pic>
        <p:nvPicPr>
          <p:cNvPr id="10" name="Picture 9" descr="JGCRI_LogoLockup-01.tif"/>
          <p:cNvPicPr>
            <a:picLocks noChangeAspect="1"/>
          </p:cNvPicPr>
          <p:nvPr/>
        </p:nvPicPr>
        <p:blipFill rotWithShape="1">
          <a:blip r:embed="rId5"/>
          <a:srcRect l="13676" t="25457" r="12318" b="20378"/>
          <a:stretch/>
        </p:blipFill>
        <p:spPr>
          <a:xfrm>
            <a:off x="5875865" y="5926665"/>
            <a:ext cx="3115735" cy="8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5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microsoft.com/office/2007/relationships/hdphoto" Target="../media/hdphoto3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!OLE_LINK2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9.png"/><Relationship Id="rId10" Type="http://schemas.microsoft.com/office/2007/relationships/hdphoto" Target="../media/hdphoto4.wdp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9.pn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2693313"/>
            <a:ext cx="8229600" cy="430887"/>
          </a:xfrm>
        </p:spPr>
        <p:txBody>
          <a:bodyPr/>
          <a:lstStyle/>
          <a:p>
            <a:r>
              <a:rPr lang="en-US" dirty="0"/>
              <a:t>Including albedo affects in IAM scenarios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276999"/>
          </a:xfrm>
        </p:spPr>
        <p:txBody>
          <a:bodyPr/>
          <a:lstStyle/>
          <a:p>
            <a:r>
              <a:rPr lang="en-US" dirty="0" smtClean="0"/>
              <a:t>KATE Calvin, ANDY Jones, </a:t>
            </a:r>
            <a:r>
              <a:rPr lang="en-US" dirty="0"/>
              <a:t>Jae Edmonds, William </a:t>
            </a:r>
            <a:r>
              <a:rPr lang="en-US" dirty="0" smtClean="0"/>
              <a:t>Collins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14 May 2014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4005" y="657478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/>
                <a:cs typeface="Arial"/>
              </a:rPr>
              <a:t>PNNL-SA-97327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4724400" y="60960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9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2360" y="2000250"/>
            <a:ext cx="5464969" cy="39035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90"/>
            <a:ext cx="6019800" cy="769441"/>
          </a:xfrm>
        </p:spPr>
        <p:txBody>
          <a:bodyPr/>
          <a:lstStyle/>
          <a:p>
            <a:r>
              <a:rPr lang="en-US" dirty="0" smtClean="0"/>
              <a:t>Forcing from Land-Use Change: Revisiting our Original Scenarios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8719" y="1641084"/>
            <a:ext cx="6786563" cy="436859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964406" y="1553766"/>
            <a:ext cx="7027664" cy="50899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 rot="16200000">
            <a:off x="-552851" y="3328641"/>
            <a:ext cx="2393157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Forest Cover (M km^2)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90"/>
            <a:ext cx="5791200" cy="769441"/>
          </a:xfrm>
        </p:spPr>
        <p:txBody>
          <a:bodyPr/>
          <a:lstStyle/>
          <a:p>
            <a:r>
              <a:rPr lang="en-US" dirty="0" smtClean="0"/>
              <a:t>Why is the forcing smaller than the original experiment?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7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9516" y="2268141"/>
            <a:ext cx="5616773" cy="2803922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3926531" y="5202536"/>
            <a:ext cx="128358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latitude</a:t>
            </a:r>
          </a:p>
        </p:txBody>
      </p:sp>
      <p:sp>
        <p:nvSpPr>
          <p:cNvPr id="334" name="Shape 334"/>
          <p:cNvSpPr/>
          <p:nvPr/>
        </p:nvSpPr>
        <p:spPr>
          <a:xfrm rot="16200000">
            <a:off x="-223953" y="3192361"/>
            <a:ext cx="2759274" cy="946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land converted (km^2)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90"/>
            <a:ext cx="5867400" cy="769441"/>
          </a:xfrm>
        </p:spPr>
        <p:txBody>
          <a:bodyPr/>
          <a:lstStyle/>
          <a:p>
            <a:r>
              <a:rPr lang="en-US" dirty="0" smtClean="0"/>
              <a:t>Why is the forcing smaller than the original experiment?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5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 flipV="1">
            <a:off x="5637423" y="3946922"/>
            <a:ext cx="6140" cy="516265"/>
          </a:xfrm>
          <a:prstGeom prst="line">
            <a:avLst/>
          </a:prstGeom>
          <a:ln w="25400">
            <a:solidFill/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37" name="Shape 337"/>
          <p:cNvSpPr/>
          <p:nvPr/>
        </p:nvSpPr>
        <p:spPr>
          <a:xfrm flipH="1">
            <a:off x="5631843" y="3233139"/>
            <a:ext cx="7708" cy="508400"/>
          </a:xfrm>
          <a:prstGeom prst="line">
            <a:avLst/>
          </a:prstGeom>
          <a:ln w="25400">
            <a:solidFill/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339" name="FeedbackSeal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2547" y="2571750"/>
            <a:ext cx="2678906" cy="267890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150"/>
            <a:ext cx="4800600" cy="384721"/>
          </a:xfrm>
        </p:spPr>
        <p:txBody>
          <a:bodyPr/>
          <a:lstStyle/>
          <a:p>
            <a:r>
              <a:rPr lang="en-US" dirty="0" smtClean="0"/>
              <a:t>Effect of including albedo in policy targets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0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1294447" y="1103809"/>
            <a:ext cx="2065052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Carbon Price</a:t>
            </a:r>
          </a:p>
        </p:txBody>
      </p:sp>
      <p:sp>
        <p:nvSpPr>
          <p:cNvPr id="342" name="Shape 342"/>
          <p:cNvSpPr/>
          <p:nvPr/>
        </p:nvSpPr>
        <p:spPr>
          <a:xfrm>
            <a:off x="5155729" y="130473"/>
            <a:ext cx="3290035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Fossil Fuel Emissions</a:t>
            </a:r>
          </a:p>
        </p:txBody>
      </p:sp>
      <p:sp>
        <p:nvSpPr>
          <p:cNvPr id="343" name="Shape 343"/>
          <p:cNvSpPr/>
          <p:nvPr/>
        </p:nvSpPr>
        <p:spPr>
          <a:xfrm>
            <a:off x="131168" y="5765106"/>
            <a:ext cx="4397234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Land-Use Change Emissions</a:t>
            </a:r>
          </a:p>
        </p:txBody>
      </p:sp>
      <p:pic>
        <p:nvPicPr>
          <p:cNvPr id="34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91" y="1794868"/>
            <a:ext cx="4126555" cy="2955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1664" y="767954"/>
            <a:ext cx="4126555" cy="2955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32734" y="3839765"/>
            <a:ext cx="4138017" cy="2955727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 flipH="1" flipV="1">
            <a:off x="3227373" y="6341554"/>
            <a:ext cx="1411809" cy="119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800051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1118712" y="1452067"/>
            <a:ext cx="2416523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Albedo Forcing</a:t>
            </a:r>
          </a:p>
        </p:txBody>
      </p:sp>
      <p:sp>
        <p:nvSpPr>
          <p:cNvPr id="350" name="Shape 350"/>
          <p:cNvSpPr/>
          <p:nvPr/>
        </p:nvSpPr>
        <p:spPr>
          <a:xfrm>
            <a:off x="4935379" y="130473"/>
            <a:ext cx="3730735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Forest and Shrub Cover</a:t>
            </a:r>
          </a:p>
        </p:txBody>
      </p:sp>
      <p:sp>
        <p:nvSpPr>
          <p:cNvPr id="351" name="Shape 351"/>
          <p:cNvSpPr/>
          <p:nvPr/>
        </p:nvSpPr>
        <p:spPr>
          <a:xfrm>
            <a:off x="1118565" y="5747247"/>
            <a:ext cx="329754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/>
              <a:t>Bioenergy Crop Area</a:t>
            </a:r>
          </a:p>
        </p:txBody>
      </p:sp>
      <p:sp>
        <p:nvSpPr>
          <p:cNvPr id="352" name="Shape 352"/>
          <p:cNvSpPr/>
          <p:nvPr/>
        </p:nvSpPr>
        <p:spPr>
          <a:xfrm flipH="1" flipV="1">
            <a:off x="3227373" y="6341554"/>
            <a:ext cx="1411809" cy="119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35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5242" y="830461"/>
            <a:ext cx="3989419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4172" y="3864002"/>
            <a:ext cx="3991571" cy="2851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35" y="2148564"/>
            <a:ext cx="4330899" cy="31020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69120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/>
          <a:p>
            <a:r>
              <a:rPr dirty="0"/>
              <a:t>Some </a:t>
            </a:r>
            <a:r>
              <a:rPr lang="en-US" dirty="0" smtClean="0"/>
              <a:t>C</a:t>
            </a:r>
            <a:r>
              <a:rPr dirty="0" smtClean="0"/>
              <a:t>onclusions</a:t>
            </a:r>
            <a:endParaRPr dirty="0"/>
          </a:p>
        </p:txBody>
      </p:sp>
      <p:sp>
        <p:nvSpPr>
          <p:cNvPr id="364" name="Shape 36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31265" indent="-313420" defTabSz="320385">
              <a:spcBef>
                <a:spcPts val="1266"/>
              </a:spcBef>
              <a:defRPr sz="1800">
                <a:solidFill>
                  <a:srgbClr val="000000"/>
                </a:solidFill>
              </a:defRPr>
            </a:pPr>
            <a:r>
              <a:rPr sz="2400" dirty="0"/>
              <a:t>Albedo forcing (and climate effect) of land-use change can be quite significant</a:t>
            </a:r>
          </a:p>
          <a:p>
            <a:pPr marL="331265" indent="-313420" defTabSz="320385">
              <a:spcBef>
                <a:spcPts val="1266"/>
              </a:spcBef>
              <a:defRPr sz="1800">
                <a:solidFill>
                  <a:srgbClr val="000000"/>
                </a:solidFill>
              </a:defRPr>
            </a:pPr>
            <a:r>
              <a:rPr sz="2400" dirty="0"/>
              <a:t>Newer GCAM estimates lower rates of deforestation</a:t>
            </a:r>
          </a:p>
          <a:p>
            <a:pPr marL="331265" indent="-313420" defTabSz="320385">
              <a:spcBef>
                <a:spcPts val="1266"/>
              </a:spcBef>
              <a:defRPr sz="1800">
                <a:solidFill>
                  <a:srgbClr val="000000"/>
                </a:solidFill>
              </a:defRPr>
            </a:pPr>
            <a:r>
              <a:rPr sz="2400" dirty="0"/>
              <a:t>We can now diagnose albedo change within GCAM</a:t>
            </a:r>
          </a:p>
          <a:p>
            <a:pPr marL="331265" indent="-313420" defTabSz="320385">
              <a:spcBef>
                <a:spcPts val="1266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/>
              <a:t>Including </a:t>
            </a:r>
            <a:r>
              <a:rPr sz="2400" dirty="0"/>
              <a:t>albedo in forcing targets feeds back onto energy and land-use systems</a:t>
            </a:r>
          </a:p>
          <a:p>
            <a:pPr marL="575037" lvl="1" indent="-313420" defTabSz="320385">
              <a:spcBef>
                <a:spcPts val="1266"/>
              </a:spcBef>
              <a:defRPr sz="1800">
                <a:solidFill>
                  <a:srgbClr val="000000"/>
                </a:solidFill>
              </a:defRPr>
            </a:pPr>
            <a:r>
              <a:rPr sz="2400" dirty="0"/>
              <a:t>Less deforestation in FFICT despite forcing “bonus”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3761030"/>
          </a:xfrm>
        </p:spPr>
        <p:txBody>
          <a:bodyPr/>
          <a:lstStyle/>
          <a:p>
            <a:r>
              <a:rPr lang="en-US" dirty="0" smtClean="0"/>
              <a:t>Given the regional nature of land-use forcing, how do we understand climate implications of equivalent forcing in different locations? Perhaps with pattern scaling?</a:t>
            </a:r>
          </a:p>
          <a:p>
            <a:pPr lvl="1"/>
            <a:r>
              <a:rPr lang="en-US" dirty="0" smtClean="0"/>
              <a:t>For impacts research, regional climate is what is critical not global mean temperature rise. </a:t>
            </a:r>
          </a:p>
          <a:p>
            <a:pPr lvl="1"/>
            <a:r>
              <a:rPr lang="en-US" dirty="0" smtClean="0"/>
              <a:t>See Jones et al. (2013) GRL paper on differences between albedo and GHG forcing</a:t>
            </a:r>
            <a:endParaRPr lang="en-US" dirty="0"/>
          </a:p>
          <a:p>
            <a:r>
              <a:rPr lang="en-US" dirty="0"/>
              <a:t>How different do land cover patterns have to be to induce a significant difference in climate?</a:t>
            </a:r>
          </a:p>
          <a:p>
            <a:pPr lvl="1"/>
            <a:r>
              <a:rPr lang="en-US" dirty="0"/>
              <a:t>We have conducted some scenarios that have differences, but we haven’t systematically tested this.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44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015663"/>
          </a:xfrm>
        </p:spPr>
        <p:txBody>
          <a:bodyPr/>
          <a:lstStyle/>
          <a:p>
            <a:pPr>
              <a:defRPr/>
            </a:pPr>
            <a:r>
              <a:rPr lang="en-US" sz="6600" dirty="0" smtClean="0"/>
              <a:t>discussion</a:t>
            </a:r>
            <a:endParaRPr lang="en-US" dirty="0"/>
          </a:p>
        </p:txBody>
      </p:sp>
      <p:sp>
        <p:nvSpPr>
          <p:cNvPr id="52019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21223"/>
            <a:ext cx="7772400" cy="615553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77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769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We run two scenarios:  RCP 4.5 (UCT) and Rep 4.5 (FFICT)</a:t>
            </a:r>
          </a:p>
          <a:p>
            <a:r>
              <a:rPr lang="en-US" dirty="0" smtClean="0"/>
              <a:t>We hold total CO</a:t>
            </a:r>
            <a:r>
              <a:rPr lang="en-US" baseline="-25000" dirty="0" smtClean="0"/>
              <a:t>2</a:t>
            </a:r>
            <a:r>
              <a:rPr lang="en-US" dirty="0" smtClean="0"/>
              <a:t> and non-CO</a:t>
            </a:r>
            <a:r>
              <a:rPr lang="en-US" baseline="-25000" dirty="0" smtClean="0"/>
              <a:t>2</a:t>
            </a:r>
            <a:r>
              <a:rPr lang="en-US" dirty="0" smtClean="0"/>
              <a:t> GHG emissions fixed and run the two scenarios that limit year 2095 radiative forcing to 4.5 Wm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RCP 4.5</a:t>
            </a:r>
            <a:r>
              <a:rPr lang="en-US" dirty="0" smtClean="0"/>
              <a:t> </a:t>
            </a:r>
            <a:r>
              <a:rPr lang="en-US" b="1" dirty="0" smtClean="0"/>
              <a:t>(UCT)</a:t>
            </a:r>
            <a:r>
              <a:rPr lang="en-US" dirty="0" smtClean="0"/>
              <a:t> we use the original RCP 4.5 land use.</a:t>
            </a:r>
          </a:p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D57500"/>
                </a:solidFill>
              </a:rPr>
              <a:t>Rep 4.5 </a:t>
            </a:r>
            <a:r>
              <a:rPr lang="en-US" dirty="0" smtClean="0"/>
              <a:t>(FFICT) we use the alternative land use—the </a:t>
            </a:r>
            <a:r>
              <a:rPr lang="en-US" b="1" dirty="0" smtClean="0">
                <a:solidFill>
                  <a:srgbClr val="D57500"/>
                </a:solidFill>
              </a:rPr>
              <a:t>ONLY</a:t>
            </a:r>
            <a:r>
              <a:rPr lang="en-US" dirty="0" smtClean="0">
                <a:solidFill>
                  <a:srgbClr val="D57500"/>
                </a:solidFill>
              </a:rPr>
              <a:t> </a:t>
            </a:r>
            <a:r>
              <a:rPr lang="en-US" dirty="0" smtClean="0"/>
              <a:t>thing that is different between the two.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2790"/>
            <a:ext cx="6096000" cy="769441"/>
          </a:xfrm>
        </p:spPr>
        <p:txBody>
          <a:bodyPr/>
          <a:lstStyle/>
          <a:p>
            <a:r>
              <a:rPr lang="en-US" dirty="0" smtClean="0"/>
              <a:t>Quantifying the effect of land cover on climate: Results using GCAM &amp; CESM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7" y="3888298"/>
            <a:ext cx="492170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91473"/>
            <a:ext cx="3698849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6396335"/>
            <a:ext cx="91440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Calvin et al. (2014)</a:t>
            </a:r>
            <a:r>
              <a:rPr lang="en-US" sz="1200" dirty="0">
                <a:latin typeface="Arial"/>
                <a:cs typeface="Arial"/>
              </a:rPr>
              <a:t>. Near-term limits to mitigation: challenges arising from contrary mitigation effects from indirect land-use change and sulfur emissions. </a:t>
            </a:r>
            <a:r>
              <a:rPr lang="en-US" sz="1200" i="1" dirty="0">
                <a:latin typeface="Arial"/>
                <a:cs typeface="Arial"/>
              </a:rPr>
              <a:t>Energy Economics</a:t>
            </a:r>
            <a:r>
              <a:rPr lang="en-US" sz="1200" i="1" dirty="0" smtClean="0">
                <a:latin typeface="Arial"/>
                <a:cs typeface="Arial"/>
              </a:rPr>
              <a:t>.</a:t>
            </a:r>
            <a:endParaRPr lang="en-US" sz="12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786" y="3528775"/>
            <a:ext cx="221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RCP 4.5 (UCT)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17988" y="3528775"/>
            <a:ext cx="2401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D57500"/>
                </a:solidFill>
              </a:rPr>
              <a:t>Rep 4.5 (FFICT)</a:t>
            </a:r>
            <a:endParaRPr lang="en-US" sz="2000" b="1" dirty="0">
              <a:solidFill>
                <a:srgbClr val="D57500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57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840"/>
            <a:ext cx="6019800" cy="769441"/>
          </a:xfrm>
        </p:spPr>
        <p:txBody>
          <a:bodyPr/>
          <a:lstStyle/>
          <a:p>
            <a:r>
              <a:rPr lang="en-US" dirty="0"/>
              <a:t>Quantifying the effect of land cover on </a:t>
            </a:r>
            <a:r>
              <a:rPr lang="en-US" dirty="0" smtClean="0"/>
              <a:t>climate: </a:t>
            </a:r>
            <a:r>
              <a:rPr lang="en-US" dirty="0"/>
              <a:t>Results using GCAM &amp; CESM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19015"/>
              </p:ext>
            </p:extLst>
          </p:nvPr>
        </p:nvGraphicFramePr>
        <p:xfrm>
          <a:off x="3061332" y="1488020"/>
          <a:ext cx="6082668" cy="408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8" name="Document" r:id="rId3" imgW="5715000" imgH="3835400" progId="Word.Document.12">
                  <p:link updateAutomatic="1"/>
                </p:oleObj>
              </mc:Choice>
              <mc:Fallback>
                <p:oleObj name="Document" r:id="rId3" imgW="5715000" imgH="3835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332" y="1488020"/>
                        <a:ext cx="6082668" cy="4082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6949" y="1461436"/>
            <a:ext cx="3124200" cy="4953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Large change—0.6Wm</a:t>
            </a:r>
            <a:r>
              <a:rPr lang="en-US" baseline="30000" dirty="0" smtClean="0"/>
              <a:t>-2</a:t>
            </a:r>
            <a:r>
              <a:rPr lang="en-US" dirty="0" smtClean="0"/>
              <a:t> change in climate forcing from the alternative (Rep 4.5, FFICT) land-use policy assumption.</a:t>
            </a:r>
          </a:p>
          <a:p>
            <a:r>
              <a:rPr lang="en-US" dirty="0" smtClean="0"/>
              <a:t>Change is almost immediate</a:t>
            </a:r>
          </a:p>
          <a:p>
            <a:pPr lvl="1"/>
            <a:r>
              <a:rPr lang="en-US" sz="1600" dirty="0" smtClean="0"/>
              <a:t>Time scale of the change from direct physical effects is a decade—in addition to changes in the atmospheric composition of GHGs.</a:t>
            </a:r>
          </a:p>
          <a:p>
            <a:pPr lvl="1"/>
            <a:r>
              <a:rPr lang="en-US" sz="1600" dirty="0" smtClean="0"/>
              <a:t>Well within a decadal (up to 40-year) time horizon.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3380461">
            <a:off x="6423966" y="3269263"/>
            <a:ext cx="1281381" cy="137160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620655">
            <a:off x="6735184" y="3730593"/>
            <a:ext cx="925980" cy="7296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 4.5 (FFICT)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4073977">
            <a:off x="7131053" y="935665"/>
            <a:ext cx="1307863" cy="1371600"/>
          </a:xfrm>
          <a:prstGeom prst="rightArrow">
            <a:avLst>
              <a:gd name="adj1" fmla="val 50000"/>
              <a:gd name="adj2" fmla="val 36227"/>
            </a:avLst>
          </a:prstGeo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RCP 4.5 (UCT)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50594" y="4457700"/>
            <a:ext cx="838200" cy="685800"/>
          </a:xfrm>
          <a:prstGeom prst="ellipse">
            <a:avLst/>
          </a:prstGeom>
          <a:noFill/>
          <a:ln w="57150">
            <a:solidFill>
              <a:srgbClr val="D57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3886200"/>
            <a:ext cx="228600" cy="634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100617" flipH="1" flipV="1">
            <a:off x="3076018" y="4895784"/>
            <a:ext cx="1860166" cy="1456918"/>
          </a:xfrm>
          <a:prstGeom prst="rightArrow">
            <a:avLst>
              <a:gd name="adj1" fmla="val 70455"/>
              <a:gd name="adj2" fmla="val 31305"/>
            </a:avLst>
          </a:prstGeom>
          <a:gradFill>
            <a:gsLst>
              <a:gs pos="0">
                <a:srgbClr val="FFA83F"/>
              </a:gs>
              <a:gs pos="100000">
                <a:srgbClr val="D575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Rapid Change in PHYSICAL Forcing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560877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Comparison between  </a:t>
            </a:r>
            <a:r>
              <a:rPr lang="en-US" sz="1600" b="1" i="1" dirty="0" smtClean="0">
                <a:solidFill>
                  <a:srgbClr val="D57500"/>
                </a:solidFill>
              </a:rPr>
              <a:t>Rep 4.5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and RCP 4.5</a:t>
            </a:r>
          </a:p>
          <a:p>
            <a:pPr algn="ctr"/>
            <a:r>
              <a:rPr lang="en-US" sz="1600" b="1" i="1" dirty="0" smtClean="0">
                <a:solidFill>
                  <a:srgbClr val="D57500"/>
                </a:solidFill>
              </a:rPr>
              <a:t>Rep 4.5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is shown to be cooler,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with rapid transition under </a:t>
            </a:r>
            <a:r>
              <a:rPr lang="en-US" sz="1600" b="1" i="1" dirty="0" smtClean="0">
                <a:solidFill>
                  <a:srgbClr val="D57500"/>
                </a:solidFill>
              </a:rPr>
              <a:t>Rep 4.5</a:t>
            </a:r>
            <a:endParaRPr lang="en-US" sz="1600" b="1" i="1" dirty="0">
              <a:solidFill>
                <a:srgbClr val="D575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44280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Jones </a:t>
            </a:r>
            <a:r>
              <a:rPr lang="en-US" sz="1200" dirty="0" smtClean="0">
                <a:latin typeface="Arial"/>
                <a:cs typeface="Arial"/>
              </a:rPr>
              <a:t>A et al. </a:t>
            </a:r>
            <a:r>
              <a:rPr lang="en-US" sz="1200" dirty="0">
                <a:latin typeface="Arial"/>
                <a:cs typeface="Arial"/>
              </a:rPr>
              <a:t>(2013) Greenhouse gas policy influences climate via direct effects of land-use change. Journal of Climate 26:3657-3670.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0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21223"/>
            <a:ext cx="7772400" cy="615553"/>
          </a:xfrm>
        </p:spPr>
        <p:txBody>
          <a:bodyPr/>
          <a:lstStyle/>
          <a:p>
            <a:pPr algn="ctr"/>
            <a:r>
              <a:rPr lang="en-US" dirty="0" smtClean="0"/>
              <a:t>COMPUTING ALBEDO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6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6400" y="1295400"/>
            <a:ext cx="5489134" cy="3028103"/>
            <a:chOff x="782696" y="1678782"/>
            <a:chExt cx="7560223" cy="3875485"/>
          </a:xfrm>
        </p:grpSpPr>
        <p:pic>
          <p:nvPicPr>
            <p:cNvPr id="301" name="Sky_wallpapers_10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2696" y="1687711"/>
              <a:ext cx="6182461" cy="38665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2" name="Shape 302"/>
            <p:cNvSpPr/>
            <p:nvPr/>
          </p:nvSpPr>
          <p:spPr>
            <a:xfrm flipH="1" flipV="1">
              <a:off x="1365040" y="1778561"/>
              <a:ext cx="644138" cy="2087993"/>
            </a:xfrm>
            <a:prstGeom prst="line">
              <a:avLst/>
            </a:prstGeom>
            <a:ln w="25400">
              <a:solidFill>
                <a:srgbClr val="FFE41F"/>
              </a:solidFill>
              <a:miter lim="400000"/>
              <a:headEnd type="stealth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 flipH="1">
              <a:off x="1821654" y="1876086"/>
              <a:ext cx="382992" cy="1151078"/>
            </a:xfrm>
            <a:prstGeom prst="line">
              <a:avLst/>
            </a:prstGeom>
            <a:ln w="25400">
              <a:solidFill>
                <a:srgbClr val="FFE41F"/>
              </a:solidFill>
              <a:miter lim="400000"/>
              <a:headEnd type="stealth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 flipH="1">
              <a:off x="2080617" y="1973608"/>
              <a:ext cx="753735" cy="1813037"/>
            </a:xfrm>
            <a:prstGeom prst="line">
              <a:avLst/>
            </a:prstGeom>
            <a:ln w="25400">
              <a:solidFill>
                <a:srgbClr val="FFE41F"/>
              </a:solidFill>
              <a:miter lim="400000"/>
              <a:headEnd type="stealth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 flipH="1" flipV="1">
              <a:off x="2598539" y="2920382"/>
              <a:ext cx="434634" cy="866014"/>
            </a:xfrm>
            <a:prstGeom prst="line">
              <a:avLst/>
            </a:prstGeom>
            <a:ln w="25400">
              <a:solidFill>
                <a:srgbClr val="FFE41F"/>
              </a:solidFill>
              <a:miter lim="400000"/>
              <a:headEnd type="stealth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307" name="up-the-hill-field-crop-cloud-sky-scenery.png"/>
            <p:cNvPicPr/>
            <p:nvPr/>
          </p:nvPicPr>
          <p:blipFill rotWithShape="1">
            <a:blip r:embed="rId3">
              <a:extLst/>
            </a:blip>
            <a:srcRect r="27808"/>
            <a:stretch/>
          </p:blipFill>
          <p:spPr>
            <a:xfrm>
              <a:off x="4143376" y="1678782"/>
              <a:ext cx="4199543" cy="38754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0" name="Shape 310"/>
            <p:cNvSpPr/>
            <p:nvPr/>
          </p:nvSpPr>
          <p:spPr>
            <a:xfrm flipH="1" flipV="1">
              <a:off x="4830962" y="1794867"/>
              <a:ext cx="949676" cy="2868183"/>
            </a:xfrm>
            <a:prstGeom prst="line">
              <a:avLst/>
            </a:prstGeom>
            <a:ln w="25400">
              <a:solidFill>
                <a:srgbClr val="FFE41F"/>
              </a:solidFill>
              <a:miter lim="400000"/>
              <a:headEnd type="stealth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flipH="1">
              <a:off x="5589985" y="2009180"/>
              <a:ext cx="600460" cy="1813186"/>
            </a:xfrm>
            <a:prstGeom prst="line">
              <a:avLst/>
            </a:prstGeom>
            <a:ln w="25400">
              <a:solidFill>
                <a:srgbClr val="FFE41F"/>
              </a:solidFill>
              <a:miter lim="400000"/>
              <a:headEnd type="stealth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flipH="1">
              <a:off x="5848945" y="2339578"/>
              <a:ext cx="900021" cy="2241727"/>
            </a:xfrm>
            <a:prstGeom prst="line">
              <a:avLst/>
            </a:prstGeom>
            <a:ln w="25400">
              <a:solidFill>
                <a:srgbClr val="FFE41F"/>
              </a:solidFill>
              <a:miter lim="400000"/>
              <a:headEnd type="stealth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flipH="1" flipV="1">
              <a:off x="6366867" y="3714750"/>
              <a:ext cx="434634" cy="866014"/>
            </a:xfrm>
            <a:prstGeom prst="line">
              <a:avLst/>
            </a:prstGeom>
            <a:ln w="25400">
              <a:solidFill>
                <a:srgbClr val="FFE41F"/>
              </a:solidFill>
              <a:miter lim="400000"/>
              <a:headEnd type="stealth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91"/>
            <a:ext cx="5943600" cy="769441"/>
          </a:xfrm>
        </p:spPr>
        <p:txBody>
          <a:bodyPr/>
          <a:lstStyle/>
          <a:p>
            <a:r>
              <a:rPr lang="en-US" dirty="0" smtClean="0"/>
              <a:t>Forcing is determined by both surface and atmosphere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4419600"/>
            <a:ext cx="80010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Steps to </a:t>
            </a:r>
            <a:r>
              <a:rPr lang="en-US" dirty="0"/>
              <a:t>c</a:t>
            </a:r>
            <a:r>
              <a:rPr lang="en-US" dirty="0" smtClean="0"/>
              <a:t>alculate forcing in CESM:</a:t>
            </a:r>
          </a:p>
          <a:p>
            <a:pPr lvl="1"/>
            <a:r>
              <a:rPr lang="en-US" dirty="0" smtClean="0"/>
              <a:t>First we compare surface properties of woody </a:t>
            </a:r>
            <a:r>
              <a:rPr lang="en-US" dirty="0"/>
              <a:t>vegetation (forests and/or </a:t>
            </a:r>
            <a:r>
              <a:rPr lang="en-US" dirty="0" err="1"/>
              <a:t>shrublands</a:t>
            </a:r>
            <a:r>
              <a:rPr lang="en-US" dirty="0" smtClean="0"/>
              <a:t>) to non-woody </a:t>
            </a:r>
            <a:r>
              <a:rPr lang="en-US" dirty="0"/>
              <a:t>vegetation (grassland and/or cropland</a:t>
            </a:r>
            <a:r>
              <a:rPr lang="en-US" dirty="0" smtClean="0"/>
              <a:t>) in each zone while holding atmospheric forcing constant</a:t>
            </a:r>
          </a:p>
          <a:p>
            <a:pPr lvl="1"/>
            <a:r>
              <a:rPr lang="en-US" dirty="0" smtClean="0"/>
              <a:t>Next, we use an offline radiative transfer model (PORT) to compute top-of-atmosphere flux associated with conversion from woody to non-woody vegetation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2451"/>
            <a:ext cx="6629400" cy="384721"/>
          </a:xfrm>
        </p:spPr>
        <p:txBody>
          <a:bodyPr/>
          <a:lstStyle/>
          <a:p>
            <a:r>
              <a:rPr lang="en-US" dirty="0" smtClean="0"/>
              <a:t>Incorporating albedo into GCAM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2505301"/>
          </a:xfrm>
        </p:spPr>
        <p:txBody>
          <a:bodyPr/>
          <a:lstStyle/>
          <a:p>
            <a:r>
              <a:rPr lang="en-US" dirty="0" smtClean="0"/>
              <a:t>Land conversion:</a:t>
            </a:r>
          </a:p>
          <a:p>
            <a:pPr lvl="1"/>
            <a:r>
              <a:rPr lang="en-US" dirty="0" smtClean="0"/>
              <a:t>At each </a:t>
            </a:r>
            <a:r>
              <a:rPr lang="en-US" dirty="0" err="1" smtClean="0"/>
              <a:t>timestep</a:t>
            </a:r>
            <a:r>
              <a:rPr lang="en-US" dirty="0" smtClean="0"/>
              <a:t>, for each region, we compute the amount of land that is converted from woody vegetation to non-woody vegetation in GCAM.</a:t>
            </a:r>
          </a:p>
          <a:p>
            <a:r>
              <a:rPr lang="en-US" dirty="0" smtClean="0"/>
              <a:t>Albedo:</a:t>
            </a:r>
          </a:p>
          <a:p>
            <a:pPr lvl="1"/>
            <a:r>
              <a:rPr lang="en-US" dirty="0" smtClean="0"/>
              <a:t>The change in albedo is computed by multiplying the albedo factors and the amount of land converted for each region, and then summing over the regions.</a:t>
            </a:r>
          </a:p>
          <a:p>
            <a:pPr lvl="1"/>
            <a:r>
              <a:rPr lang="en-US" dirty="0" smtClean="0"/>
              <a:t>This change in albedo is passed into MAGICC.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9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Albedo Factors by GCAM 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32168" cy="4591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1905000"/>
            <a:ext cx="461665" cy="3276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dirty="0" err="1" smtClean="0"/>
              <a:t>nW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 per km</a:t>
            </a:r>
            <a:r>
              <a:rPr lang="en-US" baseline="30000" dirty="0" smtClean="0"/>
              <a:t>2</a:t>
            </a:r>
            <a:r>
              <a:rPr lang="en-US" dirty="0" smtClean="0"/>
              <a:t> conversion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715000"/>
            <a:ext cx="80010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Greatest forcing in Boreal forest zones and Tibetan plateau</a:t>
            </a:r>
          </a:p>
          <a:p>
            <a:r>
              <a:rPr lang="en-US" dirty="0" smtClean="0"/>
              <a:t>Results are function of vegetation, insolation, and clouds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20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21223"/>
            <a:ext cx="7772400" cy="615553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29" l="0" r="43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" r="58691"/>
          <a:stretch/>
        </p:blipFill>
        <p:spPr bwMode="auto">
          <a:xfrm>
            <a:off x="6477000" y="304800"/>
            <a:ext cx="1053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32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bal202020policy_GTSP-GCAM_v2012-09-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NNL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NNL Platinu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5E5281868EF4EA779136A4B04EDBA" ma:contentTypeVersion="1" ma:contentTypeDescription="Create a new document." ma:contentTypeScope="" ma:versionID="e2dc5b9c9e87a493c5764e2d3e107492">
  <xsd:schema xmlns:xsd="http://www.w3.org/2001/XMLSchema" xmlns:xs="http://www.w3.org/2001/XMLSchema" xmlns:p="http://schemas.microsoft.com/office/2006/metadata/properties" xmlns:ns2="d9fb6a82-2b5a-460d-808d-4cf772afffee" targetNamespace="http://schemas.microsoft.com/office/2006/metadata/properties" ma:root="true" ma:fieldsID="5b6bd11bd05edae91c4d02fcb0fb4321" ns2:_="">
    <xsd:import namespace="d9fb6a82-2b5a-460d-808d-4cf772afff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b6a82-2b5a-460d-808d-4cf772afff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fb6a82-2b5a-460d-808d-4cf772afffee">XEHV6CJRCV6R-3-1330</_dlc_DocId>
    <_dlc_DocIdUrl xmlns="d9fb6a82-2b5a-460d-808d-4cf772afffee">
      <Url>https://pnlweb.pnl.gov/projects/CSP_SFA/_layouts/DocIdRedir.aspx?ID=XEHV6CJRCV6R-3-1330</Url>
      <Description>XEHV6CJRCV6R-3-1330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216A810-9C48-4FFC-920C-137DD7572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642F3-5653-49AF-A3AD-A89ACF00C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b6a82-2b5a-460d-808d-4cf772aff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7E1214-1513-4992-BF4B-F88EBC09D8EB}">
  <ds:schemaRefs>
    <ds:schemaRef ds:uri="http://purl.org/dc/elements/1.1/"/>
    <ds:schemaRef ds:uri="d9fb6a82-2b5a-460d-808d-4cf772afffee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457E659E-109F-4DE3-96C5-C8E7EC65C62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Global202020policy_GTSP-GCAM_v2012-09-11</Template>
  <TotalTime>5352</TotalTime>
  <Words>728</Words>
  <Application>Microsoft Macintosh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Global202020policy_GTSP-GCAM_v2012-09-11</vt:lpstr>
      <vt:lpstr>PNNL White Theme</vt:lpstr>
      <vt:lpstr>1_PNNL White Theme</vt:lpstr>
      <vt:lpstr>1_PNNL Platinum Theme</vt:lpstr>
      <vt:lpstr>!OLE_LINK2</vt:lpstr>
      <vt:lpstr>Including albedo affects in IAM scenarios</vt:lpstr>
      <vt:lpstr>MOTIVATION</vt:lpstr>
      <vt:lpstr>Quantifying the effect of land cover on climate: Results using GCAM &amp; CESM</vt:lpstr>
      <vt:lpstr>Quantifying the effect of land cover on climate: Results using GCAM &amp; CESM</vt:lpstr>
      <vt:lpstr>COMPUTING ALBEDO</vt:lpstr>
      <vt:lpstr>Forcing is determined by both surface and atmosphere</vt:lpstr>
      <vt:lpstr>Incorporating albedo into GCAM</vt:lpstr>
      <vt:lpstr>Albedo Factors by GCAM Region</vt:lpstr>
      <vt:lpstr>RESULTS</vt:lpstr>
      <vt:lpstr>Forcing from Land-Use Change: Revisiting our Original Scenarios</vt:lpstr>
      <vt:lpstr>Why is the forcing smaller than the original experiment?</vt:lpstr>
      <vt:lpstr>Why is the forcing smaller than the original experiment?</vt:lpstr>
      <vt:lpstr>Effect of including albedo in policy targets</vt:lpstr>
      <vt:lpstr>PowerPoint Presentation</vt:lpstr>
      <vt:lpstr>PowerPoint Presentation</vt:lpstr>
      <vt:lpstr>Some Conclusions</vt:lpstr>
      <vt:lpstr>Remaining questions</vt:lpstr>
      <vt:lpstr>discussion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effective would a global version of the EU 20-20-20 policy be?</dc:title>
  <dc:creator>test</dc:creator>
  <cp:lastModifiedBy>Katherine V Calvin</cp:lastModifiedBy>
  <cp:revision>361</cp:revision>
  <cp:lastPrinted>2013-04-26T14:54:46Z</cp:lastPrinted>
  <dcterms:created xsi:type="dcterms:W3CDTF">2012-09-13T16:42:49Z</dcterms:created>
  <dcterms:modified xsi:type="dcterms:W3CDTF">2014-05-09T12:49:31Z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0x010100C145E5281868EF4EA779136A4B04EDBA</vt:lpwstr>
  </property>
  <property fmtid="{D5CDD505-2E9C-101B-9397-08002B2CF9AE}" pid="3" name="_dlc_DocIdItemGuid">
    <vt:lpwstr>86e8cc14-8752-46bb-b443-ea039b02e1a5</vt:lpwstr>
  </property>
</Properties>
</file>