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9" r:id="rId1"/>
    <p:sldMasterId id="2147483650" r:id="rId2"/>
    <p:sldMasterId id="2147483651" r:id="rId3"/>
  </p:sldMasterIdLst>
  <p:notesMasterIdLst>
    <p:notesMasterId r:id="rId5"/>
  </p:notesMasterIdLst>
  <p:sldIdLst>
    <p:sldId id="256" r:id="rId4"/>
  </p:sldIdLst>
  <p:sldSz cx="38404800" cy="32918400"/>
  <p:notesSz cx="6858000" cy="9144000"/>
  <p:defaultTextStyle>
    <a:defPPr>
      <a:defRPr lang="en-US"/>
    </a:defPPr>
    <a:lvl1pPr algn="l" rtl="0" fontAlgn="base">
      <a:spcBef>
        <a:spcPct val="0"/>
      </a:spcBef>
      <a:spcAft>
        <a:spcPct val="0"/>
      </a:spcAft>
      <a:defRPr sz="2900" kern="1200">
        <a:solidFill>
          <a:schemeClr val="tx1"/>
        </a:solidFill>
        <a:latin typeface="Arial Narrow" charset="0"/>
        <a:ea typeface="ＭＳ Ｐゴシック" charset="0"/>
        <a:cs typeface="ＭＳ Ｐゴシック" charset="0"/>
      </a:defRPr>
    </a:lvl1pPr>
    <a:lvl2pPr marL="457200" algn="l" rtl="0" fontAlgn="base">
      <a:spcBef>
        <a:spcPct val="0"/>
      </a:spcBef>
      <a:spcAft>
        <a:spcPct val="0"/>
      </a:spcAft>
      <a:defRPr sz="2900" kern="1200">
        <a:solidFill>
          <a:schemeClr val="tx1"/>
        </a:solidFill>
        <a:latin typeface="Arial Narrow" charset="0"/>
        <a:ea typeface="ＭＳ Ｐゴシック" charset="0"/>
        <a:cs typeface="ＭＳ Ｐゴシック" charset="0"/>
      </a:defRPr>
    </a:lvl2pPr>
    <a:lvl3pPr marL="914400" algn="l" rtl="0" fontAlgn="base">
      <a:spcBef>
        <a:spcPct val="0"/>
      </a:spcBef>
      <a:spcAft>
        <a:spcPct val="0"/>
      </a:spcAft>
      <a:defRPr sz="2900" kern="1200">
        <a:solidFill>
          <a:schemeClr val="tx1"/>
        </a:solidFill>
        <a:latin typeface="Arial Narrow" charset="0"/>
        <a:ea typeface="ＭＳ Ｐゴシック" charset="0"/>
        <a:cs typeface="ＭＳ Ｐゴシック" charset="0"/>
      </a:defRPr>
    </a:lvl3pPr>
    <a:lvl4pPr marL="1371600" algn="l" rtl="0" fontAlgn="base">
      <a:spcBef>
        <a:spcPct val="0"/>
      </a:spcBef>
      <a:spcAft>
        <a:spcPct val="0"/>
      </a:spcAft>
      <a:defRPr sz="2900" kern="1200">
        <a:solidFill>
          <a:schemeClr val="tx1"/>
        </a:solidFill>
        <a:latin typeface="Arial Narrow" charset="0"/>
        <a:ea typeface="ＭＳ Ｐゴシック" charset="0"/>
        <a:cs typeface="ＭＳ Ｐゴシック" charset="0"/>
      </a:defRPr>
    </a:lvl4pPr>
    <a:lvl5pPr marL="1828800" algn="l" rtl="0" fontAlgn="base">
      <a:spcBef>
        <a:spcPct val="0"/>
      </a:spcBef>
      <a:spcAft>
        <a:spcPct val="0"/>
      </a:spcAft>
      <a:defRPr sz="2900" kern="1200">
        <a:solidFill>
          <a:schemeClr val="tx1"/>
        </a:solidFill>
        <a:latin typeface="Arial Narrow" charset="0"/>
        <a:ea typeface="ＭＳ Ｐゴシック" charset="0"/>
        <a:cs typeface="ＭＳ Ｐゴシック" charset="0"/>
      </a:defRPr>
    </a:lvl5pPr>
    <a:lvl6pPr marL="2286000" algn="l" defTabSz="457200" rtl="0" eaLnBrk="1" latinLnBrk="0" hangingPunct="1">
      <a:defRPr sz="2900" kern="1200">
        <a:solidFill>
          <a:schemeClr val="tx1"/>
        </a:solidFill>
        <a:latin typeface="Arial Narrow" charset="0"/>
        <a:ea typeface="ＭＳ Ｐゴシック" charset="0"/>
        <a:cs typeface="ＭＳ Ｐゴシック" charset="0"/>
      </a:defRPr>
    </a:lvl6pPr>
    <a:lvl7pPr marL="2743200" algn="l" defTabSz="457200" rtl="0" eaLnBrk="1" latinLnBrk="0" hangingPunct="1">
      <a:defRPr sz="2900" kern="1200">
        <a:solidFill>
          <a:schemeClr val="tx1"/>
        </a:solidFill>
        <a:latin typeface="Arial Narrow" charset="0"/>
        <a:ea typeface="ＭＳ Ｐゴシック" charset="0"/>
        <a:cs typeface="ＭＳ Ｐゴシック" charset="0"/>
      </a:defRPr>
    </a:lvl7pPr>
    <a:lvl8pPr marL="3200400" algn="l" defTabSz="457200" rtl="0" eaLnBrk="1" latinLnBrk="0" hangingPunct="1">
      <a:defRPr sz="2900" kern="1200">
        <a:solidFill>
          <a:schemeClr val="tx1"/>
        </a:solidFill>
        <a:latin typeface="Arial Narrow" charset="0"/>
        <a:ea typeface="ＭＳ Ｐゴシック" charset="0"/>
        <a:cs typeface="ＭＳ Ｐゴシック" charset="0"/>
      </a:defRPr>
    </a:lvl8pPr>
    <a:lvl9pPr marL="3657600" algn="l" defTabSz="457200" rtl="0" eaLnBrk="1" latinLnBrk="0" hangingPunct="1">
      <a:defRPr sz="2900" kern="1200">
        <a:solidFill>
          <a:schemeClr val="tx1"/>
        </a:solidFill>
        <a:latin typeface="Arial Narrow"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800080"/>
    <a:srgbClr val="9175FF"/>
    <a:srgbClr val="A8BBCA"/>
    <a:srgbClr val="FFFFFF"/>
    <a:srgbClr val="A7D1FF"/>
    <a:srgbClr val="37FCF9"/>
    <a:srgbClr val="006700"/>
    <a:srgbClr val="3399FF"/>
    <a:srgbClr val="0066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3465" autoAdjust="0"/>
    <p:restoredTop sz="87126" autoAdjust="0"/>
  </p:normalViewPr>
  <p:slideViewPr>
    <p:cSldViewPr snapToGrid="0" snapToObjects="1">
      <p:cViewPr>
        <p:scale>
          <a:sx n="100" d="100"/>
          <a:sy n="100" d="100"/>
        </p:scale>
        <p:origin x="6640" y="14192"/>
      </p:cViewPr>
      <p:guideLst>
        <p:guide orient="horz" pos="3552"/>
        <p:guide orient="horz" pos="20285"/>
        <p:guide pos="382"/>
        <p:guide pos="5884"/>
        <p:guide pos="6333"/>
        <p:guide pos="11835"/>
        <p:guide pos="12276"/>
        <p:guide pos="17778"/>
        <p:guide pos="18232"/>
        <p:guide pos="23734"/>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notesMaster" Target="notesMasters/notesMaster1.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mn-ea"/>
                <a:cs typeface="+mn-cs"/>
              </a:defRPr>
            </a:lvl1pPr>
          </a:lstStyle>
          <a:p>
            <a:pPr>
              <a:defRPr/>
            </a:pPr>
            <a:endParaRPr lang="en-US"/>
          </a:p>
        </p:txBody>
      </p:sp>
      <p:sp>
        <p:nvSpPr>
          <p:cNvPr id="15053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cs typeface="+mn-cs"/>
              </a:defRPr>
            </a:lvl1pPr>
          </a:lstStyle>
          <a:p>
            <a:pPr>
              <a:defRPr/>
            </a:pPr>
            <a:endParaRPr lang="en-US"/>
          </a:p>
        </p:txBody>
      </p:sp>
      <p:sp>
        <p:nvSpPr>
          <p:cNvPr id="37892" name="Rectangle 4"/>
          <p:cNvSpPr>
            <a:spLocks noGrp="1" noRot="1" noChangeAspect="1" noChangeArrowheads="1" noTextEdit="1"/>
          </p:cNvSpPr>
          <p:nvPr>
            <p:ph type="sldImg" idx="2"/>
          </p:nvPr>
        </p:nvSpPr>
        <p:spPr bwMode="auto">
          <a:xfrm>
            <a:off x="1428750" y="685800"/>
            <a:ext cx="40005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5053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5053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mn-ea"/>
                <a:cs typeface="+mn-cs"/>
              </a:defRPr>
            </a:lvl1pPr>
          </a:lstStyle>
          <a:p>
            <a:pPr>
              <a:defRPr/>
            </a:pPr>
            <a:endParaRPr lang="en-US"/>
          </a:p>
        </p:txBody>
      </p:sp>
      <p:sp>
        <p:nvSpPr>
          <p:cNvPr id="15053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B2254D74-1412-DD4C-B209-70768BDCCF6B}" type="slidenum">
              <a:rPr lang="en-US"/>
              <a:pPr/>
              <a:t>‹#›</a:t>
            </a:fld>
            <a:endParaRPr lang="en-US"/>
          </a:p>
        </p:txBody>
      </p:sp>
    </p:spTree>
    <p:extLst>
      <p:ext uri="{BB962C8B-B14F-4D97-AF65-F5344CB8AC3E}">
        <p14:creationId xmlns:p14="http://schemas.microsoft.com/office/powerpoint/2010/main" val="1615960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900">
                <a:solidFill>
                  <a:schemeClr val="tx1"/>
                </a:solidFill>
                <a:latin typeface="Arial Narrow" charset="0"/>
                <a:ea typeface="ＭＳ Ｐゴシック" charset="0"/>
                <a:cs typeface="ＭＳ Ｐゴシック" charset="0"/>
              </a:defRPr>
            </a:lvl1pPr>
            <a:lvl2pPr marL="37931725" indent="-37474525" eaLnBrk="0" hangingPunct="0">
              <a:defRPr sz="2900">
                <a:solidFill>
                  <a:schemeClr val="tx1"/>
                </a:solidFill>
                <a:latin typeface="Arial Narrow" charset="0"/>
                <a:ea typeface="ＭＳ Ｐゴシック" charset="0"/>
              </a:defRPr>
            </a:lvl2pPr>
            <a:lvl3pPr eaLnBrk="0" hangingPunct="0">
              <a:defRPr sz="2900">
                <a:solidFill>
                  <a:schemeClr val="tx1"/>
                </a:solidFill>
                <a:latin typeface="Arial Narrow" charset="0"/>
                <a:ea typeface="ＭＳ Ｐゴシック" charset="0"/>
              </a:defRPr>
            </a:lvl3pPr>
            <a:lvl4pPr eaLnBrk="0" hangingPunct="0">
              <a:defRPr sz="2900">
                <a:solidFill>
                  <a:schemeClr val="tx1"/>
                </a:solidFill>
                <a:latin typeface="Arial Narrow" charset="0"/>
                <a:ea typeface="ＭＳ Ｐゴシック" charset="0"/>
              </a:defRPr>
            </a:lvl4pPr>
            <a:lvl5pPr eaLnBrk="0" hangingPunct="0">
              <a:defRPr sz="2900">
                <a:solidFill>
                  <a:schemeClr val="tx1"/>
                </a:solidFill>
                <a:latin typeface="Arial Narrow" charset="0"/>
                <a:ea typeface="ＭＳ Ｐゴシック" charset="0"/>
              </a:defRPr>
            </a:lvl5pPr>
            <a:lvl6pPr marL="457200" eaLnBrk="0" fontAlgn="base" hangingPunct="0">
              <a:spcBef>
                <a:spcPct val="0"/>
              </a:spcBef>
              <a:spcAft>
                <a:spcPct val="0"/>
              </a:spcAft>
              <a:defRPr sz="2900">
                <a:solidFill>
                  <a:schemeClr val="tx1"/>
                </a:solidFill>
                <a:latin typeface="Arial Narrow" charset="0"/>
                <a:ea typeface="ＭＳ Ｐゴシック" charset="0"/>
              </a:defRPr>
            </a:lvl6pPr>
            <a:lvl7pPr marL="914400" eaLnBrk="0" fontAlgn="base" hangingPunct="0">
              <a:spcBef>
                <a:spcPct val="0"/>
              </a:spcBef>
              <a:spcAft>
                <a:spcPct val="0"/>
              </a:spcAft>
              <a:defRPr sz="2900">
                <a:solidFill>
                  <a:schemeClr val="tx1"/>
                </a:solidFill>
                <a:latin typeface="Arial Narrow" charset="0"/>
                <a:ea typeface="ＭＳ Ｐゴシック" charset="0"/>
              </a:defRPr>
            </a:lvl7pPr>
            <a:lvl8pPr marL="1371600" eaLnBrk="0" fontAlgn="base" hangingPunct="0">
              <a:spcBef>
                <a:spcPct val="0"/>
              </a:spcBef>
              <a:spcAft>
                <a:spcPct val="0"/>
              </a:spcAft>
              <a:defRPr sz="2900">
                <a:solidFill>
                  <a:schemeClr val="tx1"/>
                </a:solidFill>
                <a:latin typeface="Arial Narrow" charset="0"/>
                <a:ea typeface="ＭＳ Ｐゴシック" charset="0"/>
              </a:defRPr>
            </a:lvl8pPr>
            <a:lvl9pPr marL="1828800" eaLnBrk="0" fontAlgn="base" hangingPunct="0">
              <a:spcBef>
                <a:spcPct val="0"/>
              </a:spcBef>
              <a:spcAft>
                <a:spcPct val="0"/>
              </a:spcAft>
              <a:defRPr sz="2900">
                <a:solidFill>
                  <a:schemeClr val="tx1"/>
                </a:solidFill>
                <a:latin typeface="Arial Narrow" charset="0"/>
                <a:ea typeface="ＭＳ Ｐゴシック" charset="0"/>
              </a:defRPr>
            </a:lvl9pPr>
          </a:lstStyle>
          <a:p>
            <a:pPr eaLnBrk="1" hangingPunct="1"/>
            <a:fld id="{81C96E21-FE42-F544-A33C-BE9B1FC94F39}" type="slidenum">
              <a:rPr lang="en-US" sz="1200">
                <a:latin typeface="Arial" charset="0"/>
              </a:rPr>
              <a:pPr eaLnBrk="1" hangingPunct="1"/>
              <a:t>1</a:t>
            </a:fld>
            <a:endParaRPr lang="en-US" sz="1200">
              <a:latin typeface="Arial" charset="0"/>
            </a:endParaRPr>
          </a:p>
        </p:txBody>
      </p:sp>
      <p:sp>
        <p:nvSpPr>
          <p:cNvPr id="39939" name="Rectangle 2"/>
          <p:cNvSpPr>
            <a:spLocks noGrp="1" noRot="1" noChangeAspect="1" noChangeArrowheads="1" noTextEdit="1"/>
          </p:cNvSpPr>
          <p:nvPr>
            <p:ph type="sldImg"/>
          </p:nvPr>
        </p:nvSpPr>
        <p:spPr>
          <a:xfrm>
            <a:off x="1428750" y="685800"/>
            <a:ext cx="4000500" cy="3429000"/>
          </a:xfrm>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endParaRPr lang="en-US">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0916" y="10226675"/>
            <a:ext cx="32642969" cy="7054850"/>
          </a:xfrm>
        </p:spPr>
        <p:txBody>
          <a:bodyPr/>
          <a:lstStyle/>
          <a:p>
            <a:r>
              <a:rPr lang="en-US" smtClean="0"/>
              <a:t>Click to edit Master title style</a:t>
            </a:r>
            <a:endParaRPr lang="en-US"/>
          </a:p>
        </p:txBody>
      </p:sp>
      <p:sp>
        <p:nvSpPr>
          <p:cNvPr id="3" name="Subtitle 2"/>
          <p:cNvSpPr>
            <a:spLocks noGrp="1"/>
          </p:cNvSpPr>
          <p:nvPr>
            <p:ph type="subTitle" idx="1"/>
          </p:nvPr>
        </p:nvSpPr>
        <p:spPr>
          <a:xfrm>
            <a:off x="5760443" y="18653125"/>
            <a:ext cx="26883916"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18001613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14254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295203" y="1273176"/>
            <a:ext cx="9228931" cy="309292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7021" y="1273176"/>
            <a:ext cx="27554832" cy="309292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268134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0916" y="10226675"/>
            <a:ext cx="32642969" cy="7054850"/>
          </a:xfrm>
        </p:spPr>
        <p:txBody>
          <a:bodyPr/>
          <a:lstStyle/>
          <a:p>
            <a:r>
              <a:rPr lang="en-US" smtClean="0"/>
              <a:t>Click to edit Master title style</a:t>
            </a:r>
            <a:endParaRPr lang="en-US"/>
          </a:p>
        </p:txBody>
      </p:sp>
      <p:sp>
        <p:nvSpPr>
          <p:cNvPr id="3" name="Subtitle 2"/>
          <p:cNvSpPr>
            <a:spLocks noGrp="1"/>
          </p:cNvSpPr>
          <p:nvPr>
            <p:ph type="subTitle" idx="1"/>
          </p:nvPr>
        </p:nvSpPr>
        <p:spPr>
          <a:xfrm>
            <a:off x="5760443" y="18653125"/>
            <a:ext cx="26883916"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8022214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43589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33713" y="21153439"/>
            <a:ext cx="32644358" cy="653732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033713" y="13952538"/>
            <a:ext cx="3264435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1721772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7021" y="5638800"/>
            <a:ext cx="4296370" cy="26563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36741" y="5638800"/>
            <a:ext cx="4297759" cy="26563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61742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19685" y="1317625"/>
            <a:ext cx="34565431"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919684" y="7369176"/>
            <a:ext cx="16968788"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19684" y="10439401"/>
            <a:ext cx="16968788"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9509384" y="7369176"/>
            <a:ext cx="16975732"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9509384" y="10439401"/>
            <a:ext cx="16975732"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3098349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5565314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971309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19684" y="1311275"/>
            <a:ext cx="12634913" cy="55768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5015766" y="1311275"/>
            <a:ext cx="2146935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919684" y="6888163"/>
            <a:ext cx="12634913"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201900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574292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27331" y="23042564"/>
            <a:ext cx="23043157" cy="27209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7527331" y="2941639"/>
            <a:ext cx="23043157"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7527331" y="25763539"/>
            <a:ext cx="23043157"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13180602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1611745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295203" y="1273176"/>
            <a:ext cx="9228931" cy="309292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7021" y="1273176"/>
            <a:ext cx="27554832" cy="309292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0614590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880916" y="10226675"/>
            <a:ext cx="32642969" cy="7054850"/>
          </a:xfrm>
        </p:spPr>
        <p:txBody>
          <a:bodyPr/>
          <a:lstStyle/>
          <a:p>
            <a:r>
              <a:rPr lang="en-US" smtClean="0"/>
              <a:t>Click to edit Master title style</a:t>
            </a:r>
            <a:endParaRPr lang="en-US"/>
          </a:p>
        </p:txBody>
      </p:sp>
      <p:sp>
        <p:nvSpPr>
          <p:cNvPr id="3" name="Subtitle 2"/>
          <p:cNvSpPr>
            <a:spLocks noGrp="1"/>
          </p:cNvSpPr>
          <p:nvPr>
            <p:ph type="subTitle" idx="1"/>
          </p:nvPr>
        </p:nvSpPr>
        <p:spPr>
          <a:xfrm>
            <a:off x="5760443" y="18653125"/>
            <a:ext cx="26883916" cy="84137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40793483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8913814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33713" y="21153439"/>
            <a:ext cx="32644358" cy="653732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033713" y="13952538"/>
            <a:ext cx="3264435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97132743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7021" y="5638800"/>
            <a:ext cx="18391188" cy="26563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19131559" y="5638800"/>
            <a:ext cx="18392576" cy="26563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816086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19685" y="1317625"/>
            <a:ext cx="34565431"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919684" y="7369176"/>
            <a:ext cx="16968788"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19684" y="10439401"/>
            <a:ext cx="16968788"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9509384" y="7369176"/>
            <a:ext cx="16975732"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9509384" y="10439401"/>
            <a:ext cx="16975732"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47520093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6171345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850125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033713" y="21153439"/>
            <a:ext cx="32644358" cy="653732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3033713" y="13952538"/>
            <a:ext cx="32644358" cy="7200900"/>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08340260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19684" y="1311275"/>
            <a:ext cx="12634913" cy="55768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5015766" y="1311275"/>
            <a:ext cx="2146935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919684" y="6888163"/>
            <a:ext cx="12634913"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3984195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27331" y="23042564"/>
            <a:ext cx="23043157" cy="27209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7527331" y="2941639"/>
            <a:ext cx="23043157"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7527331" y="25763539"/>
            <a:ext cx="23043157"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8349693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8875762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295203" y="1273176"/>
            <a:ext cx="9228931" cy="309292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7021" y="1273176"/>
            <a:ext cx="27554832" cy="309292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60814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7021" y="5638800"/>
            <a:ext cx="4296370" cy="26563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36741" y="5638800"/>
            <a:ext cx="4297759" cy="265636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029643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919685" y="1317625"/>
            <a:ext cx="34565431" cy="5486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919684" y="7369176"/>
            <a:ext cx="16968788"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19684" y="10439401"/>
            <a:ext cx="16968788"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19509384" y="7369176"/>
            <a:ext cx="16975732" cy="30702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19509384" y="10439401"/>
            <a:ext cx="16975732" cy="189658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66612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9212226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7808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19684" y="1311275"/>
            <a:ext cx="12634913" cy="557688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15015766" y="1311275"/>
            <a:ext cx="21469350" cy="280939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919684" y="6888163"/>
            <a:ext cx="12634913" cy="225171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059611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27331" y="23042564"/>
            <a:ext cx="23043157" cy="2720975"/>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7527331" y="2941639"/>
            <a:ext cx="23043157" cy="1975008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7527331" y="25763539"/>
            <a:ext cx="23043157" cy="38623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83046312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11" Type="http://schemas.openxmlformats.org/officeDocument/2006/relationships/slideLayout" Target="../slideLayouts/slideLayout33.xml"/><Relationship Id="rId12" Type="http://schemas.openxmlformats.org/officeDocument/2006/relationships/theme" Target="../theme/theme3.xml"/><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 Id="rId9" Type="http://schemas.openxmlformats.org/officeDocument/2006/relationships/slideLayout" Target="../slideLayouts/slideLayout31.xml"/><Relationship Id="rId10"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6052" name="Rectangle 36"/>
          <p:cNvSpPr>
            <a:spLocks noChangeArrowheads="1"/>
          </p:cNvSpPr>
          <p:nvPr userDrawn="1"/>
        </p:nvSpPr>
        <p:spPr bwMode="auto">
          <a:xfrm>
            <a:off x="0" y="0"/>
            <a:ext cx="38404800" cy="4800600"/>
          </a:xfrm>
          <a:prstGeom prst="rect">
            <a:avLst/>
          </a:prstGeom>
          <a:solidFill>
            <a:schemeClr val="accent2"/>
          </a:solidFill>
          <a:ln w="9525">
            <a:solidFill>
              <a:schemeClr val="tx1"/>
            </a:solidFill>
            <a:miter lim="800000"/>
            <a:headEnd/>
            <a:tailEnd/>
          </a:ln>
          <a:effectLst/>
        </p:spPr>
        <p:txBody>
          <a:bodyPr wrap="none" anchor="ctr"/>
          <a:lstStyle/>
          <a:p>
            <a:pPr>
              <a:defRPr/>
            </a:pPr>
            <a:endParaRPr lang="en-US">
              <a:ea typeface="+mn-ea"/>
              <a:cs typeface="+mn-cs"/>
            </a:endParaRPr>
          </a:p>
        </p:txBody>
      </p:sp>
      <p:sp>
        <p:nvSpPr>
          <p:cNvPr id="86049" name="Rectangle 33"/>
          <p:cNvSpPr>
            <a:spLocks noChangeArrowheads="1"/>
          </p:cNvSpPr>
          <p:nvPr userDrawn="1"/>
        </p:nvSpPr>
        <p:spPr bwMode="auto">
          <a:xfrm>
            <a:off x="607021" y="5638800"/>
            <a:ext cx="18181438" cy="26563638"/>
          </a:xfrm>
          <a:prstGeom prst="rect">
            <a:avLst/>
          </a:prstGeom>
          <a:solidFill>
            <a:srgbClr val="FFFFFF"/>
          </a:solidFill>
          <a:ln w="9525">
            <a:solidFill>
              <a:schemeClr val="tx1"/>
            </a:solidFill>
            <a:miter lim="800000"/>
            <a:headEnd/>
            <a:tailEnd/>
          </a:ln>
          <a:effectLst/>
        </p:spPr>
        <p:txBody>
          <a:bodyPr wrap="none" anchor="ctr"/>
          <a:lstStyle/>
          <a:p>
            <a:pPr>
              <a:defRPr/>
            </a:pPr>
            <a:endParaRPr lang="en-US">
              <a:ea typeface="+mn-ea"/>
              <a:cs typeface="+mn-cs"/>
            </a:endParaRPr>
          </a:p>
        </p:txBody>
      </p:sp>
      <p:sp>
        <p:nvSpPr>
          <p:cNvPr id="86025" name="Rectangle 9"/>
          <p:cNvSpPr>
            <a:spLocks noChangeArrowheads="1"/>
          </p:cNvSpPr>
          <p:nvPr userDrawn="1"/>
        </p:nvSpPr>
        <p:spPr bwMode="auto">
          <a:xfrm>
            <a:off x="0" y="4800601"/>
            <a:ext cx="38404800" cy="130175"/>
          </a:xfrm>
          <a:prstGeom prst="rect">
            <a:avLst/>
          </a:prstGeom>
          <a:solidFill>
            <a:srgbClr val="660000"/>
          </a:solidFill>
          <a:ln w="152400">
            <a:solidFill>
              <a:srgbClr val="FF9900"/>
            </a:solidFill>
            <a:miter lim="800000"/>
            <a:headEnd/>
            <a:tailEnd/>
          </a:ln>
          <a:effectLst/>
        </p:spPr>
        <p:txBody>
          <a:bodyPr wrap="none" anchor="ctr"/>
          <a:lstStyle/>
          <a:p>
            <a:pPr>
              <a:defRPr/>
            </a:pPr>
            <a:endParaRPr lang="en-US">
              <a:ea typeface="+mn-ea"/>
              <a:cs typeface="+mn-cs"/>
            </a:endParaRPr>
          </a:p>
        </p:txBody>
      </p:sp>
      <p:sp>
        <p:nvSpPr>
          <p:cNvPr id="86030" name="Text Box 14"/>
          <p:cNvSpPr txBox="1">
            <a:spLocks noChangeArrowheads="1"/>
          </p:cNvSpPr>
          <p:nvPr userDrawn="1"/>
        </p:nvSpPr>
        <p:spPr bwMode="auto">
          <a:xfrm>
            <a:off x="533400" y="32445326"/>
            <a:ext cx="2200275" cy="328101"/>
          </a:xfrm>
          <a:prstGeom prst="rect">
            <a:avLst/>
          </a:prstGeom>
          <a:noFill/>
          <a:ln w="9525">
            <a:noFill/>
            <a:miter lim="800000"/>
            <a:headEnd/>
            <a:tailEnd/>
          </a:ln>
          <a:effectLst/>
        </p:spPr>
        <p:txBody>
          <a:bodyPr lIns="91267" tIns="45624" rIns="91267" bIns="45624">
            <a:spAutoFit/>
          </a:bodyPr>
          <a:lstStyle/>
          <a:p>
            <a:pPr eaLnBrk="0" hangingPunct="0">
              <a:lnSpc>
                <a:spcPct val="65000"/>
              </a:lnSpc>
              <a:spcBef>
                <a:spcPct val="50000"/>
              </a:spcBef>
              <a:defRPr/>
            </a:pPr>
            <a:r>
              <a:rPr lang="en-US" sz="500" b="1">
                <a:solidFill>
                  <a:schemeClr val="bg2"/>
                </a:solidFill>
                <a:latin typeface="Arial" charset="0"/>
                <a:ea typeface="+mn-ea"/>
                <a:cs typeface="+mn-cs"/>
              </a:rPr>
              <a:t>TEMPLATE DESIGN © 2008</a:t>
            </a:r>
          </a:p>
          <a:p>
            <a:pPr eaLnBrk="0" hangingPunct="0">
              <a:lnSpc>
                <a:spcPct val="65000"/>
              </a:lnSpc>
              <a:spcBef>
                <a:spcPct val="50000"/>
              </a:spcBef>
              <a:defRPr/>
            </a:pPr>
            <a:r>
              <a:rPr lang="en-US" sz="1000" b="1">
                <a:solidFill>
                  <a:schemeClr val="bg2"/>
                </a:solidFill>
                <a:latin typeface="Arial" charset="0"/>
                <a:ea typeface="+mn-ea"/>
                <a:cs typeface="+mn-cs"/>
              </a:rPr>
              <a:t>www.PosterPresentations.com</a:t>
            </a:r>
          </a:p>
        </p:txBody>
      </p:sp>
      <p:sp>
        <p:nvSpPr>
          <p:cNvPr id="1030" name="Rectangle 15"/>
          <p:cNvSpPr>
            <a:spLocks noGrp="1" noChangeArrowheads="1"/>
          </p:cNvSpPr>
          <p:nvPr>
            <p:ph type="title"/>
          </p:nvPr>
        </p:nvSpPr>
        <p:spPr bwMode="auto">
          <a:xfrm>
            <a:off x="840384" y="1273176"/>
            <a:ext cx="36683751" cy="2201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267" tIns="45624" rIns="91267" bIns="45624" numCol="1" anchor="ctr" anchorCtr="0" compatLnSpc="1">
            <a:prstTxWarp prst="textNoShape">
              <a:avLst/>
            </a:prstTxWarp>
          </a:bodyPr>
          <a:lstStyle/>
          <a:p>
            <a:pPr lvl="0"/>
            <a:r>
              <a:rPr lang="en-US"/>
              <a:t>Click to edit Master title style</a:t>
            </a:r>
          </a:p>
        </p:txBody>
      </p:sp>
      <p:sp>
        <p:nvSpPr>
          <p:cNvPr id="1031" name="Rectangle 16"/>
          <p:cNvSpPr>
            <a:spLocks noGrp="1" noChangeArrowheads="1"/>
          </p:cNvSpPr>
          <p:nvPr>
            <p:ph type="body" idx="1"/>
          </p:nvPr>
        </p:nvSpPr>
        <p:spPr bwMode="auto">
          <a:xfrm>
            <a:off x="607021" y="5638800"/>
            <a:ext cx="18181438" cy="265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456408" tIns="456408" rIns="456408" bIns="456408" numCol="1" anchor="t" anchorCtr="0" compatLnSpc="1">
            <a:prstTxWarp prst="textNoShape">
              <a:avLst/>
            </a:prstTxWarp>
          </a:bodyPr>
          <a:lstStyle/>
          <a:p>
            <a:pPr lvl="0"/>
            <a:r>
              <a:rPr lang="en-US"/>
              <a:t>Click to edit Master text styles</a:t>
            </a:r>
          </a:p>
          <a:p>
            <a:pPr lvl="1"/>
            <a:r>
              <a:rPr lang="en-US"/>
              <a:t>Second level</a:t>
            </a:r>
          </a:p>
        </p:txBody>
      </p:sp>
      <p:sp>
        <p:nvSpPr>
          <p:cNvPr id="86041" name="Rectangle 25"/>
          <p:cNvSpPr>
            <a:spLocks noChangeArrowheads="1"/>
          </p:cNvSpPr>
          <p:nvPr userDrawn="1"/>
        </p:nvSpPr>
        <p:spPr bwMode="auto">
          <a:xfrm>
            <a:off x="0" y="0"/>
            <a:ext cx="38404800" cy="32918400"/>
          </a:xfrm>
          <a:prstGeom prst="rect">
            <a:avLst/>
          </a:prstGeom>
          <a:noFill/>
          <a:ln w="3175">
            <a:solidFill>
              <a:schemeClr val="tx2"/>
            </a:solidFill>
            <a:miter lim="800000"/>
            <a:headEnd/>
            <a:tailEnd/>
          </a:ln>
          <a:effectLst/>
        </p:spPr>
        <p:txBody>
          <a:bodyPr wrap="none" anchor="ctr"/>
          <a:lstStyle/>
          <a:p>
            <a:pPr>
              <a:defRPr/>
            </a:pPr>
            <a:endParaRPr lang="en-US">
              <a:ea typeface="+mn-ea"/>
              <a:cs typeface="+mn-cs"/>
            </a:endParaRPr>
          </a:p>
        </p:txBody>
      </p:sp>
      <p:sp>
        <p:nvSpPr>
          <p:cNvPr id="86050" name="Rectangle 34"/>
          <p:cNvSpPr>
            <a:spLocks noChangeArrowheads="1"/>
          </p:cNvSpPr>
          <p:nvPr userDrawn="1"/>
        </p:nvSpPr>
        <p:spPr bwMode="auto">
          <a:xfrm>
            <a:off x="19488547" y="5638800"/>
            <a:ext cx="18035588" cy="26563638"/>
          </a:xfrm>
          <a:prstGeom prst="rect">
            <a:avLst/>
          </a:prstGeom>
          <a:solidFill>
            <a:srgbClr val="FFFFFF"/>
          </a:solidFill>
          <a:ln w="9525">
            <a:solidFill>
              <a:schemeClr val="tx1"/>
            </a:solidFill>
            <a:miter lim="800000"/>
            <a:headEnd/>
            <a:tailEnd/>
          </a:ln>
          <a:effectLst/>
        </p:spPr>
        <p:txBody>
          <a:bodyPr wrap="none" anchor="ctr"/>
          <a:lstStyle/>
          <a:p>
            <a:pPr>
              <a:defRPr/>
            </a:pPr>
            <a:endParaRPr lang="en-US">
              <a:ea typeface="+mn-ea"/>
              <a:cs typeface="+mn-cs"/>
            </a:endParaRP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xStyles>
    <p:titleStyle>
      <a:lvl1pPr algn="ctr" rtl="0" eaLnBrk="0" fontAlgn="base" hangingPunct="0">
        <a:spcBef>
          <a:spcPct val="0"/>
        </a:spcBef>
        <a:spcAft>
          <a:spcPct val="0"/>
        </a:spcAft>
        <a:defRPr sz="8600">
          <a:solidFill>
            <a:srgbClr val="FFFFFF"/>
          </a:solidFill>
          <a:latin typeface="+mj-lt"/>
          <a:ea typeface="ＭＳ Ｐゴシック" charset="-128"/>
          <a:cs typeface="ＭＳ Ｐゴシック" charset="-128"/>
        </a:defRPr>
      </a:lvl1pPr>
      <a:lvl2pPr algn="ctr" rtl="0" eaLnBrk="0" fontAlgn="base" hangingPunct="0">
        <a:spcBef>
          <a:spcPct val="0"/>
        </a:spcBef>
        <a:spcAft>
          <a:spcPct val="0"/>
        </a:spcAft>
        <a:defRPr sz="8600">
          <a:solidFill>
            <a:srgbClr val="FFFFFF"/>
          </a:solidFill>
          <a:latin typeface="Arial Black" charset="0"/>
          <a:ea typeface="ＭＳ Ｐゴシック" charset="-128"/>
          <a:cs typeface="ＭＳ Ｐゴシック" charset="-128"/>
        </a:defRPr>
      </a:lvl2pPr>
      <a:lvl3pPr algn="ctr" rtl="0" eaLnBrk="0" fontAlgn="base" hangingPunct="0">
        <a:spcBef>
          <a:spcPct val="0"/>
        </a:spcBef>
        <a:spcAft>
          <a:spcPct val="0"/>
        </a:spcAft>
        <a:defRPr sz="8600">
          <a:solidFill>
            <a:srgbClr val="FFFFFF"/>
          </a:solidFill>
          <a:latin typeface="Arial Black" charset="0"/>
          <a:ea typeface="ＭＳ Ｐゴシック" charset="-128"/>
          <a:cs typeface="ＭＳ Ｐゴシック" charset="-128"/>
        </a:defRPr>
      </a:lvl3pPr>
      <a:lvl4pPr algn="ctr" rtl="0" eaLnBrk="0" fontAlgn="base" hangingPunct="0">
        <a:spcBef>
          <a:spcPct val="0"/>
        </a:spcBef>
        <a:spcAft>
          <a:spcPct val="0"/>
        </a:spcAft>
        <a:defRPr sz="8600">
          <a:solidFill>
            <a:srgbClr val="FFFFFF"/>
          </a:solidFill>
          <a:latin typeface="Arial Black" charset="0"/>
          <a:ea typeface="ＭＳ Ｐゴシック" charset="-128"/>
          <a:cs typeface="ＭＳ Ｐゴシック" charset="-128"/>
        </a:defRPr>
      </a:lvl4pPr>
      <a:lvl5pPr algn="ctr" rtl="0" eaLnBrk="0" fontAlgn="base" hangingPunct="0">
        <a:spcBef>
          <a:spcPct val="0"/>
        </a:spcBef>
        <a:spcAft>
          <a:spcPct val="0"/>
        </a:spcAft>
        <a:defRPr sz="8600">
          <a:solidFill>
            <a:srgbClr val="FFFFFF"/>
          </a:solidFill>
          <a:latin typeface="Arial Black" charset="0"/>
          <a:ea typeface="ＭＳ Ｐゴシック" charset="-128"/>
          <a:cs typeface="ＭＳ Ｐゴシック" charset="-128"/>
        </a:defRPr>
      </a:lvl5pPr>
      <a:lvl6pPr marL="457200" algn="ctr" rtl="0" fontAlgn="base">
        <a:spcBef>
          <a:spcPct val="0"/>
        </a:spcBef>
        <a:spcAft>
          <a:spcPct val="0"/>
        </a:spcAft>
        <a:defRPr sz="8600">
          <a:solidFill>
            <a:srgbClr val="FFFFFF"/>
          </a:solidFill>
          <a:latin typeface="Arial Black" charset="0"/>
        </a:defRPr>
      </a:lvl6pPr>
      <a:lvl7pPr marL="914400" algn="ctr" rtl="0" fontAlgn="base">
        <a:spcBef>
          <a:spcPct val="0"/>
        </a:spcBef>
        <a:spcAft>
          <a:spcPct val="0"/>
        </a:spcAft>
        <a:defRPr sz="8600">
          <a:solidFill>
            <a:srgbClr val="FFFFFF"/>
          </a:solidFill>
          <a:latin typeface="Arial Black" charset="0"/>
        </a:defRPr>
      </a:lvl7pPr>
      <a:lvl8pPr marL="1371600" algn="ctr" rtl="0" fontAlgn="base">
        <a:spcBef>
          <a:spcPct val="0"/>
        </a:spcBef>
        <a:spcAft>
          <a:spcPct val="0"/>
        </a:spcAft>
        <a:defRPr sz="8600">
          <a:solidFill>
            <a:srgbClr val="FFFFFF"/>
          </a:solidFill>
          <a:latin typeface="Arial Black" charset="0"/>
        </a:defRPr>
      </a:lvl8pPr>
      <a:lvl9pPr marL="1828800" algn="ctr" rtl="0" fontAlgn="base">
        <a:spcBef>
          <a:spcPct val="0"/>
        </a:spcBef>
        <a:spcAft>
          <a:spcPct val="0"/>
        </a:spcAft>
        <a:defRPr sz="8600">
          <a:solidFill>
            <a:srgbClr val="FFFFFF"/>
          </a:solidFill>
          <a:latin typeface="Arial Black" charset="0"/>
        </a:defRPr>
      </a:lvl9pPr>
    </p:titleStyle>
    <p:bodyStyle>
      <a:lvl1pPr marL="342900" indent="-342900" algn="l" rtl="0" eaLnBrk="0" fontAlgn="base" hangingPunct="0">
        <a:spcBef>
          <a:spcPct val="20000"/>
        </a:spcBef>
        <a:spcAft>
          <a:spcPct val="0"/>
        </a:spcAft>
        <a:buChar char="•"/>
        <a:defRPr sz="2900">
          <a:solidFill>
            <a:schemeClr val="tx1"/>
          </a:solidFill>
          <a:latin typeface="+mn-lt"/>
          <a:ea typeface="ＭＳ Ｐゴシック" charset="-128"/>
          <a:cs typeface="ＭＳ Ｐゴシック" charset="-128"/>
        </a:defRPr>
      </a:lvl1pPr>
      <a:lvl2pPr marL="739775" indent="-282575" algn="l" rtl="0" eaLnBrk="0" fontAlgn="base" hangingPunct="0">
        <a:spcBef>
          <a:spcPct val="20000"/>
        </a:spcBef>
        <a:spcAft>
          <a:spcPct val="0"/>
        </a:spcAft>
        <a:buChar char="–"/>
        <a:defRPr sz="29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19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1900">
          <a:solidFill>
            <a:schemeClr val="tx1"/>
          </a:solidFill>
          <a:latin typeface="+mn-lt"/>
          <a:ea typeface="ＭＳ Ｐゴシック" charset="-128"/>
        </a:defRPr>
      </a:lvl5pPr>
      <a:lvl6pPr marL="2514600" indent="-228600" algn="l" rtl="0" fontAlgn="base">
        <a:spcBef>
          <a:spcPct val="20000"/>
        </a:spcBef>
        <a:spcAft>
          <a:spcPct val="0"/>
        </a:spcAft>
        <a:buChar char="»"/>
        <a:defRPr sz="1900">
          <a:solidFill>
            <a:schemeClr val="tx1"/>
          </a:solidFill>
          <a:latin typeface="+mn-lt"/>
          <a:ea typeface="ＭＳ Ｐゴシック" charset="-128"/>
        </a:defRPr>
      </a:lvl6pPr>
      <a:lvl7pPr marL="2971800" indent="-228600" algn="l" rtl="0" fontAlgn="base">
        <a:spcBef>
          <a:spcPct val="20000"/>
        </a:spcBef>
        <a:spcAft>
          <a:spcPct val="0"/>
        </a:spcAft>
        <a:buChar char="»"/>
        <a:defRPr sz="1900">
          <a:solidFill>
            <a:schemeClr val="tx1"/>
          </a:solidFill>
          <a:latin typeface="+mn-lt"/>
          <a:ea typeface="ＭＳ Ｐゴシック" charset="-128"/>
        </a:defRPr>
      </a:lvl7pPr>
      <a:lvl8pPr marL="3429000" indent="-228600" algn="l" rtl="0" fontAlgn="base">
        <a:spcBef>
          <a:spcPct val="20000"/>
        </a:spcBef>
        <a:spcAft>
          <a:spcPct val="0"/>
        </a:spcAft>
        <a:buChar char="»"/>
        <a:defRPr sz="1900">
          <a:solidFill>
            <a:schemeClr val="tx1"/>
          </a:solidFill>
          <a:latin typeface="+mn-lt"/>
          <a:ea typeface="ＭＳ Ｐゴシック" charset="-128"/>
        </a:defRPr>
      </a:lvl8pPr>
      <a:lvl9pPr marL="3886200" indent="-228600" algn="l" rtl="0" fontAlgn="base">
        <a:spcBef>
          <a:spcPct val="20000"/>
        </a:spcBef>
        <a:spcAft>
          <a:spcPct val="0"/>
        </a:spcAft>
        <a:buChar char="»"/>
        <a:defRPr sz="19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0226" name="Rectangle 2"/>
          <p:cNvSpPr>
            <a:spLocks noChangeArrowheads="1"/>
          </p:cNvSpPr>
          <p:nvPr userDrawn="1"/>
        </p:nvSpPr>
        <p:spPr bwMode="auto">
          <a:xfrm>
            <a:off x="0" y="0"/>
            <a:ext cx="38404800" cy="4800600"/>
          </a:xfrm>
          <a:prstGeom prst="rect">
            <a:avLst/>
          </a:prstGeom>
          <a:solidFill>
            <a:schemeClr val="accent1"/>
          </a:solidFill>
          <a:ln w="9525">
            <a:solidFill>
              <a:schemeClr val="tx1"/>
            </a:solidFill>
            <a:miter lim="800000"/>
            <a:headEnd/>
            <a:tailEnd/>
          </a:ln>
          <a:effectLst/>
        </p:spPr>
        <p:txBody>
          <a:bodyPr wrap="none" anchor="ctr"/>
          <a:lstStyle/>
          <a:p>
            <a:pPr>
              <a:defRPr/>
            </a:pPr>
            <a:endParaRPr lang="en-US">
              <a:ea typeface="+mn-ea"/>
              <a:cs typeface="+mn-cs"/>
            </a:endParaRPr>
          </a:p>
        </p:txBody>
      </p:sp>
      <p:sp>
        <p:nvSpPr>
          <p:cNvPr id="180227" name="Rectangle 3"/>
          <p:cNvSpPr>
            <a:spLocks noChangeArrowheads="1"/>
          </p:cNvSpPr>
          <p:nvPr userDrawn="1"/>
        </p:nvSpPr>
        <p:spPr bwMode="auto">
          <a:xfrm>
            <a:off x="607021" y="5638800"/>
            <a:ext cx="8727479" cy="26563638"/>
          </a:xfrm>
          <a:prstGeom prst="rect">
            <a:avLst/>
          </a:prstGeom>
          <a:solidFill>
            <a:schemeClr val="accent1"/>
          </a:solidFill>
          <a:ln w="9525">
            <a:solidFill>
              <a:schemeClr val="tx1"/>
            </a:solidFill>
            <a:miter lim="800000"/>
            <a:headEnd/>
            <a:tailEnd/>
          </a:ln>
          <a:effectLst/>
        </p:spPr>
        <p:txBody>
          <a:bodyPr wrap="none" anchor="ctr"/>
          <a:lstStyle/>
          <a:p>
            <a:pPr>
              <a:defRPr/>
            </a:pPr>
            <a:endParaRPr lang="en-US">
              <a:ea typeface="+mn-ea"/>
              <a:cs typeface="+mn-cs"/>
            </a:endParaRPr>
          </a:p>
        </p:txBody>
      </p:sp>
      <p:sp>
        <p:nvSpPr>
          <p:cNvPr id="180228" name="Rectangle 4"/>
          <p:cNvSpPr>
            <a:spLocks noChangeArrowheads="1"/>
          </p:cNvSpPr>
          <p:nvPr userDrawn="1"/>
        </p:nvSpPr>
        <p:spPr bwMode="auto">
          <a:xfrm>
            <a:off x="0" y="4800601"/>
            <a:ext cx="38404800" cy="130175"/>
          </a:xfrm>
          <a:prstGeom prst="rect">
            <a:avLst/>
          </a:prstGeom>
          <a:solidFill>
            <a:srgbClr val="660000"/>
          </a:solidFill>
          <a:ln w="9525">
            <a:noFill/>
            <a:miter lim="800000"/>
            <a:headEnd/>
            <a:tailEnd/>
          </a:ln>
          <a:effectLst/>
        </p:spPr>
        <p:txBody>
          <a:bodyPr wrap="none" anchor="ctr"/>
          <a:lstStyle/>
          <a:p>
            <a:pPr>
              <a:defRPr/>
            </a:pPr>
            <a:endParaRPr lang="en-US">
              <a:ea typeface="+mn-ea"/>
              <a:cs typeface="+mn-cs"/>
            </a:endParaRPr>
          </a:p>
        </p:txBody>
      </p:sp>
      <p:sp>
        <p:nvSpPr>
          <p:cNvPr id="180229" name="Text Box 5"/>
          <p:cNvSpPr txBox="1">
            <a:spLocks noChangeArrowheads="1"/>
          </p:cNvSpPr>
          <p:nvPr userDrawn="1"/>
        </p:nvSpPr>
        <p:spPr bwMode="auto">
          <a:xfrm>
            <a:off x="533400" y="32445326"/>
            <a:ext cx="2200275" cy="328101"/>
          </a:xfrm>
          <a:prstGeom prst="rect">
            <a:avLst/>
          </a:prstGeom>
          <a:noFill/>
          <a:ln w="9525">
            <a:noFill/>
            <a:miter lim="800000"/>
            <a:headEnd/>
            <a:tailEnd/>
          </a:ln>
          <a:effectLst/>
        </p:spPr>
        <p:txBody>
          <a:bodyPr lIns="91267" tIns="45624" rIns="91267" bIns="45624">
            <a:spAutoFit/>
          </a:bodyPr>
          <a:lstStyle/>
          <a:p>
            <a:pPr eaLnBrk="0" hangingPunct="0">
              <a:lnSpc>
                <a:spcPct val="65000"/>
              </a:lnSpc>
              <a:spcBef>
                <a:spcPct val="50000"/>
              </a:spcBef>
              <a:defRPr/>
            </a:pPr>
            <a:r>
              <a:rPr lang="en-US" sz="500" b="1">
                <a:solidFill>
                  <a:schemeClr val="bg2"/>
                </a:solidFill>
                <a:latin typeface="Arial" charset="0"/>
                <a:ea typeface="+mn-ea"/>
                <a:cs typeface="+mn-cs"/>
              </a:rPr>
              <a:t>POSTER TEMPLATE BY:</a:t>
            </a:r>
          </a:p>
          <a:p>
            <a:pPr eaLnBrk="0" hangingPunct="0">
              <a:lnSpc>
                <a:spcPct val="65000"/>
              </a:lnSpc>
              <a:spcBef>
                <a:spcPct val="50000"/>
              </a:spcBef>
              <a:defRPr/>
            </a:pPr>
            <a:r>
              <a:rPr lang="en-US" sz="1000" b="1">
                <a:solidFill>
                  <a:schemeClr val="bg2"/>
                </a:solidFill>
                <a:latin typeface="Arial" charset="0"/>
                <a:ea typeface="+mn-ea"/>
                <a:cs typeface="+mn-cs"/>
              </a:rPr>
              <a:t>www.PosterPresentations.com</a:t>
            </a:r>
          </a:p>
        </p:txBody>
      </p:sp>
      <p:sp>
        <p:nvSpPr>
          <p:cNvPr id="13318" name="Rectangle 6"/>
          <p:cNvSpPr>
            <a:spLocks noGrp="1" noChangeArrowheads="1"/>
          </p:cNvSpPr>
          <p:nvPr>
            <p:ph type="title"/>
          </p:nvPr>
        </p:nvSpPr>
        <p:spPr bwMode="auto">
          <a:xfrm>
            <a:off x="840384" y="1273176"/>
            <a:ext cx="36683751" cy="2201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267" tIns="45624" rIns="91267" bIns="45624" numCol="1" anchor="ctr" anchorCtr="0" compatLnSpc="1">
            <a:prstTxWarp prst="textNoShape">
              <a:avLst/>
            </a:prstTxWarp>
          </a:bodyPr>
          <a:lstStyle/>
          <a:p>
            <a:pPr lvl="0"/>
            <a:r>
              <a:rPr lang="en-US"/>
              <a:t>Click to edit Master title style</a:t>
            </a:r>
          </a:p>
        </p:txBody>
      </p:sp>
      <p:sp>
        <p:nvSpPr>
          <p:cNvPr id="13319" name="Rectangle 7"/>
          <p:cNvSpPr>
            <a:spLocks noGrp="1" noChangeArrowheads="1"/>
          </p:cNvSpPr>
          <p:nvPr>
            <p:ph type="body" idx="1"/>
          </p:nvPr>
        </p:nvSpPr>
        <p:spPr bwMode="auto">
          <a:xfrm>
            <a:off x="607021" y="5638800"/>
            <a:ext cx="8727479" cy="265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456408" tIns="456408" rIns="456408" bIns="456408" numCol="1" anchor="t" anchorCtr="0" compatLnSpc="1">
            <a:prstTxWarp prst="textNoShape">
              <a:avLst/>
            </a:prstTxWarp>
          </a:bodyPr>
          <a:lstStyle/>
          <a:p>
            <a:pPr lvl="0"/>
            <a:r>
              <a:rPr lang="en-US"/>
              <a:t>Click to edit Master text styles</a:t>
            </a:r>
          </a:p>
          <a:p>
            <a:pPr lvl="1"/>
            <a:r>
              <a:rPr lang="en-US"/>
              <a:t>Second level</a:t>
            </a:r>
          </a:p>
        </p:txBody>
      </p:sp>
      <p:sp>
        <p:nvSpPr>
          <p:cNvPr id="180232" name="Rectangle 8"/>
          <p:cNvSpPr>
            <a:spLocks noChangeArrowheads="1"/>
          </p:cNvSpPr>
          <p:nvPr userDrawn="1"/>
        </p:nvSpPr>
        <p:spPr bwMode="auto">
          <a:xfrm>
            <a:off x="0" y="0"/>
            <a:ext cx="38404800" cy="32918400"/>
          </a:xfrm>
          <a:prstGeom prst="rect">
            <a:avLst/>
          </a:prstGeom>
          <a:noFill/>
          <a:ln w="3175">
            <a:solidFill>
              <a:schemeClr val="tx2"/>
            </a:solidFill>
            <a:miter lim="800000"/>
            <a:headEnd/>
            <a:tailEnd/>
          </a:ln>
          <a:effectLst/>
        </p:spPr>
        <p:txBody>
          <a:bodyPr wrap="none" anchor="ctr"/>
          <a:lstStyle/>
          <a:p>
            <a:pPr>
              <a:defRPr/>
            </a:pPr>
            <a:endParaRPr lang="en-US">
              <a:ea typeface="+mn-ea"/>
              <a:cs typeface="+mn-cs"/>
            </a:endParaRPr>
          </a:p>
        </p:txBody>
      </p:sp>
      <p:sp>
        <p:nvSpPr>
          <p:cNvPr id="180233" name="Rectangle 9"/>
          <p:cNvSpPr>
            <a:spLocks noChangeArrowheads="1"/>
          </p:cNvSpPr>
          <p:nvPr userDrawn="1"/>
        </p:nvSpPr>
        <p:spPr bwMode="auto">
          <a:xfrm>
            <a:off x="10054034" y="5638800"/>
            <a:ext cx="18168938" cy="26563638"/>
          </a:xfrm>
          <a:prstGeom prst="rect">
            <a:avLst/>
          </a:prstGeom>
          <a:solidFill>
            <a:schemeClr val="accent1"/>
          </a:solidFill>
          <a:ln w="9525">
            <a:solidFill>
              <a:schemeClr val="tx1"/>
            </a:solidFill>
            <a:miter lim="800000"/>
            <a:headEnd/>
            <a:tailEnd/>
          </a:ln>
          <a:effectLst/>
        </p:spPr>
        <p:txBody>
          <a:bodyPr wrap="none" anchor="ctr"/>
          <a:lstStyle/>
          <a:p>
            <a:pPr>
              <a:defRPr/>
            </a:pPr>
            <a:endParaRPr lang="en-US">
              <a:ea typeface="+mn-ea"/>
              <a:cs typeface="+mn-cs"/>
            </a:endParaRPr>
          </a:p>
        </p:txBody>
      </p:sp>
      <p:sp>
        <p:nvSpPr>
          <p:cNvPr id="180235" name="Rectangle 11"/>
          <p:cNvSpPr>
            <a:spLocks noChangeArrowheads="1"/>
          </p:cNvSpPr>
          <p:nvPr userDrawn="1"/>
        </p:nvSpPr>
        <p:spPr bwMode="auto">
          <a:xfrm>
            <a:off x="28943896" y="5638800"/>
            <a:ext cx="8734425" cy="26563638"/>
          </a:xfrm>
          <a:prstGeom prst="rect">
            <a:avLst/>
          </a:prstGeom>
          <a:solidFill>
            <a:schemeClr val="accent1"/>
          </a:solidFill>
          <a:ln w="9525">
            <a:solidFill>
              <a:schemeClr val="tx1"/>
            </a:solidFill>
            <a:miter lim="800000"/>
            <a:headEnd/>
            <a:tailEnd/>
          </a:ln>
          <a:effectLst/>
        </p:spPr>
        <p:txBody>
          <a:bodyPr wrap="none" anchor="ctr"/>
          <a:lstStyle/>
          <a:p>
            <a:pPr>
              <a:defRPr/>
            </a:pPr>
            <a:endParaRPr lang="en-US">
              <a:ea typeface="+mn-ea"/>
              <a:cs typeface="+mn-cs"/>
            </a:endParaRPr>
          </a:p>
        </p:txBody>
      </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rtl="0" eaLnBrk="0" fontAlgn="base" hangingPunct="0">
        <a:spcBef>
          <a:spcPct val="0"/>
        </a:spcBef>
        <a:spcAft>
          <a:spcPct val="0"/>
        </a:spcAft>
        <a:defRPr sz="86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8600">
          <a:solidFill>
            <a:schemeClr val="tx2"/>
          </a:solidFill>
          <a:latin typeface="Arial Black" charset="0"/>
          <a:ea typeface="ＭＳ Ｐゴシック" charset="-128"/>
          <a:cs typeface="ＭＳ Ｐゴシック" charset="-128"/>
        </a:defRPr>
      </a:lvl2pPr>
      <a:lvl3pPr algn="ctr" rtl="0" eaLnBrk="0" fontAlgn="base" hangingPunct="0">
        <a:spcBef>
          <a:spcPct val="0"/>
        </a:spcBef>
        <a:spcAft>
          <a:spcPct val="0"/>
        </a:spcAft>
        <a:defRPr sz="8600">
          <a:solidFill>
            <a:schemeClr val="tx2"/>
          </a:solidFill>
          <a:latin typeface="Arial Black" charset="0"/>
          <a:ea typeface="ＭＳ Ｐゴシック" charset="-128"/>
          <a:cs typeface="ＭＳ Ｐゴシック" charset="-128"/>
        </a:defRPr>
      </a:lvl3pPr>
      <a:lvl4pPr algn="ctr" rtl="0" eaLnBrk="0" fontAlgn="base" hangingPunct="0">
        <a:spcBef>
          <a:spcPct val="0"/>
        </a:spcBef>
        <a:spcAft>
          <a:spcPct val="0"/>
        </a:spcAft>
        <a:defRPr sz="8600">
          <a:solidFill>
            <a:schemeClr val="tx2"/>
          </a:solidFill>
          <a:latin typeface="Arial Black" charset="0"/>
          <a:ea typeface="ＭＳ Ｐゴシック" charset="-128"/>
          <a:cs typeface="ＭＳ Ｐゴシック" charset="-128"/>
        </a:defRPr>
      </a:lvl4pPr>
      <a:lvl5pPr algn="ctr" rtl="0" eaLnBrk="0" fontAlgn="base" hangingPunct="0">
        <a:spcBef>
          <a:spcPct val="0"/>
        </a:spcBef>
        <a:spcAft>
          <a:spcPct val="0"/>
        </a:spcAft>
        <a:defRPr sz="8600">
          <a:solidFill>
            <a:schemeClr val="tx2"/>
          </a:solidFill>
          <a:latin typeface="Arial Black" charset="0"/>
          <a:ea typeface="ＭＳ Ｐゴシック" charset="-128"/>
          <a:cs typeface="ＭＳ Ｐゴシック" charset="-128"/>
        </a:defRPr>
      </a:lvl5pPr>
      <a:lvl6pPr marL="457200" algn="ctr" rtl="0" fontAlgn="base">
        <a:spcBef>
          <a:spcPct val="0"/>
        </a:spcBef>
        <a:spcAft>
          <a:spcPct val="0"/>
        </a:spcAft>
        <a:defRPr sz="8600">
          <a:solidFill>
            <a:schemeClr val="tx2"/>
          </a:solidFill>
          <a:latin typeface="Arial Black" charset="0"/>
        </a:defRPr>
      </a:lvl6pPr>
      <a:lvl7pPr marL="914400" algn="ctr" rtl="0" fontAlgn="base">
        <a:spcBef>
          <a:spcPct val="0"/>
        </a:spcBef>
        <a:spcAft>
          <a:spcPct val="0"/>
        </a:spcAft>
        <a:defRPr sz="8600">
          <a:solidFill>
            <a:schemeClr val="tx2"/>
          </a:solidFill>
          <a:latin typeface="Arial Black" charset="0"/>
        </a:defRPr>
      </a:lvl7pPr>
      <a:lvl8pPr marL="1371600" algn="ctr" rtl="0" fontAlgn="base">
        <a:spcBef>
          <a:spcPct val="0"/>
        </a:spcBef>
        <a:spcAft>
          <a:spcPct val="0"/>
        </a:spcAft>
        <a:defRPr sz="8600">
          <a:solidFill>
            <a:schemeClr val="tx2"/>
          </a:solidFill>
          <a:latin typeface="Arial Black" charset="0"/>
        </a:defRPr>
      </a:lvl8pPr>
      <a:lvl9pPr marL="1828800" algn="ctr" rtl="0" fontAlgn="base">
        <a:spcBef>
          <a:spcPct val="0"/>
        </a:spcBef>
        <a:spcAft>
          <a:spcPct val="0"/>
        </a:spcAft>
        <a:defRPr sz="8600">
          <a:solidFill>
            <a:schemeClr val="tx2"/>
          </a:solidFill>
          <a:latin typeface="Arial Black" charset="0"/>
        </a:defRPr>
      </a:lvl9pPr>
    </p:titleStyle>
    <p:bodyStyle>
      <a:lvl1pPr marL="342900" indent="-342900" algn="l" rtl="0" eaLnBrk="0" fontAlgn="base" hangingPunct="0">
        <a:spcBef>
          <a:spcPct val="20000"/>
        </a:spcBef>
        <a:spcAft>
          <a:spcPct val="0"/>
        </a:spcAft>
        <a:buChar char="•"/>
        <a:defRPr sz="2900">
          <a:solidFill>
            <a:schemeClr val="tx1"/>
          </a:solidFill>
          <a:latin typeface="+mn-lt"/>
          <a:ea typeface="ＭＳ Ｐゴシック" charset="-128"/>
          <a:cs typeface="ＭＳ Ｐゴシック" charset="-128"/>
        </a:defRPr>
      </a:lvl1pPr>
      <a:lvl2pPr marL="739775" indent="-282575" algn="l" rtl="0" eaLnBrk="0" fontAlgn="base" hangingPunct="0">
        <a:spcBef>
          <a:spcPct val="20000"/>
        </a:spcBef>
        <a:spcAft>
          <a:spcPct val="0"/>
        </a:spcAft>
        <a:buChar char="–"/>
        <a:defRPr sz="29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19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1900">
          <a:solidFill>
            <a:schemeClr val="tx1"/>
          </a:solidFill>
          <a:latin typeface="+mn-lt"/>
          <a:ea typeface="ＭＳ Ｐゴシック" charset="-128"/>
        </a:defRPr>
      </a:lvl5pPr>
      <a:lvl6pPr marL="2514600" indent="-228600" algn="l" rtl="0" fontAlgn="base">
        <a:spcBef>
          <a:spcPct val="20000"/>
        </a:spcBef>
        <a:spcAft>
          <a:spcPct val="0"/>
        </a:spcAft>
        <a:buChar char="»"/>
        <a:defRPr sz="1900">
          <a:solidFill>
            <a:schemeClr val="tx1"/>
          </a:solidFill>
          <a:latin typeface="+mn-lt"/>
          <a:ea typeface="ＭＳ Ｐゴシック" charset="-128"/>
        </a:defRPr>
      </a:lvl6pPr>
      <a:lvl7pPr marL="2971800" indent="-228600" algn="l" rtl="0" fontAlgn="base">
        <a:spcBef>
          <a:spcPct val="20000"/>
        </a:spcBef>
        <a:spcAft>
          <a:spcPct val="0"/>
        </a:spcAft>
        <a:buChar char="»"/>
        <a:defRPr sz="1900">
          <a:solidFill>
            <a:schemeClr val="tx1"/>
          </a:solidFill>
          <a:latin typeface="+mn-lt"/>
          <a:ea typeface="ＭＳ Ｐゴシック" charset="-128"/>
        </a:defRPr>
      </a:lvl7pPr>
      <a:lvl8pPr marL="3429000" indent="-228600" algn="l" rtl="0" fontAlgn="base">
        <a:spcBef>
          <a:spcPct val="20000"/>
        </a:spcBef>
        <a:spcAft>
          <a:spcPct val="0"/>
        </a:spcAft>
        <a:buChar char="»"/>
        <a:defRPr sz="1900">
          <a:solidFill>
            <a:schemeClr val="tx1"/>
          </a:solidFill>
          <a:latin typeface="+mn-lt"/>
          <a:ea typeface="ＭＳ Ｐゴシック" charset="-128"/>
        </a:defRPr>
      </a:lvl8pPr>
      <a:lvl9pPr marL="3886200" indent="-228600" algn="l" rtl="0" fontAlgn="base">
        <a:spcBef>
          <a:spcPct val="20000"/>
        </a:spcBef>
        <a:spcAft>
          <a:spcPct val="0"/>
        </a:spcAft>
        <a:buChar char="»"/>
        <a:defRPr sz="19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ChangeArrowheads="1"/>
          </p:cNvSpPr>
          <p:nvPr userDrawn="1"/>
        </p:nvSpPr>
        <p:spPr bwMode="auto">
          <a:xfrm>
            <a:off x="0" y="0"/>
            <a:ext cx="38404800" cy="4800600"/>
          </a:xfrm>
          <a:prstGeom prst="rect">
            <a:avLst/>
          </a:prstGeom>
          <a:solidFill>
            <a:schemeClr val="accent1"/>
          </a:solidFill>
          <a:ln w="9525">
            <a:solidFill>
              <a:schemeClr val="tx1"/>
            </a:solidFill>
            <a:miter lim="800000"/>
            <a:headEnd/>
            <a:tailEnd/>
          </a:ln>
          <a:effectLst/>
        </p:spPr>
        <p:txBody>
          <a:bodyPr wrap="none" anchor="ctr"/>
          <a:lstStyle/>
          <a:p>
            <a:pPr>
              <a:defRPr/>
            </a:pPr>
            <a:endParaRPr lang="en-US">
              <a:ea typeface="+mn-ea"/>
              <a:cs typeface="+mn-cs"/>
            </a:endParaRPr>
          </a:p>
        </p:txBody>
      </p:sp>
      <p:sp>
        <p:nvSpPr>
          <p:cNvPr id="181251" name="Rectangle 3"/>
          <p:cNvSpPr>
            <a:spLocks noChangeArrowheads="1"/>
          </p:cNvSpPr>
          <p:nvPr userDrawn="1"/>
        </p:nvSpPr>
        <p:spPr bwMode="auto">
          <a:xfrm>
            <a:off x="607021" y="5638800"/>
            <a:ext cx="37071300" cy="26563638"/>
          </a:xfrm>
          <a:prstGeom prst="rect">
            <a:avLst/>
          </a:prstGeom>
          <a:solidFill>
            <a:schemeClr val="accent1"/>
          </a:solidFill>
          <a:ln w="9525">
            <a:solidFill>
              <a:schemeClr val="tx1"/>
            </a:solidFill>
            <a:miter lim="800000"/>
            <a:headEnd/>
            <a:tailEnd/>
          </a:ln>
          <a:effectLst/>
        </p:spPr>
        <p:txBody>
          <a:bodyPr wrap="none" anchor="ctr"/>
          <a:lstStyle/>
          <a:p>
            <a:pPr>
              <a:defRPr/>
            </a:pPr>
            <a:endParaRPr lang="en-US">
              <a:ea typeface="+mn-ea"/>
              <a:cs typeface="+mn-cs"/>
            </a:endParaRPr>
          </a:p>
        </p:txBody>
      </p:sp>
      <p:sp>
        <p:nvSpPr>
          <p:cNvPr id="181252" name="Rectangle 4"/>
          <p:cNvSpPr>
            <a:spLocks noChangeArrowheads="1"/>
          </p:cNvSpPr>
          <p:nvPr userDrawn="1"/>
        </p:nvSpPr>
        <p:spPr bwMode="auto">
          <a:xfrm>
            <a:off x="0" y="4800601"/>
            <a:ext cx="38404800" cy="130175"/>
          </a:xfrm>
          <a:prstGeom prst="rect">
            <a:avLst/>
          </a:prstGeom>
          <a:solidFill>
            <a:srgbClr val="660000"/>
          </a:solidFill>
          <a:ln w="9525">
            <a:noFill/>
            <a:miter lim="800000"/>
            <a:headEnd/>
            <a:tailEnd/>
          </a:ln>
          <a:effectLst/>
        </p:spPr>
        <p:txBody>
          <a:bodyPr wrap="none" anchor="ctr"/>
          <a:lstStyle/>
          <a:p>
            <a:pPr>
              <a:defRPr/>
            </a:pPr>
            <a:endParaRPr lang="en-US">
              <a:ea typeface="+mn-ea"/>
              <a:cs typeface="+mn-cs"/>
            </a:endParaRPr>
          </a:p>
        </p:txBody>
      </p:sp>
      <p:sp>
        <p:nvSpPr>
          <p:cNvPr id="181253" name="Text Box 5"/>
          <p:cNvSpPr txBox="1">
            <a:spLocks noChangeArrowheads="1"/>
          </p:cNvSpPr>
          <p:nvPr userDrawn="1"/>
        </p:nvSpPr>
        <p:spPr bwMode="auto">
          <a:xfrm>
            <a:off x="533400" y="32445326"/>
            <a:ext cx="2200275" cy="328101"/>
          </a:xfrm>
          <a:prstGeom prst="rect">
            <a:avLst/>
          </a:prstGeom>
          <a:noFill/>
          <a:ln w="9525">
            <a:noFill/>
            <a:miter lim="800000"/>
            <a:headEnd/>
            <a:tailEnd/>
          </a:ln>
          <a:effectLst/>
        </p:spPr>
        <p:txBody>
          <a:bodyPr lIns="91267" tIns="45624" rIns="91267" bIns="45624">
            <a:spAutoFit/>
          </a:bodyPr>
          <a:lstStyle/>
          <a:p>
            <a:pPr eaLnBrk="0" hangingPunct="0">
              <a:lnSpc>
                <a:spcPct val="65000"/>
              </a:lnSpc>
              <a:spcBef>
                <a:spcPct val="50000"/>
              </a:spcBef>
              <a:defRPr/>
            </a:pPr>
            <a:r>
              <a:rPr lang="en-US" sz="500" b="1">
                <a:solidFill>
                  <a:schemeClr val="bg2"/>
                </a:solidFill>
                <a:latin typeface="Arial" charset="0"/>
                <a:ea typeface="+mn-ea"/>
                <a:cs typeface="+mn-cs"/>
              </a:rPr>
              <a:t>POSTER TEMPLATE BY:</a:t>
            </a:r>
          </a:p>
          <a:p>
            <a:pPr eaLnBrk="0" hangingPunct="0">
              <a:lnSpc>
                <a:spcPct val="65000"/>
              </a:lnSpc>
              <a:spcBef>
                <a:spcPct val="50000"/>
              </a:spcBef>
              <a:defRPr/>
            </a:pPr>
            <a:r>
              <a:rPr lang="en-US" sz="1000" b="1">
                <a:solidFill>
                  <a:schemeClr val="bg2"/>
                </a:solidFill>
                <a:latin typeface="Arial" charset="0"/>
                <a:ea typeface="+mn-ea"/>
                <a:cs typeface="+mn-cs"/>
              </a:rPr>
              <a:t>www.PosterPresentations.com</a:t>
            </a:r>
          </a:p>
        </p:txBody>
      </p:sp>
      <p:sp>
        <p:nvSpPr>
          <p:cNvPr id="25606" name="Rectangle 6"/>
          <p:cNvSpPr>
            <a:spLocks noGrp="1" noChangeArrowheads="1"/>
          </p:cNvSpPr>
          <p:nvPr>
            <p:ph type="title"/>
          </p:nvPr>
        </p:nvSpPr>
        <p:spPr bwMode="auto">
          <a:xfrm>
            <a:off x="840384" y="1273176"/>
            <a:ext cx="36683751" cy="2201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267" tIns="45624" rIns="91267" bIns="45624" numCol="1" anchor="ctr" anchorCtr="0" compatLnSpc="1">
            <a:prstTxWarp prst="textNoShape">
              <a:avLst/>
            </a:prstTxWarp>
          </a:bodyPr>
          <a:lstStyle/>
          <a:p>
            <a:pPr lvl="0"/>
            <a:r>
              <a:rPr lang="en-US"/>
              <a:t>Click to edit Master title style</a:t>
            </a:r>
          </a:p>
        </p:txBody>
      </p:sp>
      <p:sp>
        <p:nvSpPr>
          <p:cNvPr id="25607" name="Rectangle 7"/>
          <p:cNvSpPr>
            <a:spLocks noGrp="1" noChangeArrowheads="1"/>
          </p:cNvSpPr>
          <p:nvPr>
            <p:ph type="body" idx="1"/>
          </p:nvPr>
        </p:nvSpPr>
        <p:spPr bwMode="auto">
          <a:xfrm>
            <a:off x="607021" y="5638800"/>
            <a:ext cx="36917114" cy="265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456408" tIns="456408" rIns="456408" bIns="456408" numCol="1" anchor="t" anchorCtr="0" compatLnSpc="1">
            <a:prstTxWarp prst="textNoShape">
              <a:avLst/>
            </a:prstTxWarp>
          </a:bodyPr>
          <a:lstStyle/>
          <a:p>
            <a:pPr lvl="0"/>
            <a:r>
              <a:rPr lang="en-US"/>
              <a:t>Click to edit Master text styles</a:t>
            </a:r>
          </a:p>
          <a:p>
            <a:pPr lvl="1"/>
            <a:r>
              <a:rPr lang="en-US"/>
              <a:t>Second level</a:t>
            </a:r>
          </a:p>
        </p:txBody>
      </p:sp>
      <p:sp>
        <p:nvSpPr>
          <p:cNvPr id="181256" name="Rectangle 8"/>
          <p:cNvSpPr>
            <a:spLocks noChangeArrowheads="1"/>
          </p:cNvSpPr>
          <p:nvPr userDrawn="1"/>
        </p:nvSpPr>
        <p:spPr bwMode="auto">
          <a:xfrm>
            <a:off x="0" y="0"/>
            <a:ext cx="38404800" cy="32918400"/>
          </a:xfrm>
          <a:prstGeom prst="rect">
            <a:avLst/>
          </a:prstGeom>
          <a:noFill/>
          <a:ln w="3175">
            <a:solidFill>
              <a:schemeClr val="tx2"/>
            </a:solidFill>
            <a:miter lim="800000"/>
            <a:headEnd/>
            <a:tailEnd/>
          </a:ln>
          <a:effectLst/>
        </p:spPr>
        <p:txBody>
          <a:bodyPr wrap="none" anchor="ctr"/>
          <a:lstStyle/>
          <a:p>
            <a:pPr>
              <a:defRPr/>
            </a:pPr>
            <a:endParaRPr lang="en-US">
              <a:ea typeface="+mn-ea"/>
              <a:cs typeface="+mn-cs"/>
            </a:endParaRPr>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eaLnBrk="0" fontAlgn="base" hangingPunct="0">
        <a:spcBef>
          <a:spcPct val="0"/>
        </a:spcBef>
        <a:spcAft>
          <a:spcPct val="0"/>
        </a:spcAft>
        <a:defRPr sz="86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8600">
          <a:solidFill>
            <a:schemeClr val="tx2"/>
          </a:solidFill>
          <a:latin typeface="Arial Black" charset="0"/>
          <a:ea typeface="ＭＳ Ｐゴシック" charset="-128"/>
          <a:cs typeface="ＭＳ Ｐゴシック" charset="-128"/>
        </a:defRPr>
      </a:lvl2pPr>
      <a:lvl3pPr algn="ctr" rtl="0" eaLnBrk="0" fontAlgn="base" hangingPunct="0">
        <a:spcBef>
          <a:spcPct val="0"/>
        </a:spcBef>
        <a:spcAft>
          <a:spcPct val="0"/>
        </a:spcAft>
        <a:defRPr sz="8600">
          <a:solidFill>
            <a:schemeClr val="tx2"/>
          </a:solidFill>
          <a:latin typeface="Arial Black" charset="0"/>
          <a:ea typeface="ＭＳ Ｐゴシック" charset="-128"/>
          <a:cs typeface="ＭＳ Ｐゴシック" charset="-128"/>
        </a:defRPr>
      </a:lvl3pPr>
      <a:lvl4pPr algn="ctr" rtl="0" eaLnBrk="0" fontAlgn="base" hangingPunct="0">
        <a:spcBef>
          <a:spcPct val="0"/>
        </a:spcBef>
        <a:spcAft>
          <a:spcPct val="0"/>
        </a:spcAft>
        <a:defRPr sz="8600">
          <a:solidFill>
            <a:schemeClr val="tx2"/>
          </a:solidFill>
          <a:latin typeface="Arial Black" charset="0"/>
          <a:ea typeface="ＭＳ Ｐゴシック" charset="-128"/>
          <a:cs typeface="ＭＳ Ｐゴシック" charset="-128"/>
        </a:defRPr>
      </a:lvl4pPr>
      <a:lvl5pPr algn="ctr" rtl="0" eaLnBrk="0" fontAlgn="base" hangingPunct="0">
        <a:spcBef>
          <a:spcPct val="0"/>
        </a:spcBef>
        <a:spcAft>
          <a:spcPct val="0"/>
        </a:spcAft>
        <a:defRPr sz="8600">
          <a:solidFill>
            <a:schemeClr val="tx2"/>
          </a:solidFill>
          <a:latin typeface="Arial Black" charset="0"/>
          <a:ea typeface="ＭＳ Ｐゴシック" charset="-128"/>
          <a:cs typeface="ＭＳ Ｐゴシック" charset="-128"/>
        </a:defRPr>
      </a:lvl5pPr>
      <a:lvl6pPr marL="457200" algn="ctr" rtl="0" fontAlgn="base">
        <a:spcBef>
          <a:spcPct val="0"/>
        </a:spcBef>
        <a:spcAft>
          <a:spcPct val="0"/>
        </a:spcAft>
        <a:defRPr sz="8600">
          <a:solidFill>
            <a:schemeClr val="tx2"/>
          </a:solidFill>
          <a:latin typeface="Arial Black" charset="0"/>
        </a:defRPr>
      </a:lvl6pPr>
      <a:lvl7pPr marL="914400" algn="ctr" rtl="0" fontAlgn="base">
        <a:spcBef>
          <a:spcPct val="0"/>
        </a:spcBef>
        <a:spcAft>
          <a:spcPct val="0"/>
        </a:spcAft>
        <a:defRPr sz="8600">
          <a:solidFill>
            <a:schemeClr val="tx2"/>
          </a:solidFill>
          <a:latin typeface="Arial Black" charset="0"/>
        </a:defRPr>
      </a:lvl7pPr>
      <a:lvl8pPr marL="1371600" algn="ctr" rtl="0" fontAlgn="base">
        <a:spcBef>
          <a:spcPct val="0"/>
        </a:spcBef>
        <a:spcAft>
          <a:spcPct val="0"/>
        </a:spcAft>
        <a:defRPr sz="8600">
          <a:solidFill>
            <a:schemeClr val="tx2"/>
          </a:solidFill>
          <a:latin typeface="Arial Black" charset="0"/>
        </a:defRPr>
      </a:lvl8pPr>
      <a:lvl9pPr marL="1828800" algn="ctr" rtl="0" fontAlgn="base">
        <a:spcBef>
          <a:spcPct val="0"/>
        </a:spcBef>
        <a:spcAft>
          <a:spcPct val="0"/>
        </a:spcAft>
        <a:defRPr sz="8600">
          <a:solidFill>
            <a:schemeClr val="tx2"/>
          </a:solidFill>
          <a:latin typeface="Arial Black" charset="0"/>
        </a:defRPr>
      </a:lvl9pPr>
    </p:titleStyle>
    <p:bodyStyle>
      <a:lvl1pPr marL="342900" indent="-342900" algn="l" rtl="0" eaLnBrk="0" fontAlgn="base" hangingPunct="0">
        <a:spcBef>
          <a:spcPct val="20000"/>
        </a:spcBef>
        <a:spcAft>
          <a:spcPct val="0"/>
        </a:spcAft>
        <a:buChar char="•"/>
        <a:defRPr sz="2900">
          <a:solidFill>
            <a:schemeClr val="tx1"/>
          </a:solidFill>
          <a:latin typeface="+mn-lt"/>
          <a:ea typeface="ＭＳ Ｐゴシック" charset="-128"/>
          <a:cs typeface="ＭＳ Ｐゴシック" charset="-128"/>
        </a:defRPr>
      </a:lvl1pPr>
      <a:lvl2pPr marL="739775" indent="-282575" algn="l" rtl="0" eaLnBrk="0" fontAlgn="base" hangingPunct="0">
        <a:spcBef>
          <a:spcPct val="20000"/>
        </a:spcBef>
        <a:spcAft>
          <a:spcPct val="0"/>
        </a:spcAft>
        <a:buChar char="–"/>
        <a:defRPr sz="29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19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1900">
          <a:solidFill>
            <a:schemeClr val="tx1"/>
          </a:solidFill>
          <a:latin typeface="+mn-lt"/>
          <a:ea typeface="ＭＳ Ｐゴシック" charset="-128"/>
        </a:defRPr>
      </a:lvl5pPr>
      <a:lvl6pPr marL="2514600" indent="-228600" algn="l" rtl="0" fontAlgn="base">
        <a:spcBef>
          <a:spcPct val="20000"/>
        </a:spcBef>
        <a:spcAft>
          <a:spcPct val="0"/>
        </a:spcAft>
        <a:buChar char="»"/>
        <a:defRPr sz="1900">
          <a:solidFill>
            <a:schemeClr val="tx1"/>
          </a:solidFill>
          <a:latin typeface="+mn-lt"/>
          <a:ea typeface="ＭＳ Ｐゴシック" charset="-128"/>
        </a:defRPr>
      </a:lvl6pPr>
      <a:lvl7pPr marL="2971800" indent="-228600" algn="l" rtl="0" fontAlgn="base">
        <a:spcBef>
          <a:spcPct val="20000"/>
        </a:spcBef>
        <a:spcAft>
          <a:spcPct val="0"/>
        </a:spcAft>
        <a:buChar char="»"/>
        <a:defRPr sz="1900">
          <a:solidFill>
            <a:schemeClr val="tx1"/>
          </a:solidFill>
          <a:latin typeface="+mn-lt"/>
          <a:ea typeface="ＭＳ Ｐゴシック" charset="-128"/>
        </a:defRPr>
      </a:lvl7pPr>
      <a:lvl8pPr marL="3429000" indent="-228600" algn="l" rtl="0" fontAlgn="base">
        <a:spcBef>
          <a:spcPct val="20000"/>
        </a:spcBef>
        <a:spcAft>
          <a:spcPct val="0"/>
        </a:spcAft>
        <a:buChar char="»"/>
        <a:defRPr sz="1900">
          <a:solidFill>
            <a:schemeClr val="tx1"/>
          </a:solidFill>
          <a:latin typeface="+mn-lt"/>
          <a:ea typeface="ＭＳ Ｐゴシック" charset="-128"/>
        </a:defRPr>
      </a:lvl8pPr>
      <a:lvl9pPr marL="3886200" indent="-228600" algn="l" rtl="0" fontAlgn="base">
        <a:spcBef>
          <a:spcPct val="20000"/>
        </a:spcBef>
        <a:spcAft>
          <a:spcPct val="0"/>
        </a:spcAft>
        <a:buChar char="»"/>
        <a:defRPr sz="19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pn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5"/>
          <p:cNvSpPr>
            <a:spLocks noChangeArrowheads="1"/>
          </p:cNvSpPr>
          <p:nvPr/>
        </p:nvSpPr>
        <p:spPr bwMode="auto">
          <a:xfrm>
            <a:off x="253471" y="584949"/>
            <a:ext cx="25809106" cy="4677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243" tIns="45614" rIns="91243" bIns="45614">
            <a:spAutoFit/>
          </a:bodyPr>
          <a:lstStyle/>
          <a:p>
            <a:pPr>
              <a:spcBef>
                <a:spcPts val="1200"/>
              </a:spcBef>
            </a:pPr>
            <a:r>
              <a:rPr lang="en-US" sz="9600" b="1" u="sng" dirty="0">
                <a:solidFill>
                  <a:srgbClr val="F8F8F8"/>
                </a:solidFill>
              </a:rPr>
              <a:t>Improving Throughput of the ACME Climate Model by Parallel Splitting Atmospheric Physics and Dynamics</a:t>
            </a:r>
          </a:p>
          <a:p>
            <a:pPr>
              <a:spcBef>
                <a:spcPts val="1200"/>
              </a:spcBef>
            </a:pPr>
            <a:endParaRPr lang="en-US" sz="9600" b="1" u="sng" dirty="0">
              <a:solidFill>
                <a:srgbClr val="F8F8F8"/>
              </a:solidFill>
            </a:endParaRPr>
          </a:p>
        </p:txBody>
      </p:sp>
      <p:sp>
        <p:nvSpPr>
          <p:cNvPr id="38916" name="Text Box 388"/>
          <p:cNvSpPr txBox="1">
            <a:spLocks noChangeArrowheads="1"/>
          </p:cNvSpPr>
          <p:nvPr/>
        </p:nvSpPr>
        <p:spPr bwMode="auto">
          <a:xfrm>
            <a:off x="600075" y="5544067"/>
            <a:ext cx="18224160" cy="830803"/>
          </a:xfrm>
          <a:prstGeom prst="rect">
            <a:avLst/>
          </a:prstGeom>
          <a:solidFill>
            <a:srgbClr val="CC0000"/>
          </a:solidFill>
          <a:ln>
            <a:noFill/>
          </a:ln>
          <a:extLst/>
        </p:spPr>
        <p:txBody>
          <a:bodyPr wrap="square" lIns="91267" tIns="45624" rIns="91267" bIns="45624">
            <a:spAutoFit/>
          </a:bodyPr>
          <a:lstStyle>
            <a:lvl1pPr eaLnBrk="0" hangingPunct="0">
              <a:defRPr sz="2900">
                <a:solidFill>
                  <a:schemeClr val="tx1"/>
                </a:solidFill>
                <a:latin typeface="Arial Narrow" charset="0"/>
                <a:ea typeface="ＭＳ Ｐゴシック" charset="0"/>
                <a:cs typeface="ＭＳ Ｐゴシック" charset="0"/>
              </a:defRPr>
            </a:lvl1pPr>
            <a:lvl2pPr marL="37931725" indent="-37474525" eaLnBrk="0" hangingPunct="0">
              <a:defRPr sz="2900">
                <a:solidFill>
                  <a:schemeClr val="tx1"/>
                </a:solidFill>
                <a:latin typeface="Arial Narrow" charset="0"/>
                <a:ea typeface="ＭＳ Ｐゴシック" charset="0"/>
              </a:defRPr>
            </a:lvl2pPr>
            <a:lvl3pPr eaLnBrk="0" hangingPunct="0">
              <a:defRPr sz="2900">
                <a:solidFill>
                  <a:schemeClr val="tx1"/>
                </a:solidFill>
                <a:latin typeface="Arial Narrow" charset="0"/>
                <a:ea typeface="ＭＳ Ｐゴシック" charset="0"/>
              </a:defRPr>
            </a:lvl3pPr>
            <a:lvl4pPr eaLnBrk="0" hangingPunct="0">
              <a:defRPr sz="2900">
                <a:solidFill>
                  <a:schemeClr val="tx1"/>
                </a:solidFill>
                <a:latin typeface="Arial Narrow" charset="0"/>
                <a:ea typeface="ＭＳ Ｐゴシック" charset="0"/>
              </a:defRPr>
            </a:lvl4pPr>
            <a:lvl5pPr eaLnBrk="0" hangingPunct="0">
              <a:defRPr sz="2900">
                <a:solidFill>
                  <a:schemeClr val="tx1"/>
                </a:solidFill>
                <a:latin typeface="Arial Narrow" charset="0"/>
                <a:ea typeface="ＭＳ Ｐゴシック" charset="0"/>
              </a:defRPr>
            </a:lvl5pPr>
            <a:lvl6pPr marL="457200" eaLnBrk="0" fontAlgn="base" hangingPunct="0">
              <a:spcBef>
                <a:spcPct val="0"/>
              </a:spcBef>
              <a:spcAft>
                <a:spcPct val="0"/>
              </a:spcAft>
              <a:defRPr sz="2900">
                <a:solidFill>
                  <a:schemeClr val="tx1"/>
                </a:solidFill>
                <a:latin typeface="Arial Narrow" charset="0"/>
                <a:ea typeface="ＭＳ Ｐゴシック" charset="0"/>
              </a:defRPr>
            </a:lvl6pPr>
            <a:lvl7pPr marL="914400" eaLnBrk="0" fontAlgn="base" hangingPunct="0">
              <a:spcBef>
                <a:spcPct val="0"/>
              </a:spcBef>
              <a:spcAft>
                <a:spcPct val="0"/>
              </a:spcAft>
              <a:defRPr sz="2900">
                <a:solidFill>
                  <a:schemeClr val="tx1"/>
                </a:solidFill>
                <a:latin typeface="Arial Narrow" charset="0"/>
                <a:ea typeface="ＭＳ Ｐゴシック" charset="0"/>
              </a:defRPr>
            </a:lvl7pPr>
            <a:lvl8pPr marL="1371600" eaLnBrk="0" fontAlgn="base" hangingPunct="0">
              <a:spcBef>
                <a:spcPct val="0"/>
              </a:spcBef>
              <a:spcAft>
                <a:spcPct val="0"/>
              </a:spcAft>
              <a:defRPr sz="2900">
                <a:solidFill>
                  <a:schemeClr val="tx1"/>
                </a:solidFill>
                <a:latin typeface="Arial Narrow" charset="0"/>
                <a:ea typeface="ＭＳ Ｐゴシック" charset="0"/>
              </a:defRPr>
            </a:lvl8pPr>
            <a:lvl9pPr marL="1828800" eaLnBrk="0" fontAlgn="base" hangingPunct="0">
              <a:spcBef>
                <a:spcPct val="0"/>
              </a:spcBef>
              <a:spcAft>
                <a:spcPct val="0"/>
              </a:spcAft>
              <a:defRPr sz="2900">
                <a:solidFill>
                  <a:schemeClr val="tx1"/>
                </a:solidFill>
                <a:latin typeface="Arial Narrow" charset="0"/>
                <a:ea typeface="ＭＳ Ｐゴシック" charset="0"/>
              </a:defRPr>
            </a:lvl9pPr>
          </a:lstStyle>
          <a:p>
            <a:pPr algn="ctr">
              <a:spcBef>
                <a:spcPts val="0"/>
              </a:spcBef>
            </a:pPr>
            <a:r>
              <a:rPr lang="en-US" sz="4800" b="1" dirty="0" smtClean="0">
                <a:solidFill>
                  <a:srgbClr val="F8F8F8"/>
                </a:solidFill>
              </a:rPr>
              <a:t>  1. Introduction</a:t>
            </a:r>
          </a:p>
        </p:txBody>
      </p:sp>
      <p:sp>
        <p:nvSpPr>
          <p:cNvPr id="41" name="Rectangle 5"/>
          <p:cNvSpPr>
            <a:spLocks noChangeArrowheads="1"/>
          </p:cNvSpPr>
          <p:nvPr/>
        </p:nvSpPr>
        <p:spPr bwMode="auto">
          <a:xfrm>
            <a:off x="27177856" y="1178095"/>
            <a:ext cx="10709383" cy="2800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243" tIns="45614" rIns="91243" bIns="45614">
            <a:spAutoFit/>
          </a:bodyPr>
          <a:lstStyle/>
          <a:p>
            <a:pPr>
              <a:spcBef>
                <a:spcPts val="0"/>
              </a:spcBef>
            </a:pPr>
            <a:r>
              <a:rPr lang="en-US" sz="7200" b="1" dirty="0" smtClean="0">
                <a:solidFill>
                  <a:srgbClr val="FFFF00"/>
                </a:solidFill>
                <a:latin typeface="Arial" charset="0"/>
              </a:rPr>
              <a:t>Peter Caldwell (LLNL) </a:t>
            </a:r>
          </a:p>
          <a:p>
            <a:pPr>
              <a:spcBef>
                <a:spcPts val="0"/>
              </a:spcBef>
            </a:pPr>
            <a:r>
              <a:rPr lang="en-US" sz="7200" b="1" dirty="0" smtClean="0">
                <a:solidFill>
                  <a:srgbClr val="FFFF00"/>
                </a:solidFill>
                <a:latin typeface="Arial" charset="0"/>
              </a:rPr>
              <a:t>Mark Taylor (SNL)</a:t>
            </a:r>
            <a:endParaRPr lang="en-US" sz="7200" b="1" baseline="30000" dirty="0" smtClean="0">
              <a:solidFill>
                <a:srgbClr val="FFFF00"/>
              </a:solidFill>
              <a:latin typeface="Arial" charset="0"/>
            </a:endParaRPr>
          </a:p>
          <a:p>
            <a:pPr>
              <a:spcBef>
                <a:spcPts val="0"/>
              </a:spcBef>
            </a:pPr>
            <a:endParaRPr lang="en-US" sz="1800" b="1" baseline="30000" dirty="0" smtClean="0">
              <a:solidFill>
                <a:srgbClr val="FFFF00"/>
              </a:solidFill>
              <a:latin typeface="Arial" charset="0"/>
            </a:endParaRPr>
          </a:p>
          <a:p>
            <a:pPr>
              <a:spcBef>
                <a:spcPts val="0"/>
              </a:spcBef>
            </a:pPr>
            <a:endParaRPr lang="en-US" sz="1000" b="1" dirty="0" smtClean="0">
              <a:solidFill>
                <a:srgbClr val="FFFF00"/>
              </a:solidFill>
              <a:latin typeface="Arial" charset="0"/>
            </a:endParaRPr>
          </a:p>
          <a:p>
            <a:pPr>
              <a:spcBef>
                <a:spcPts val="0"/>
              </a:spcBef>
            </a:pPr>
            <a:endParaRPr lang="en-US" sz="1000" b="1" dirty="0" smtClean="0">
              <a:solidFill>
                <a:srgbClr val="FFFFFF"/>
              </a:solidFill>
              <a:latin typeface="Arial" charset="0"/>
            </a:endParaRPr>
          </a:p>
        </p:txBody>
      </p:sp>
      <p:pic>
        <p:nvPicPr>
          <p:cNvPr id="45" name="Picture 31" descr="lab_icon_rgb.t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4136854" y="32287586"/>
            <a:ext cx="375792" cy="441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8" name="Text Box 388"/>
          <p:cNvSpPr txBox="1">
            <a:spLocks noChangeArrowheads="1"/>
          </p:cNvSpPr>
          <p:nvPr/>
        </p:nvSpPr>
        <p:spPr bwMode="auto">
          <a:xfrm>
            <a:off x="19501376" y="5544067"/>
            <a:ext cx="18013325" cy="830803"/>
          </a:xfrm>
          <a:prstGeom prst="rect">
            <a:avLst/>
          </a:prstGeom>
          <a:solidFill>
            <a:srgbClr val="0000FF"/>
          </a:solidFill>
          <a:ln>
            <a:noFill/>
          </a:ln>
          <a:extLst/>
        </p:spPr>
        <p:txBody>
          <a:bodyPr wrap="square" lIns="91267" tIns="45624" rIns="91267" bIns="45624">
            <a:spAutoFit/>
          </a:bodyPr>
          <a:lstStyle>
            <a:lvl1pPr eaLnBrk="0" hangingPunct="0">
              <a:defRPr sz="2900">
                <a:solidFill>
                  <a:schemeClr val="tx1"/>
                </a:solidFill>
                <a:latin typeface="Arial Narrow" charset="0"/>
                <a:ea typeface="ＭＳ Ｐゴシック" charset="0"/>
                <a:cs typeface="ＭＳ Ｐゴシック" charset="0"/>
              </a:defRPr>
            </a:lvl1pPr>
            <a:lvl2pPr marL="37931725" indent="-37474525" eaLnBrk="0" hangingPunct="0">
              <a:defRPr sz="2900">
                <a:solidFill>
                  <a:schemeClr val="tx1"/>
                </a:solidFill>
                <a:latin typeface="Arial Narrow" charset="0"/>
                <a:ea typeface="ＭＳ Ｐゴシック" charset="0"/>
              </a:defRPr>
            </a:lvl2pPr>
            <a:lvl3pPr eaLnBrk="0" hangingPunct="0">
              <a:defRPr sz="2900">
                <a:solidFill>
                  <a:schemeClr val="tx1"/>
                </a:solidFill>
                <a:latin typeface="Arial Narrow" charset="0"/>
                <a:ea typeface="ＭＳ Ｐゴシック" charset="0"/>
              </a:defRPr>
            </a:lvl3pPr>
            <a:lvl4pPr eaLnBrk="0" hangingPunct="0">
              <a:defRPr sz="2900">
                <a:solidFill>
                  <a:schemeClr val="tx1"/>
                </a:solidFill>
                <a:latin typeface="Arial Narrow" charset="0"/>
                <a:ea typeface="ＭＳ Ｐゴシック" charset="0"/>
              </a:defRPr>
            </a:lvl4pPr>
            <a:lvl5pPr eaLnBrk="0" hangingPunct="0">
              <a:defRPr sz="2900">
                <a:solidFill>
                  <a:schemeClr val="tx1"/>
                </a:solidFill>
                <a:latin typeface="Arial Narrow" charset="0"/>
                <a:ea typeface="ＭＳ Ｐゴシック" charset="0"/>
              </a:defRPr>
            </a:lvl5pPr>
            <a:lvl6pPr marL="457200" eaLnBrk="0" fontAlgn="base" hangingPunct="0">
              <a:spcBef>
                <a:spcPct val="0"/>
              </a:spcBef>
              <a:spcAft>
                <a:spcPct val="0"/>
              </a:spcAft>
              <a:defRPr sz="2900">
                <a:solidFill>
                  <a:schemeClr val="tx1"/>
                </a:solidFill>
                <a:latin typeface="Arial Narrow" charset="0"/>
                <a:ea typeface="ＭＳ Ｐゴシック" charset="0"/>
              </a:defRPr>
            </a:lvl6pPr>
            <a:lvl7pPr marL="914400" eaLnBrk="0" fontAlgn="base" hangingPunct="0">
              <a:spcBef>
                <a:spcPct val="0"/>
              </a:spcBef>
              <a:spcAft>
                <a:spcPct val="0"/>
              </a:spcAft>
              <a:defRPr sz="2900">
                <a:solidFill>
                  <a:schemeClr val="tx1"/>
                </a:solidFill>
                <a:latin typeface="Arial Narrow" charset="0"/>
                <a:ea typeface="ＭＳ Ｐゴシック" charset="0"/>
              </a:defRPr>
            </a:lvl7pPr>
            <a:lvl8pPr marL="1371600" eaLnBrk="0" fontAlgn="base" hangingPunct="0">
              <a:spcBef>
                <a:spcPct val="0"/>
              </a:spcBef>
              <a:spcAft>
                <a:spcPct val="0"/>
              </a:spcAft>
              <a:defRPr sz="2900">
                <a:solidFill>
                  <a:schemeClr val="tx1"/>
                </a:solidFill>
                <a:latin typeface="Arial Narrow" charset="0"/>
                <a:ea typeface="ＭＳ Ｐゴシック" charset="0"/>
              </a:defRPr>
            </a:lvl8pPr>
            <a:lvl9pPr marL="1828800" eaLnBrk="0" fontAlgn="base" hangingPunct="0">
              <a:spcBef>
                <a:spcPct val="0"/>
              </a:spcBef>
              <a:spcAft>
                <a:spcPct val="0"/>
              </a:spcAft>
              <a:defRPr sz="2900">
                <a:solidFill>
                  <a:schemeClr val="tx1"/>
                </a:solidFill>
                <a:latin typeface="Arial Narrow" charset="0"/>
                <a:ea typeface="ＭＳ Ｐゴシック" charset="0"/>
              </a:defRPr>
            </a:lvl9pPr>
          </a:lstStyle>
          <a:p>
            <a:pPr algn="ctr">
              <a:spcBef>
                <a:spcPct val="50000"/>
              </a:spcBef>
            </a:pPr>
            <a:r>
              <a:rPr lang="en-US" sz="4800" b="1" dirty="0">
                <a:solidFill>
                  <a:srgbClr val="F8F8F8"/>
                </a:solidFill>
              </a:rPr>
              <a:t>3</a:t>
            </a:r>
            <a:r>
              <a:rPr lang="en-US" sz="4800" b="1" dirty="0" smtClean="0">
                <a:solidFill>
                  <a:srgbClr val="F8F8F8"/>
                </a:solidFill>
              </a:rPr>
              <a:t>. New Approach: Lagged Physics</a:t>
            </a:r>
          </a:p>
        </p:txBody>
      </p:sp>
      <p:sp>
        <p:nvSpPr>
          <p:cNvPr id="137" name="Text Box 405"/>
          <p:cNvSpPr txBox="1">
            <a:spLocks noChangeArrowheads="1"/>
          </p:cNvSpPr>
          <p:nvPr/>
        </p:nvSpPr>
        <p:spPr bwMode="auto">
          <a:xfrm>
            <a:off x="641040" y="24745982"/>
            <a:ext cx="18131664" cy="830803"/>
          </a:xfrm>
          <a:prstGeom prst="rect">
            <a:avLst/>
          </a:prstGeom>
          <a:solidFill>
            <a:srgbClr val="FF9900"/>
          </a:solidFill>
          <a:ln>
            <a:noFill/>
          </a:ln>
          <a:extLst/>
        </p:spPr>
        <p:txBody>
          <a:bodyPr wrap="square" lIns="91267" tIns="45624" rIns="91267" bIns="45624">
            <a:spAutoFit/>
          </a:bodyPr>
          <a:lstStyle>
            <a:lvl1pPr eaLnBrk="0" hangingPunct="0">
              <a:defRPr sz="2900">
                <a:solidFill>
                  <a:schemeClr val="tx1"/>
                </a:solidFill>
                <a:latin typeface="Arial Narrow" charset="0"/>
                <a:ea typeface="ＭＳ Ｐゴシック" charset="0"/>
                <a:cs typeface="ＭＳ Ｐゴシック" charset="0"/>
              </a:defRPr>
            </a:lvl1pPr>
            <a:lvl2pPr marL="37931725" indent="-37474525" eaLnBrk="0" hangingPunct="0">
              <a:defRPr sz="2900">
                <a:solidFill>
                  <a:schemeClr val="tx1"/>
                </a:solidFill>
                <a:latin typeface="Arial Narrow" charset="0"/>
                <a:ea typeface="ＭＳ Ｐゴシック" charset="0"/>
              </a:defRPr>
            </a:lvl2pPr>
            <a:lvl3pPr eaLnBrk="0" hangingPunct="0">
              <a:defRPr sz="2900">
                <a:solidFill>
                  <a:schemeClr val="tx1"/>
                </a:solidFill>
                <a:latin typeface="Arial Narrow" charset="0"/>
                <a:ea typeface="ＭＳ Ｐゴシック" charset="0"/>
              </a:defRPr>
            </a:lvl3pPr>
            <a:lvl4pPr eaLnBrk="0" hangingPunct="0">
              <a:defRPr sz="2900">
                <a:solidFill>
                  <a:schemeClr val="tx1"/>
                </a:solidFill>
                <a:latin typeface="Arial Narrow" charset="0"/>
                <a:ea typeface="ＭＳ Ｐゴシック" charset="0"/>
              </a:defRPr>
            </a:lvl4pPr>
            <a:lvl5pPr eaLnBrk="0" hangingPunct="0">
              <a:defRPr sz="2900">
                <a:solidFill>
                  <a:schemeClr val="tx1"/>
                </a:solidFill>
                <a:latin typeface="Arial Narrow" charset="0"/>
                <a:ea typeface="ＭＳ Ｐゴシック" charset="0"/>
              </a:defRPr>
            </a:lvl5pPr>
            <a:lvl6pPr marL="457200" eaLnBrk="0" fontAlgn="base" hangingPunct="0">
              <a:spcBef>
                <a:spcPct val="0"/>
              </a:spcBef>
              <a:spcAft>
                <a:spcPct val="0"/>
              </a:spcAft>
              <a:defRPr sz="2900">
                <a:solidFill>
                  <a:schemeClr val="tx1"/>
                </a:solidFill>
                <a:latin typeface="Arial Narrow" charset="0"/>
                <a:ea typeface="ＭＳ Ｐゴシック" charset="0"/>
              </a:defRPr>
            </a:lvl6pPr>
            <a:lvl7pPr marL="914400" eaLnBrk="0" fontAlgn="base" hangingPunct="0">
              <a:spcBef>
                <a:spcPct val="0"/>
              </a:spcBef>
              <a:spcAft>
                <a:spcPct val="0"/>
              </a:spcAft>
              <a:defRPr sz="2900">
                <a:solidFill>
                  <a:schemeClr val="tx1"/>
                </a:solidFill>
                <a:latin typeface="Arial Narrow" charset="0"/>
                <a:ea typeface="ＭＳ Ｐゴシック" charset="0"/>
              </a:defRPr>
            </a:lvl7pPr>
            <a:lvl8pPr marL="1371600" eaLnBrk="0" fontAlgn="base" hangingPunct="0">
              <a:spcBef>
                <a:spcPct val="0"/>
              </a:spcBef>
              <a:spcAft>
                <a:spcPct val="0"/>
              </a:spcAft>
              <a:defRPr sz="2900">
                <a:solidFill>
                  <a:schemeClr val="tx1"/>
                </a:solidFill>
                <a:latin typeface="Arial Narrow" charset="0"/>
                <a:ea typeface="ＭＳ Ｐゴシック" charset="0"/>
              </a:defRPr>
            </a:lvl8pPr>
            <a:lvl9pPr marL="1828800" eaLnBrk="0" fontAlgn="base" hangingPunct="0">
              <a:spcBef>
                <a:spcPct val="0"/>
              </a:spcBef>
              <a:spcAft>
                <a:spcPct val="0"/>
              </a:spcAft>
              <a:defRPr sz="2900">
                <a:solidFill>
                  <a:schemeClr val="tx1"/>
                </a:solidFill>
                <a:latin typeface="Arial Narrow" charset="0"/>
                <a:ea typeface="ＭＳ Ｐゴシック" charset="0"/>
              </a:defRPr>
            </a:lvl9pPr>
          </a:lstStyle>
          <a:p>
            <a:pPr algn="ctr">
              <a:spcBef>
                <a:spcPts val="0"/>
              </a:spcBef>
            </a:pPr>
            <a:r>
              <a:rPr lang="en-US" sz="4800" b="1" dirty="0" smtClean="0">
                <a:solidFill>
                  <a:srgbClr val="F8F8F8"/>
                </a:solidFill>
              </a:rPr>
              <a:t>2. Current Approach</a:t>
            </a:r>
          </a:p>
        </p:txBody>
      </p:sp>
      <p:sp>
        <p:nvSpPr>
          <p:cNvPr id="120" name="Text Box 388"/>
          <p:cNvSpPr txBox="1">
            <a:spLocks noChangeArrowheads="1"/>
          </p:cNvSpPr>
          <p:nvPr/>
        </p:nvSpPr>
        <p:spPr bwMode="auto">
          <a:xfrm>
            <a:off x="19501376" y="27867286"/>
            <a:ext cx="18013325" cy="830803"/>
          </a:xfrm>
          <a:prstGeom prst="rect">
            <a:avLst/>
          </a:prstGeom>
          <a:solidFill>
            <a:srgbClr val="660066"/>
          </a:solidFill>
          <a:ln>
            <a:noFill/>
          </a:ln>
          <a:extLst/>
        </p:spPr>
        <p:txBody>
          <a:bodyPr wrap="square" lIns="91267" tIns="45624" rIns="91267" bIns="45624">
            <a:spAutoFit/>
          </a:bodyPr>
          <a:lstStyle>
            <a:lvl1pPr eaLnBrk="0" hangingPunct="0">
              <a:defRPr sz="2900">
                <a:solidFill>
                  <a:schemeClr val="tx1"/>
                </a:solidFill>
                <a:latin typeface="Arial Narrow" charset="0"/>
                <a:ea typeface="ＭＳ Ｐゴシック" charset="0"/>
                <a:cs typeface="ＭＳ Ｐゴシック" charset="0"/>
              </a:defRPr>
            </a:lvl1pPr>
            <a:lvl2pPr marL="37931725" indent="-37474525" eaLnBrk="0" hangingPunct="0">
              <a:defRPr sz="2900">
                <a:solidFill>
                  <a:schemeClr val="tx1"/>
                </a:solidFill>
                <a:latin typeface="Arial Narrow" charset="0"/>
                <a:ea typeface="ＭＳ Ｐゴシック" charset="0"/>
              </a:defRPr>
            </a:lvl2pPr>
            <a:lvl3pPr eaLnBrk="0" hangingPunct="0">
              <a:defRPr sz="2900">
                <a:solidFill>
                  <a:schemeClr val="tx1"/>
                </a:solidFill>
                <a:latin typeface="Arial Narrow" charset="0"/>
                <a:ea typeface="ＭＳ Ｐゴシック" charset="0"/>
              </a:defRPr>
            </a:lvl3pPr>
            <a:lvl4pPr eaLnBrk="0" hangingPunct="0">
              <a:defRPr sz="2900">
                <a:solidFill>
                  <a:schemeClr val="tx1"/>
                </a:solidFill>
                <a:latin typeface="Arial Narrow" charset="0"/>
                <a:ea typeface="ＭＳ Ｐゴシック" charset="0"/>
              </a:defRPr>
            </a:lvl4pPr>
            <a:lvl5pPr eaLnBrk="0" hangingPunct="0">
              <a:defRPr sz="2900">
                <a:solidFill>
                  <a:schemeClr val="tx1"/>
                </a:solidFill>
                <a:latin typeface="Arial Narrow" charset="0"/>
                <a:ea typeface="ＭＳ Ｐゴシック" charset="0"/>
              </a:defRPr>
            </a:lvl5pPr>
            <a:lvl6pPr marL="457200" eaLnBrk="0" fontAlgn="base" hangingPunct="0">
              <a:spcBef>
                <a:spcPct val="0"/>
              </a:spcBef>
              <a:spcAft>
                <a:spcPct val="0"/>
              </a:spcAft>
              <a:defRPr sz="2900">
                <a:solidFill>
                  <a:schemeClr val="tx1"/>
                </a:solidFill>
                <a:latin typeface="Arial Narrow" charset="0"/>
                <a:ea typeface="ＭＳ Ｐゴシック" charset="0"/>
              </a:defRPr>
            </a:lvl6pPr>
            <a:lvl7pPr marL="914400" eaLnBrk="0" fontAlgn="base" hangingPunct="0">
              <a:spcBef>
                <a:spcPct val="0"/>
              </a:spcBef>
              <a:spcAft>
                <a:spcPct val="0"/>
              </a:spcAft>
              <a:defRPr sz="2900">
                <a:solidFill>
                  <a:schemeClr val="tx1"/>
                </a:solidFill>
                <a:latin typeface="Arial Narrow" charset="0"/>
                <a:ea typeface="ＭＳ Ｐゴシック" charset="0"/>
              </a:defRPr>
            </a:lvl7pPr>
            <a:lvl8pPr marL="1371600" eaLnBrk="0" fontAlgn="base" hangingPunct="0">
              <a:spcBef>
                <a:spcPct val="0"/>
              </a:spcBef>
              <a:spcAft>
                <a:spcPct val="0"/>
              </a:spcAft>
              <a:defRPr sz="2900">
                <a:solidFill>
                  <a:schemeClr val="tx1"/>
                </a:solidFill>
                <a:latin typeface="Arial Narrow" charset="0"/>
                <a:ea typeface="ＭＳ Ｐゴシック" charset="0"/>
              </a:defRPr>
            </a:lvl8pPr>
            <a:lvl9pPr marL="1828800" eaLnBrk="0" fontAlgn="base" hangingPunct="0">
              <a:spcBef>
                <a:spcPct val="0"/>
              </a:spcBef>
              <a:spcAft>
                <a:spcPct val="0"/>
              </a:spcAft>
              <a:defRPr sz="2900">
                <a:solidFill>
                  <a:schemeClr val="tx1"/>
                </a:solidFill>
                <a:latin typeface="Arial Narrow" charset="0"/>
                <a:ea typeface="ＭＳ Ｐゴシック" charset="0"/>
              </a:defRPr>
            </a:lvl9pPr>
          </a:lstStyle>
          <a:p>
            <a:pPr algn="ctr">
              <a:spcBef>
                <a:spcPct val="50000"/>
              </a:spcBef>
            </a:pPr>
            <a:r>
              <a:rPr lang="en-US" sz="4800" b="1" dirty="0" smtClean="0">
                <a:solidFill>
                  <a:srgbClr val="F8F8F8"/>
                </a:solidFill>
              </a:rPr>
              <a:t>6. Conclusions</a:t>
            </a:r>
          </a:p>
        </p:txBody>
      </p:sp>
      <p:sp>
        <p:nvSpPr>
          <p:cNvPr id="3" name="Rectangle 2"/>
          <p:cNvSpPr/>
          <p:nvPr/>
        </p:nvSpPr>
        <p:spPr bwMode="auto">
          <a:xfrm>
            <a:off x="448855" y="32390588"/>
            <a:ext cx="2091145" cy="338554"/>
          </a:xfrm>
          <a:prstGeom prst="rect">
            <a:avLst/>
          </a:prstGeom>
          <a:solidFill>
            <a:srgbClr val="A8BBCA"/>
          </a:solidFill>
          <a:ln w="9525" cap="flat" cmpd="sng" algn="ctr">
            <a:noFill/>
            <a:prstDash val="solid"/>
            <a:round/>
            <a:headEnd type="none" w="med" len="med"/>
            <a:tailEnd type="none" w="med" len="med"/>
          </a:ln>
          <a:effectLst/>
        </p:spPr>
        <p:txBody>
          <a:bodyPr vert="horz" wrap="square" lIns="457200" tIns="457200" rIns="457200" bIns="457200" numCol="1" rtlCol="0" anchor="t" anchorCtr="0" compatLnSpc="1">
            <a:prstTxWarp prst="textNoShape">
              <a:avLst/>
            </a:prstTxWarp>
            <a:spAutoFit/>
          </a:bodyPr>
          <a:lstStyle/>
          <a:p>
            <a:pPr marL="0" marR="0" indent="0" algn="l" defTabSz="4389438"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a:ln>
                <a:noFill/>
              </a:ln>
              <a:solidFill>
                <a:schemeClr val="tx1"/>
              </a:solidFill>
              <a:effectLst/>
              <a:latin typeface="Arial Narrow" charset="0"/>
            </a:endParaRPr>
          </a:p>
        </p:txBody>
      </p:sp>
      <p:sp>
        <p:nvSpPr>
          <p:cNvPr id="38957" name="TextBox 46"/>
          <p:cNvSpPr txBox="1">
            <a:spLocks noChangeArrowheads="1"/>
          </p:cNvSpPr>
          <p:nvPr/>
        </p:nvSpPr>
        <p:spPr bwMode="auto">
          <a:xfrm>
            <a:off x="600075" y="32390588"/>
            <a:ext cx="29504546" cy="338554"/>
          </a:xfrm>
          <a:prstGeom prst="rect">
            <a:avLst/>
          </a:prstGeom>
          <a:noFill/>
          <a:ln w="9525">
            <a:noFill/>
            <a:miter lim="800000"/>
            <a:headEnd/>
            <a:tailEnd/>
          </a:ln>
        </p:spPr>
        <p:txBody>
          <a:bodyPr wrap="square">
            <a:spAutoFit/>
          </a:bodyPr>
          <a:lstStyle>
            <a:lvl1pPr eaLnBrk="0" hangingPunct="0">
              <a:defRPr sz="2900">
                <a:solidFill>
                  <a:schemeClr val="tx1"/>
                </a:solidFill>
                <a:latin typeface="Arial Narrow" charset="0"/>
                <a:ea typeface="ＭＳ Ｐゴシック" charset="0"/>
                <a:cs typeface="ＭＳ Ｐゴシック" charset="0"/>
              </a:defRPr>
            </a:lvl1pPr>
            <a:lvl2pPr marL="37931725" indent="-37474525" eaLnBrk="0" hangingPunct="0">
              <a:defRPr sz="2900">
                <a:solidFill>
                  <a:schemeClr val="tx1"/>
                </a:solidFill>
                <a:latin typeface="Arial Narrow" charset="0"/>
                <a:ea typeface="ＭＳ Ｐゴシック" charset="0"/>
              </a:defRPr>
            </a:lvl2pPr>
            <a:lvl3pPr eaLnBrk="0" hangingPunct="0">
              <a:defRPr sz="2900">
                <a:solidFill>
                  <a:schemeClr val="tx1"/>
                </a:solidFill>
                <a:latin typeface="Arial Narrow" charset="0"/>
                <a:ea typeface="ＭＳ Ｐゴシック" charset="0"/>
              </a:defRPr>
            </a:lvl3pPr>
            <a:lvl4pPr eaLnBrk="0" hangingPunct="0">
              <a:defRPr sz="2900">
                <a:solidFill>
                  <a:schemeClr val="tx1"/>
                </a:solidFill>
                <a:latin typeface="Arial Narrow" charset="0"/>
                <a:ea typeface="ＭＳ Ｐゴシック" charset="0"/>
              </a:defRPr>
            </a:lvl4pPr>
            <a:lvl5pPr eaLnBrk="0" hangingPunct="0">
              <a:defRPr sz="2900">
                <a:solidFill>
                  <a:schemeClr val="tx1"/>
                </a:solidFill>
                <a:latin typeface="Arial Narrow" charset="0"/>
                <a:ea typeface="ＭＳ Ｐゴシック" charset="0"/>
              </a:defRPr>
            </a:lvl5pPr>
            <a:lvl6pPr marL="457200" eaLnBrk="0" fontAlgn="base" hangingPunct="0">
              <a:spcBef>
                <a:spcPct val="0"/>
              </a:spcBef>
              <a:spcAft>
                <a:spcPct val="0"/>
              </a:spcAft>
              <a:defRPr sz="2900">
                <a:solidFill>
                  <a:schemeClr val="tx1"/>
                </a:solidFill>
                <a:latin typeface="Arial Narrow" charset="0"/>
                <a:ea typeface="ＭＳ Ｐゴシック" charset="0"/>
              </a:defRPr>
            </a:lvl6pPr>
            <a:lvl7pPr marL="914400" eaLnBrk="0" fontAlgn="base" hangingPunct="0">
              <a:spcBef>
                <a:spcPct val="0"/>
              </a:spcBef>
              <a:spcAft>
                <a:spcPct val="0"/>
              </a:spcAft>
              <a:defRPr sz="2900">
                <a:solidFill>
                  <a:schemeClr val="tx1"/>
                </a:solidFill>
                <a:latin typeface="Arial Narrow" charset="0"/>
                <a:ea typeface="ＭＳ Ｐゴシック" charset="0"/>
              </a:defRPr>
            </a:lvl7pPr>
            <a:lvl8pPr marL="1371600" eaLnBrk="0" fontAlgn="base" hangingPunct="0">
              <a:spcBef>
                <a:spcPct val="0"/>
              </a:spcBef>
              <a:spcAft>
                <a:spcPct val="0"/>
              </a:spcAft>
              <a:defRPr sz="2900">
                <a:solidFill>
                  <a:schemeClr val="tx1"/>
                </a:solidFill>
                <a:latin typeface="Arial Narrow" charset="0"/>
                <a:ea typeface="ＭＳ Ｐゴシック" charset="0"/>
              </a:defRPr>
            </a:lvl8pPr>
            <a:lvl9pPr marL="1828800" eaLnBrk="0" fontAlgn="base" hangingPunct="0">
              <a:spcBef>
                <a:spcPct val="0"/>
              </a:spcBef>
              <a:spcAft>
                <a:spcPct val="0"/>
              </a:spcAft>
              <a:defRPr sz="2900">
                <a:solidFill>
                  <a:schemeClr val="tx1"/>
                </a:solidFill>
                <a:latin typeface="Arial Narrow" charset="0"/>
                <a:ea typeface="ＭＳ Ｐゴシック" charset="0"/>
              </a:defRPr>
            </a:lvl9pPr>
          </a:lstStyle>
          <a:p>
            <a:pPr eaLnBrk="1" hangingPunct="1"/>
            <a:r>
              <a:rPr lang="en-US" sz="1600" dirty="0">
                <a:solidFill>
                  <a:schemeClr val="accent6">
                    <a:lumMod val="90000"/>
                    <a:lumOff val="10000"/>
                  </a:schemeClr>
                </a:solidFill>
                <a:latin typeface="Times" charset="0"/>
              </a:rPr>
              <a:t>This work is supported by </a:t>
            </a:r>
            <a:r>
              <a:rPr lang="en-US" sz="1600" dirty="0" smtClean="0">
                <a:solidFill>
                  <a:schemeClr val="accent6">
                    <a:lumMod val="90000"/>
                    <a:lumOff val="10000"/>
                  </a:schemeClr>
                </a:solidFill>
                <a:latin typeface="Times" charset="0"/>
              </a:rPr>
              <a:t>the Regional and Global Climate and Earth System Modeling programs for the </a:t>
            </a:r>
            <a:r>
              <a:rPr lang="en-US" sz="1600" dirty="0">
                <a:solidFill>
                  <a:schemeClr val="accent6">
                    <a:lumMod val="90000"/>
                    <a:lumOff val="10000"/>
                  </a:schemeClr>
                </a:solidFill>
                <a:latin typeface="Times" charset="0"/>
              </a:rPr>
              <a:t>Office of Science of the United States Department of </a:t>
            </a:r>
            <a:r>
              <a:rPr lang="en-US" sz="1600" dirty="0" smtClean="0">
                <a:solidFill>
                  <a:schemeClr val="accent6">
                    <a:lumMod val="90000"/>
                    <a:lumOff val="10000"/>
                  </a:schemeClr>
                </a:solidFill>
                <a:latin typeface="Times" charset="0"/>
              </a:rPr>
              <a:t>Energy. </a:t>
            </a:r>
            <a:r>
              <a:rPr lang="en-US" sz="1600" dirty="0">
                <a:solidFill>
                  <a:schemeClr val="accent6">
                    <a:lumMod val="90000"/>
                    <a:lumOff val="10000"/>
                  </a:schemeClr>
                </a:solidFill>
                <a:latin typeface="Times" charset="0"/>
              </a:rPr>
              <a:t>This work was performed under </a:t>
            </a:r>
            <a:r>
              <a:rPr lang="en-US" sz="1600" dirty="0" smtClean="0">
                <a:solidFill>
                  <a:schemeClr val="accent6">
                    <a:lumMod val="90000"/>
                    <a:lumOff val="10000"/>
                  </a:schemeClr>
                </a:solidFill>
                <a:latin typeface="Times" charset="0"/>
              </a:rPr>
              <a:t>the auspices </a:t>
            </a:r>
            <a:r>
              <a:rPr lang="en-US" sz="1600" dirty="0">
                <a:solidFill>
                  <a:schemeClr val="accent6">
                    <a:lumMod val="90000"/>
                    <a:lumOff val="10000"/>
                  </a:schemeClr>
                </a:solidFill>
                <a:latin typeface="Times" charset="0"/>
              </a:rPr>
              <a:t>of the U. S. Department </a:t>
            </a:r>
            <a:r>
              <a:rPr lang="en-US" sz="1600" dirty="0" smtClean="0">
                <a:solidFill>
                  <a:schemeClr val="accent6">
                    <a:lumMod val="90000"/>
                    <a:lumOff val="10000"/>
                  </a:schemeClr>
                </a:solidFill>
                <a:latin typeface="Times" charset="0"/>
              </a:rPr>
              <a:t>of </a:t>
            </a:r>
            <a:r>
              <a:rPr lang="en-US" sz="1600" dirty="0">
                <a:solidFill>
                  <a:schemeClr val="accent6">
                    <a:lumMod val="90000"/>
                    <a:lumOff val="10000"/>
                  </a:schemeClr>
                </a:solidFill>
                <a:latin typeface="Times" charset="0"/>
              </a:rPr>
              <a:t>Energy by Lawrence Livermore National Laboratory under </a:t>
            </a:r>
            <a:r>
              <a:rPr lang="en-US" sz="1600" dirty="0">
                <a:solidFill>
                  <a:schemeClr val="accent6">
                    <a:lumMod val="90000"/>
                    <a:lumOff val="10000"/>
                  </a:schemeClr>
                </a:solidFill>
                <a:latin typeface="Times"/>
                <a:cs typeface="Times"/>
              </a:rPr>
              <a:t>contract DE-AC52-07NA27344. LLNL-</a:t>
            </a:r>
            <a:r>
              <a:rPr lang="en-US" sz="1600">
                <a:solidFill>
                  <a:schemeClr val="accent6">
                    <a:lumMod val="90000"/>
                    <a:lumOff val="10000"/>
                  </a:schemeClr>
                </a:solidFill>
                <a:latin typeface="Times"/>
                <a:cs typeface="Times"/>
              </a:rPr>
              <a:t>POST</a:t>
            </a:r>
            <a:r>
              <a:rPr lang="en-US" sz="1600">
                <a:solidFill>
                  <a:schemeClr val="accent6">
                    <a:lumMod val="90000"/>
                    <a:lumOff val="10000"/>
                  </a:schemeClr>
                </a:solidFill>
                <a:latin typeface="Times"/>
                <a:cs typeface="Times"/>
              </a:rPr>
              <a:t>-680050</a:t>
            </a:r>
            <a:endParaRPr lang="en-US" sz="1600" dirty="0">
              <a:solidFill>
                <a:schemeClr val="accent6">
                  <a:lumMod val="90000"/>
                  <a:lumOff val="10000"/>
                </a:schemeClr>
              </a:solidFill>
              <a:latin typeface="Times"/>
              <a:cs typeface="Times"/>
            </a:endParaRPr>
          </a:p>
        </p:txBody>
      </p:sp>
      <p:sp>
        <p:nvSpPr>
          <p:cNvPr id="82" name="Content Placeholder 2"/>
          <p:cNvSpPr txBox="1">
            <a:spLocks/>
          </p:cNvSpPr>
          <p:nvPr/>
        </p:nvSpPr>
        <p:spPr>
          <a:xfrm>
            <a:off x="1099947" y="15727539"/>
            <a:ext cx="17340645" cy="8892458"/>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None/>
              <a:tabLst/>
              <a:defRPr/>
            </a:pPr>
            <a:r>
              <a:rPr lang="en-US" sz="3600" dirty="0" smtClean="0">
                <a:solidFill>
                  <a:sysClr val="windowText" lastClr="000000"/>
                </a:solidFill>
                <a:latin typeface="Arial Narrow"/>
                <a:cs typeface="Arial Narrow"/>
              </a:rPr>
              <a:t>Sequential splitting is generally thought to be better (</a:t>
            </a:r>
            <a:r>
              <a:rPr lang="en-US" sz="3600" dirty="0" err="1" smtClean="0">
                <a:solidFill>
                  <a:sysClr val="windowText" lastClr="000000"/>
                </a:solidFill>
                <a:latin typeface="Arial Narrow"/>
                <a:cs typeface="Arial Narrow"/>
              </a:rPr>
              <a:t>Beljaars</a:t>
            </a:r>
            <a:r>
              <a:rPr lang="en-US" sz="3600" dirty="0">
                <a:solidFill>
                  <a:sysClr val="windowText" lastClr="000000"/>
                </a:solidFill>
                <a:latin typeface="Arial Narrow"/>
                <a:cs typeface="Arial Narrow"/>
              </a:rPr>
              <a:t> </a:t>
            </a:r>
            <a:r>
              <a:rPr lang="en-US" sz="3600" dirty="0" smtClean="0">
                <a:solidFill>
                  <a:sysClr val="windowText" lastClr="000000"/>
                </a:solidFill>
                <a:latin typeface="Arial Narrow"/>
                <a:cs typeface="Arial Narrow"/>
              </a:rPr>
              <a:t>et al 1991, </a:t>
            </a:r>
            <a:r>
              <a:rPr lang="en-US" sz="3600" dirty="0" err="1" smtClean="0">
                <a:solidFill>
                  <a:sysClr val="windowText" lastClr="000000"/>
                </a:solidFill>
                <a:latin typeface="Arial Narrow"/>
                <a:cs typeface="Arial Narrow"/>
              </a:rPr>
              <a:t>Lederink</a:t>
            </a:r>
            <a:r>
              <a:rPr lang="en-US" sz="3600" dirty="0" smtClean="0">
                <a:solidFill>
                  <a:sysClr val="windowText" lastClr="000000"/>
                </a:solidFill>
                <a:latin typeface="Arial Narrow"/>
                <a:cs typeface="Arial Narrow"/>
              </a:rPr>
              <a:t> and </a:t>
            </a:r>
            <a:r>
              <a:rPr lang="en-US" sz="3600" dirty="0" err="1" smtClean="0">
                <a:solidFill>
                  <a:sysClr val="windowText" lastClr="000000"/>
                </a:solidFill>
                <a:latin typeface="Arial Narrow"/>
                <a:cs typeface="Arial Narrow"/>
              </a:rPr>
              <a:t>Holtslag</a:t>
            </a:r>
            <a:r>
              <a:rPr lang="en-US" sz="3600" dirty="0" smtClean="0">
                <a:solidFill>
                  <a:sysClr val="windowText" lastClr="000000"/>
                </a:solidFill>
                <a:latin typeface="Arial Narrow"/>
                <a:cs typeface="Arial Narrow"/>
              </a:rPr>
              <a:t> 2000) though Bates (1998) and Williamson (2002) found less difference between methods. Lack of differentiation between sequential-</a:t>
            </a:r>
            <a:r>
              <a:rPr lang="en-US" sz="3600" i="1" dirty="0" smtClean="0">
                <a:solidFill>
                  <a:sysClr val="windowText" lastClr="000000"/>
                </a:solidFill>
                <a:latin typeface="Arial Narrow"/>
                <a:cs typeface="Arial Narrow"/>
              </a:rPr>
              <a:t>update</a:t>
            </a:r>
            <a:r>
              <a:rPr lang="en-US" sz="3600" dirty="0" smtClean="0">
                <a:solidFill>
                  <a:sysClr val="windowText" lastClr="000000"/>
                </a:solidFill>
                <a:latin typeface="Arial Narrow"/>
                <a:cs typeface="Arial Narrow"/>
              </a:rPr>
              <a:t> versus sequential-</a:t>
            </a:r>
            <a:r>
              <a:rPr lang="en-US" sz="3600" i="1" dirty="0" smtClean="0">
                <a:solidFill>
                  <a:sysClr val="windowText" lastClr="000000"/>
                </a:solidFill>
                <a:latin typeface="Arial Narrow"/>
                <a:cs typeface="Arial Narrow"/>
              </a:rPr>
              <a:t>tendency</a:t>
            </a:r>
            <a:r>
              <a:rPr lang="en-US" sz="3600" dirty="0" smtClean="0">
                <a:solidFill>
                  <a:sysClr val="windowText" lastClr="000000"/>
                </a:solidFill>
                <a:latin typeface="Arial Narrow"/>
                <a:cs typeface="Arial Narrow"/>
              </a:rPr>
              <a:t> splitting in previous studies may have contributed to this inconsistency.</a:t>
            </a:r>
          </a:p>
          <a:p>
            <a:pPr marL="0" indent="0" fontAlgn="auto">
              <a:spcAft>
                <a:spcPts val="0"/>
              </a:spcAft>
              <a:buNone/>
            </a:pPr>
            <a:endParaRPr lang="en-US" sz="1800" dirty="0">
              <a:solidFill>
                <a:sysClr val="windowText" lastClr="000000"/>
              </a:solidFill>
              <a:latin typeface="Arial Narrow"/>
              <a:cs typeface="Arial Narrow"/>
            </a:endParaRPr>
          </a:p>
          <a:p>
            <a:pPr marL="0" marR="0" lvl="0" indent="0" algn="l" defTabSz="457200" rtl="0" eaLnBrk="1" fontAlgn="auto" latinLnBrk="0" hangingPunct="1">
              <a:lnSpc>
                <a:spcPct val="100000"/>
              </a:lnSpc>
              <a:spcBef>
                <a:spcPct val="20000"/>
              </a:spcBef>
              <a:spcAft>
                <a:spcPts val="0"/>
              </a:spcAft>
              <a:buClrTx/>
              <a:buSzTx/>
              <a:buNone/>
              <a:tabLst/>
              <a:defRPr/>
            </a:pPr>
            <a:r>
              <a:rPr lang="en-US" sz="3600" dirty="0" smtClean="0">
                <a:solidFill>
                  <a:sysClr val="windowText" lastClr="000000"/>
                </a:solidFill>
                <a:latin typeface="Arial Narrow"/>
                <a:cs typeface="Arial Narrow"/>
              </a:rPr>
              <a:t>While sequential splitting may yield a better climate, running processes in parallel on separate processors could have huge benefits in terms of throughput on huge supercomputers: </a:t>
            </a:r>
          </a:p>
          <a:p>
            <a:pPr fontAlgn="auto">
              <a:spcAft>
                <a:spcPts val="0"/>
              </a:spcAft>
            </a:pPr>
            <a:r>
              <a:rPr lang="en-US" sz="3600" dirty="0">
                <a:solidFill>
                  <a:sysClr val="windowText" lastClr="000000"/>
                </a:solidFill>
                <a:latin typeface="Arial Narrow"/>
                <a:cs typeface="Arial Narrow"/>
              </a:rPr>
              <a:t>Run time </a:t>
            </a:r>
            <a:r>
              <a:rPr lang="en-US" sz="3600" dirty="0" smtClean="0">
                <a:solidFill>
                  <a:sysClr val="windowText" lastClr="000000"/>
                </a:solidFill>
                <a:latin typeface="Arial Narrow"/>
                <a:cs typeface="Arial Narrow"/>
              </a:rPr>
              <a:t>is significantly </a:t>
            </a:r>
            <a:r>
              <a:rPr lang="en-US" sz="3600" dirty="0">
                <a:solidFill>
                  <a:sysClr val="windowText" lastClr="000000"/>
                </a:solidFill>
                <a:latin typeface="Arial Narrow"/>
                <a:cs typeface="Arial Narrow"/>
              </a:rPr>
              <a:t>reduced by </a:t>
            </a:r>
            <a:r>
              <a:rPr lang="en-US" sz="3600" dirty="0" smtClean="0">
                <a:solidFill>
                  <a:sysClr val="windowText" lastClr="000000"/>
                </a:solidFill>
                <a:latin typeface="Arial Narrow"/>
                <a:cs typeface="Arial Narrow"/>
              </a:rPr>
              <a:t>doing multiple process computations </a:t>
            </a:r>
            <a:r>
              <a:rPr lang="en-US" sz="3600" dirty="0">
                <a:solidFill>
                  <a:sysClr val="windowText" lastClr="000000"/>
                </a:solidFill>
                <a:latin typeface="Arial Narrow"/>
                <a:cs typeface="Arial Narrow"/>
              </a:rPr>
              <a:t>at once</a:t>
            </a:r>
          </a:p>
          <a:p>
            <a:pPr fontAlgn="auto">
              <a:spcAft>
                <a:spcPts val="0"/>
              </a:spcAft>
            </a:pPr>
            <a:r>
              <a:rPr lang="en-US" sz="3600" dirty="0" smtClean="0">
                <a:solidFill>
                  <a:sysClr val="windowText" lastClr="000000"/>
                </a:solidFill>
                <a:latin typeface="Arial Narrow"/>
                <a:cs typeface="Arial Narrow"/>
              </a:rPr>
              <a:t>Scalability on massively parallel systems is improved </a:t>
            </a:r>
          </a:p>
          <a:p>
            <a:pPr fontAlgn="auto">
              <a:spcAft>
                <a:spcPts val="0"/>
              </a:spcAft>
            </a:pPr>
            <a:r>
              <a:rPr lang="en-US" sz="3600" dirty="0" smtClean="0">
                <a:solidFill>
                  <a:sysClr val="windowText" lastClr="000000"/>
                </a:solidFill>
                <a:latin typeface="Arial Narrow"/>
                <a:cs typeface="Arial Narrow"/>
              </a:rPr>
              <a:t>Parallel splitting of atmospheric physics and dynamics (defined below) is particularly appealing because physics is embarrassingly parallel across atmospheric columns, so more sophisticated physics can be used without time penalty by increasing the physics processor count.</a:t>
            </a:r>
          </a:p>
          <a:p>
            <a:pPr marL="0" indent="0" fontAlgn="auto">
              <a:spcAft>
                <a:spcPts val="0"/>
              </a:spcAft>
              <a:buNone/>
            </a:pPr>
            <a:endParaRPr lang="en-US" sz="1800" dirty="0">
              <a:solidFill>
                <a:sysClr val="windowText" lastClr="000000"/>
              </a:solidFill>
              <a:latin typeface="Arial Narrow"/>
              <a:cs typeface="Arial Narrow"/>
            </a:endParaRPr>
          </a:p>
          <a:p>
            <a:pPr marL="0" indent="0" algn="ctr" fontAlgn="auto">
              <a:spcAft>
                <a:spcPts val="0"/>
              </a:spcAft>
              <a:buNone/>
            </a:pPr>
            <a:r>
              <a:rPr lang="en-US" sz="4000" b="1" dirty="0" smtClean="0">
                <a:solidFill>
                  <a:srgbClr val="FF0000"/>
                </a:solidFill>
                <a:latin typeface="Arial Narrow"/>
                <a:cs typeface="Arial Narrow"/>
              </a:rPr>
              <a:t>The goal of this study is to explore the feasibility of parallel splitting for physics and dynamics in the ACME v0 climate model. </a:t>
            </a:r>
            <a:endParaRPr lang="en-US" sz="3600" b="1" dirty="0">
              <a:solidFill>
                <a:srgbClr val="FF0000"/>
              </a:solidFill>
              <a:latin typeface="Arial Narrow"/>
              <a:cs typeface="Arial Narrow"/>
            </a:endParaRPr>
          </a:p>
        </p:txBody>
      </p:sp>
      <p:sp>
        <p:nvSpPr>
          <p:cNvPr id="193" name="TextBox 192"/>
          <p:cNvSpPr txBox="1"/>
          <p:nvPr/>
        </p:nvSpPr>
        <p:spPr>
          <a:xfrm>
            <a:off x="836914" y="14731319"/>
            <a:ext cx="6737926" cy="707886"/>
          </a:xfrm>
          <a:prstGeom prst="rect">
            <a:avLst/>
          </a:prstGeom>
          <a:noFill/>
        </p:spPr>
        <p:txBody>
          <a:bodyPr wrap="square" rtlCol="0">
            <a:spAutoFit/>
          </a:bodyPr>
          <a:lstStyle/>
          <a:p>
            <a:r>
              <a:rPr lang="en-US" sz="2000" b="1" i="1" dirty="0" smtClean="0">
                <a:solidFill>
                  <a:srgbClr val="000000"/>
                </a:solidFill>
                <a:latin typeface="Arial Narrow"/>
                <a:ea typeface="ＭＳ Ｐゴシック"/>
                <a:cs typeface="ＭＳ Ｐゴシック"/>
              </a:rPr>
              <a:t>Fig 1</a:t>
            </a:r>
            <a:r>
              <a:rPr lang="en-US" sz="2000" b="1" i="1" dirty="0">
                <a:solidFill>
                  <a:srgbClr val="000000"/>
                </a:solidFill>
                <a:latin typeface="Arial Narrow"/>
                <a:ea typeface="ＭＳ Ｐゴシック"/>
                <a:cs typeface="ＭＳ Ｐゴシック"/>
              </a:rPr>
              <a:t>:Optimal </a:t>
            </a:r>
            <a:r>
              <a:rPr lang="en-US" sz="2000" b="1" i="1" dirty="0" smtClean="0">
                <a:solidFill>
                  <a:srgbClr val="000000"/>
                </a:solidFill>
                <a:latin typeface="Arial Narrow"/>
                <a:ea typeface="ＭＳ Ｐゴシック"/>
                <a:cs typeface="ＭＳ Ｐゴシック"/>
              </a:rPr>
              <a:t>performance </a:t>
            </a:r>
            <a:r>
              <a:rPr lang="en-US" sz="2000" b="1" i="1" dirty="0">
                <a:solidFill>
                  <a:srgbClr val="000000"/>
                </a:solidFill>
                <a:latin typeface="Arial Narrow"/>
                <a:ea typeface="ＭＳ Ｐゴシック"/>
                <a:cs typeface="ＭＳ Ｐゴシック"/>
              </a:rPr>
              <a:t>layout for high-res CESM1 run on Titan (achieves 1.5 SYPD)</a:t>
            </a:r>
            <a:r>
              <a:rPr lang="en-US" sz="2000" b="1" i="1" dirty="0" smtClean="0">
                <a:solidFill>
                  <a:srgbClr val="000000"/>
                </a:solidFill>
                <a:latin typeface="Arial Narrow"/>
                <a:ea typeface="ＭＳ Ｐゴシック"/>
                <a:cs typeface="ＭＳ Ｐゴシック"/>
              </a:rPr>
              <a:t>. Adapted from ACME proposal.</a:t>
            </a:r>
            <a:endParaRPr lang="en-US" sz="2000" b="1" i="1" dirty="0">
              <a:solidFill>
                <a:srgbClr val="000000"/>
              </a:solidFill>
              <a:latin typeface="Arial Narrow"/>
              <a:ea typeface="ＭＳ Ｐゴシック"/>
              <a:cs typeface="ＭＳ Ｐゴシック"/>
            </a:endParaRPr>
          </a:p>
        </p:txBody>
      </p:sp>
      <p:pic>
        <p:nvPicPr>
          <p:cNvPr id="4" name="Picture 3" descr="Slide1.png"/>
          <p:cNvPicPr>
            <a:picLocks noChangeAspect="1"/>
          </p:cNvPicPr>
          <p:nvPr/>
        </p:nvPicPr>
        <p:blipFill rotWithShape="1">
          <a:blip r:embed="rId4">
            <a:extLst>
              <a:ext uri="{28A0092B-C50C-407E-A947-70E740481C1C}">
                <a14:useLocalDpi xmlns:a14="http://schemas.microsoft.com/office/drawing/2010/main" val="0"/>
              </a:ext>
            </a:extLst>
          </a:blip>
          <a:srcRect l="29013" t="22222" r="26873" b="22364"/>
          <a:stretch/>
        </p:blipFill>
        <p:spPr>
          <a:xfrm>
            <a:off x="731956" y="8670928"/>
            <a:ext cx="6522331" cy="6144849"/>
          </a:xfrm>
          <a:prstGeom prst="rect">
            <a:avLst/>
          </a:prstGeom>
        </p:spPr>
      </p:pic>
      <p:sp>
        <p:nvSpPr>
          <p:cNvPr id="172" name="TextBox 171"/>
          <p:cNvSpPr txBox="1"/>
          <p:nvPr/>
        </p:nvSpPr>
        <p:spPr>
          <a:xfrm>
            <a:off x="9328181" y="14731319"/>
            <a:ext cx="7901616" cy="400110"/>
          </a:xfrm>
          <a:prstGeom prst="rect">
            <a:avLst/>
          </a:prstGeom>
          <a:noFill/>
        </p:spPr>
        <p:txBody>
          <a:bodyPr wrap="square" rtlCol="0">
            <a:spAutoFit/>
          </a:bodyPr>
          <a:lstStyle/>
          <a:p>
            <a:r>
              <a:rPr lang="en-US" sz="2000" b="1" i="1" dirty="0" smtClean="0">
                <a:solidFill>
                  <a:srgbClr val="000000"/>
                </a:solidFill>
                <a:latin typeface="Arial Narrow"/>
                <a:ea typeface="ＭＳ Ｐゴシック"/>
                <a:cs typeface="ＭＳ Ｐゴシック"/>
              </a:rPr>
              <a:t>Fig 2: Three popular ways of coupling processes in climate models.</a:t>
            </a:r>
            <a:endParaRPr lang="en-US" sz="2000" b="1" i="1" dirty="0">
              <a:solidFill>
                <a:srgbClr val="000000"/>
              </a:solidFill>
              <a:latin typeface="Arial Narrow"/>
              <a:ea typeface="ＭＳ Ｐゴシック"/>
              <a:cs typeface="ＭＳ Ｐゴシック"/>
            </a:endParaRPr>
          </a:p>
        </p:txBody>
      </p:sp>
      <p:sp>
        <p:nvSpPr>
          <p:cNvPr id="143" name="Rounded Rectangle 142"/>
          <p:cNvSpPr/>
          <p:nvPr/>
        </p:nvSpPr>
        <p:spPr>
          <a:xfrm>
            <a:off x="11052970" y="9574371"/>
            <a:ext cx="824875" cy="563044"/>
          </a:xfrm>
          <a:prstGeom prst="roundRect">
            <a:avLst/>
          </a:prstGeom>
          <a:solidFill>
            <a:srgbClr val="FF0000"/>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Proc1</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44" name="Rounded Rectangle 143"/>
          <p:cNvSpPr/>
          <p:nvPr/>
        </p:nvSpPr>
        <p:spPr>
          <a:xfrm>
            <a:off x="9908084" y="9946915"/>
            <a:ext cx="824875" cy="563044"/>
          </a:xfrm>
          <a:prstGeom prst="roundRect">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err="1" smtClean="0">
                <a:ln>
                  <a:noFill/>
                </a:ln>
                <a:solidFill>
                  <a:sysClr val="window" lastClr="FFFFFF"/>
                </a:solidFill>
                <a:effectLst/>
                <a:uLnTx/>
                <a:uFillTx/>
                <a:latin typeface="Calibri"/>
                <a:ea typeface="+mn-ea"/>
                <a:cs typeface="+mn-cs"/>
              </a:rPr>
              <a:t>state</a:t>
            </a:r>
            <a:r>
              <a:rPr kumimoji="0" lang="en-US" sz="1800" b="0" i="0" u="none" strike="noStrike" kern="0" cap="none" spc="0" normalizeH="0" baseline="30000" noProof="0" dirty="0" err="1" smtClean="0">
                <a:ln>
                  <a:noFill/>
                </a:ln>
                <a:solidFill>
                  <a:sysClr val="window" lastClr="FFFFFF"/>
                </a:solidFill>
                <a:effectLst/>
                <a:uLnTx/>
                <a:uFillTx/>
                <a:latin typeface="Calibri"/>
                <a:ea typeface="+mn-ea"/>
                <a:cs typeface="+mn-cs"/>
              </a:rPr>
              <a:t>n</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45" name="Rounded Rectangle 144"/>
          <p:cNvSpPr/>
          <p:nvPr/>
        </p:nvSpPr>
        <p:spPr>
          <a:xfrm>
            <a:off x="12131432" y="9563185"/>
            <a:ext cx="1235484" cy="563044"/>
          </a:xfrm>
          <a:prstGeom prst="roundRect">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800" kern="0" dirty="0">
                <a:solidFill>
                  <a:sysClr val="window" lastClr="FFFFFF"/>
                </a:solidFill>
                <a:latin typeface="Calibri"/>
                <a:ea typeface="+mn-ea"/>
                <a:cs typeface="+mn-cs"/>
              </a:rPr>
              <a:t>t</a:t>
            </a:r>
            <a:r>
              <a:rPr lang="en-US" sz="1800" kern="0" dirty="0" smtClean="0">
                <a:solidFill>
                  <a:sysClr val="window" lastClr="FFFFFF"/>
                </a:solidFill>
                <a:latin typeface="Calibri"/>
                <a:ea typeface="+mn-ea"/>
                <a:cs typeface="+mn-cs"/>
              </a:rPr>
              <a:t>end1</a:t>
            </a:r>
            <a:r>
              <a:rPr kumimoji="0" lang="en-US" sz="1800" b="0" i="0" u="none" strike="noStrike" kern="0" cap="none" spc="0" normalizeH="0" baseline="30000" noProof="0" dirty="0" smtClean="0">
                <a:ln>
                  <a:noFill/>
                </a:ln>
                <a:solidFill>
                  <a:sysClr val="window" lastClr="FFFFFF"/>
                </a:solidFill>
                <a:effectLst/>
                <a:uLnTx/>
                <a:uFillTx/>
                <a:latin typeface="Calibri"/>
                <a:ea typeface="+mn-ea"/>
                <a:cs typeface="+mn-cs"/>
              </a:rPr>
              <a:t>n</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46" name="Rounded Rectangle 145"/>
          <p:cNvSpPr/>
          <p:nvPr/>
        </p:nvSpPr>
        <p:spPr>
          <a:xfrm>
            <a:off x="13721890" y="9899115"/>
            <a:ext cx="952156" cy="563044"/>
          </a:xfrm>
          <a:prstGeom prst="roundRect">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state</a:t>
            </a:r>
            <a:r>
              <a:rPr kumimoji="0" lang="en-US" sz="1800" b="0" i="0" u="none" strike="noStrike" kern="0" cap="none" spc="0" normalizeH="0" baseline="30000" noProof="0" dirty="0" smtClean="0">
                <a:ln>
                  <a:noFill/>
                </a:ln>
                <a:solidFill>
                  <a:sysClr val="window" lastClr="FFFFFF"/>
                </a:solidFill>
                <a:effectLst/>
                <a:uLnTx/>
                <a:uFillTx/>
                <a:latin typeface="Calibri"/>
                <a:ea typeface="+mn-ea"/>
                <a:cs typeface="+mn-cs"/>
              </a:rPr>
              <a:t>n+1</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47" name="Rounded Rectangle 146"/>
          <p:cNvSpPr/>
          <p:nvPr/>
        </p:nvSpPr>
        <p:spPr>
          <a:xfrm>
            <a:off x="11052970" y="10296149"/>
            <a:ext cx="824875" cy="563044"/>
          </a:xfrm>
          <a:prstGeom prst="roundRect">
            <a:avLst/>
          </a:prstGeom>
          <a:solidFill>
            <a:srgbClr val="FF0000"/>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Proc2</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cxnSp>
        <p:nvCxnSpPr>
          <p:cNvPr id="148" name="Straight Arrow Connector 147"/>
          <p:cNvCxnSpPr>
            <a:endCxn id="143" idx="1"/>
          </p:cNvCxnSpPr>
          <p:nvPr/>
        </p:nvCxnSpPr>
        <p:spPr>
          <a:xfrm flipV="1">
            <a:off x="10748960" y="9855893"/>
            <a:ext cx="304010" cy="358294"/>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sp>
        <p:nvSpPr>
          <p:cNvPr id="149" name="Rounded Rectangle 148"/>
          <p:cNvSpPr/>
          <p:nvPr/>
        </p:nvSpPr>
        <p:spPr>
          <a:xfrm>
            <a:off x="12131432" y="10294055"/>
            <a:ext cx="1235484" cy="563044"/>
          </a:xfrm>
          <a:prstGeom prst="roundRect">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800" kern="0" dirty="0">
                <a:solidFill>
                  <a:sysClr val="window" lastClr="FFFFFF"/>
                </a:solidFill>
                <a:latin typeface="Calibri"/>
                <a:ea typeface="+mn-ea"/>
                <a:cs typeface="+mn-cs"/>
              </a:rPr>
              <a:t>t</a:t>
            </a:r>
            <a:r>
              <a:rPr lang="en-US" sz="1800" kern="0" dirty="0" smtClean="0">
                <a:solidFill>
                  <a:sysClr val="window" lastClr="FFFFFF"/>
                </a:solidFill>
                <a:latin typeface="Calibri"/>
                <a:ea typeface="+mn-ea"/>
                <a:cs typeface="+mn-cs"/>
              </a:rPr>
              <a:t>end2</a:t>
            </a:r>
            <a:r>
              <a:rPr kumimoji="0" lang="en-US" sz="1800" b="0" i="0" u="none" strike="noStrike" kern="0" cap="none" spc="0" normalizeH="0" baseline="30000" noProof="0" dirty="0" smtClean="0">
                <a:ln>
                  <a:noFill/>
                </a:ln>
                <a:solidFill>
                  <a:sysClr val="window" lastClr="FFFFFF"/>
                </a:solidFill>
                <a:effectLst/>
                <a:uLnTx/>
                <a:uFillTx/>
                <a:latin typeface="Calibri"/>
                <a:ea typeface="+mn-ea"/>
                <a:cs typeface="+mn-cs"/>
              </a:rPr>
              <a:t>n</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4" name="TextBox 13"/>
          <p:cNvSpPr txBox="1"/>
          <p:nvPr/>
        </p:nvSpPr>
        <p:spPr>
          <a:xfrm>
            <a:off x="7945647" y="8915582"/>
            <a:ext cx="8949297" cy="538609"/>
          </a:xfrm>
          <a:prstGeom prst="rect">
            <a:avLst/>
          </a:prstGeom>
          <a:noFill/>
        </p:spPr>
        <p:txBody>
          <a:bodyPr wrap="none" rtlCol="0">
            <a:spAutoFit/>
          </a:bodyPr>
          <a:lstStyle/>
          <a:p>
            <a:r>
              <a:rPr lang="en-US" u="sng" dirty="0" smtClean="0"/>
              <a:t>A. Parallel Split: </a:t>
            </a:r>
            <a:r>
              <a:rPr lang="en-US" dirty="0" smtClean="0"/>
              <a:t>All processes are computed from the same state</a:t>
            </a:r>
            <a:endParaRPr lang="en-US" dirty="0"/>
          </a:p>
        </p:txBody>
      </p:sp>
      <p:sp>
        <p:nvSpPr>
          <p:cNvPr id="150" name="Rounded Rectangle 149"/>
          <p:cNvSpPr/>
          <p:nvPr/>
        </p:nvSpPr>
        <p:spPr>
          <a:xfrm>
            <a:off x="8650784" y="11890015"/>
            <a:ext cx="824875" cy="563044"/>
          </a:xfrm>
          <a:prstGeom prst="roundRect">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err="1" smtClean="0">
                <a:ln>
                  <a:noFill/>
                </a:ln>
                <a:solidFill>
                  <a:sysClr val="window" lastClr="FFFFFF"/>
                </a:solidFill>
                <a:effectLst/>
                <a:uLnTx/>
                <a:uFillTx/>
                <a:latin typeface="Calibri"/>
                <a:ea typeface="+mn-ea"/>
                <a:cs typeface="+mn-cs"/>
              </a:rPr>
              <a:t>state</a:t>
            </a:r>
            <a:r>
              <a:rPr kumimoji="0" lang="en-US" sz="1800" b="0" i="0" u="none" strike="noStrike" kern="0" cap="none" spc="0" normalizeH="0" baseline="30000" noProof="0" dirty="0" err="1" smtClean="0">
                <a:ln>
                  <a:noFill/>
                </a:ln>
                <a:solidFill>
                  <a:sysClr val="window" lastClr="FFFFFF"/>
                </a:solidFill>
                <a:effectLst/>
                <a:uLnTx/>
                <a:uFillTx/>
                <a:latin typeface="Calibri"/>
                <a:ea typeface="+mn-ea"/>
                <a:cs typeface="+mn-cs"/>
              </a:rPr>
              <a:t>n</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51" name="Rounded Rectangle 150"/>
          <p:cNvSpPr/>
          <p:nvPr/>
        </p:nvSpPr>
        <p:spPr>
          <a:xfrm>
            <a:off x="9770270" y="11890015"/>
            <a:ext cx="824875" cy="563044"/>
          </a:xfrm>
          <a:prstGeom prst="roundRect">
            <a:avLst/>
          </a:prstGeom>
          <a:solidFill>
            <a:srgbClr val="FF0000"/>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Proc1</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52" name="TextBox 151"/>
          <p:cNvSpPr txBox="1"/>
          <p:nvPr/>
        </p:nvSpPr>
        <p:spPr>
          <a:xfrm>
            <a:off x="7945647" y="11199006"/>
            <a:ext cx="9284150" cy="538609"/>
          </a:xfrm>
          <a:prstGeom prst="rect">
            <a:avLst/>
          </a:prstGeom>
          <a:noFill/>
        </p:spPr>
        <p:txBody>
          <a:bodyPr wrap="none" rtlCol="0">
            <a:spAutoFit/>
          </a:bodyPr>
          <a:lstStyle/>
          <a:p>
            <a:r>
              <a:rPr lang="en-US" u="sng" dirty="0" smtClean="0"/>
              <a:t>B. Sequential-Update Split</a:t>
            </a:r>
            <a:r>
              <a:rPr lang="en-US" dirty="0" smtClean="0"/>
              <a:t>: The state is updated after each process</a:t>
            </a:r>
            <a:endParaRPr lang="en-US" dirty="0"/>
          </a:p>
        </p:txBody>
      </p:sp>
      <p:sp>
        <p:nvSpPr>
          <p:cNvPr id="153" name="Rounded Rectangle 152"/>
          <p:cNvSpPr/>
          <p:nvPr/>
        </p:nvSpPr>
        <p:spPr>
          <a:xfrm>
            <a:off x="10848732" y="11890015"/>
            <a:ext cx="1235484" cy="563044"/>
          </a:xfrm>
          <a:prstGeom prst="roundRect">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800" kern="0" dirty="0">
                <a:solidFill>
                  <a:sysClr val="window" lastClr="FFFFFF"/>
                </a:solidFill>
                <a:latin typeface="Calibri"/>
                <a:ea typeface="+mn-ea"/>
                <a:cs typeface="+mn-cs"/>
              </a:rPr>
              <a:t>t</a:t>
            </a: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end1</a:t>
            </a:r>
            <a:r>
              <a:rPr kumimoji="0" lang="en-US" sz="1800" b="0" i="0" u="none" strike="noStrike" kern="0" cap="none" spc="0" normalizeH="0" baseline="30000" noProof="0" dirty="0" smtClean="0">
                <a:ln>
                  <a:noFill/>
                </a:ln>
                <a:solidFill>
                  <a:sysClr val="window" lastClr="FFFFFF"/>
                </a:solidFill>
                <a:effectLst/>
                <a:uLnTx/>
                <a:uFillTx/>
                <a:latin typeface="Calibri"/>
                <a:ea typeface="+mn-ea"/>
                <a:cs typeface="+mn-cs"/>
              </a:rPr>
              <a:t>n</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54" name="Rounded Rectangle 153"/>
          <p:cNvSpPr/>
          <p:nvPr/>
        </p:nvSpPr>
        <p:spPr>
          <a:xfrm>
            <a:off x="12363615" y="11894287"/>
            <a:ext cx="1002345" cy="563044"/>
          </a:xfrm>
          <a:prstGeom prst="roundRect">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err="1" smtClean="0">
                <a:ln>
                  <a:noFill/>
                </a:ln>
                <a:solidFill>
                  <a:sysClr val="window" lastClr="FFFFFF"/>
                </a:solidFill>
                <a:effectLst/>
                <a:uLnTx/>
                <a:uFillTx/>
                <a:latin typeface="Calibri"/>
                <a:ea typeface="+mn-ea"/>
                <a:cs typeface="+mn-cs"/>
              </a:rPr>
              <a:t>state</a:t>
            </a:r>
            <a:r>
              <a:rPr kumimoji="0" lang="en-US" sz="1800" b="0" i="0" u="none" strike="noStrike" kern="0" cap="none" spc="0" normalizeH="0" baseline="30000" noProof="0" dirty="0" err="1" smtClean="0">
                <a:ln>
                  <a:noFill/>
                </a:ln>
                <a:solidFill>
                  <a:sysClr val="window" lastClr="FFFFFF"/>
                </a:solidFill>
                <a:effectLst/>
                <a:uLnTx/>
                <a:uFillTx/>
                <a:latin typeface="Calibri"/>
                <a:ea typeface="+mn-ea"/>
                <a:cs typeface="+mn-cs"/>
              </a:rPr>
              <a:t>n</a:t>
            </a:r>
            <a:r>
              <a:rPr kumimoji="0" lang="en-US" sz="1800" b="0" i="0" u="none" strike="noStrike" kern="0" cap="none" spc="0" normalizeH="0" baseline="30000" noProof="0" dirty="0" smtClean="0">
                <a:ln>
                  <a:noFill/>
                </a:ln>
                <a:solidFill>
                  <a:sysClr val="window" lastClr="FFFFFF"/>
                </a:solidFill>
                <a:effectLst/>
                <a:uLnTx/>
                <a:uFillTx/>
                <a:latin typeface="Calibri"/>
                <a:ea typeface="+mn-ea"/>
                <a:cs typeface="+mn-cs"/>
              </a:rPr>
              <a:t>*</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55" name="Rounded Rectangle 154"/>
          <p:cNvSpPr/>
          <p:nvPr/>
        </p:nvSpPr>
        <p:spPr>
          <a:xfrm>
            <a:off x="13612610" y="11894287"/>
            <a:ext cx="824875" cy="563044"/>
          </a:xfrm>
          <a:prstGeom prst="roundRect">
            <a:avLst/>
          </a:prstGeom>
          <a:solidFill>
            <a:srgbClr val="FF0000"/>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Proc2</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56" name="Rounded Rectangle 155"/>
          <p:cNvSpPr/>
          <p:nvPr/>
        </p:nvSpPr>
        <p:spPr>
          <a:xfrm>
            <a:off x="14684132" y="11890015"/>
            <a:ext cx="1235484" cy="563044"/>
          </a:xfrm>
          <a:prstGeom prst="roundRect">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800" kern="0" dirty="0">
                <a:solidFill>
                  <a:sysClr val="window" lastClr="FFFFFF"/>
                </a:solidFill>
                <a:latin typeface="Calibri"/>
                <a:ea typeface="+mn-ea"/>
                <a:cs typeface="+mn-cs"/>
              </a:rPr>
              <a:t>t</a:t>
            </a:r>
            <a:r>
              <a:rPr lang="en-US" sz="1800" kern="0" dirty="0" smtClean="0">
                <a:solidFill>
                  <a:sysClr val="window" lastClr="FFFFFF"/>
                </a:solidFill>
                <a:latin typeface="Calibri"/>
                <a:ea typeface="+mn-ea"/>
                <a:cs typeface="+mn-cs"/>
              </a:rPr>
              <a:t>end2</a:t>
            </a:r>
            <a:r>
              <a:rPr kumimoji="0" lang="en-US" sz="1800" b="0" i="0" u="none" strike="noStrike" kern="0" cap="none" spc="0" normalizeH="0" baseline="30000" noProof="0" dirty="0" smtClean="0">
                <a:ln>
                  <a:noFill/>
                </a:ln>
                <a:solidFill>
                  <a:sysClr val="window" lastClr="FFFFFF"/>
                </a:solidFill>
                <a:effectLst/>
                <a:uLnTx/>
                <a:uFillTx/>
                <a:latin typeface="Calibri"/>
                <a:ea typeface="+mn-ea"/>
                <a:cs typeface="+mn-cs"/>
              </a:rPr>
              <a:t>n</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57" name="Rounded Rectangle 156"/>
          <p:cNvSpPr/>
          <p:nvPr/>
        </p:nvSpPr>
        <p:spPr>
          <a:xfrm>
            <a:off x="16198390" y="11890015"/>
            <a:ext cx="952156" cy="563044"/>
          </a:xfrm>
          <a:prstGeom prst="roundRect">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state</a:t>
            </a:r>
            <a:r>
              <a:rPr kumimoji="0" lang="en-US" sz="1800" b="0" i="0" u="none" strike="noStrike" kern="0" cap="none" spc="0" normalizeH="0" baseline="30000" noProof="0" dirty="0" smtClean="0">
                <a:ln>
                  <a:noFill/>
                </a:ln>
                <a:solidFill>
                  <a:sysClr val="window" lastClr="FFFFFF"/>
                </a:solidFill>
                <a:effectLst/>
                <a:uLnTx/>
                <a:uFillTx/>
                <a:latin typeface="Calibri"/>
                <a:ea typeface="+mn-ea"/>
                <a:cs typeface="+mn-cs"/>
              </a:rPr>
              <a:t>n+1</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grpSp>
        <p:nvGrpSpPr>
          <p:cNvPr id="158" name="Group 157"/>
          <p:cNvGrpSpPr/>
          <p:nvPr/>
        </p:nvGrpSpPr>
        <p:grpSpPr>
          <a:xfrm>
            <a:off x="8677976" y="13510826"/>
            <a:ext cx="6550280" cy="752514"/>
            <a:chOff x="602290" y="1710590"/>
            <a:chExt cx="6550280" cy="752514"/>
          </a:xfrm>
        </p:grpSpPr>
        <p:sp>
          <p:nvSpPr>
            <p:cNvPr id="159" name="Rounded Rectangle 158"/>
            <p:cNvSpPr/>
            <p:nvPr/>
          </p:nvSpPr>
          <p:spPr>
            <a:xfrm>
              <a:off x="602290" y="1728412"/>
              <a:ext cx="824875" cy="563044"/>
            </a:xfrm>
            <a:prstGeom prst="roundRect">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err="1" smtClean="0">
                  <a:ln>
                    <a:noFill/>
                  </a:ln>
                  <a:solidFill>
                    <a:sysClr val="window" lastClr="FFFFFF"/>
                  </a:solidFill>
                  <a:effectLst/>
                  <a:uLnTx/>
                  <a:uFillTx/>
                  <a:latin typeface="Calibri"/>
                  <a:ea typeface="+mn-ea"/>
                  <a:cs typeface="+mn-cs"/>
                </a:rPr>
                <a:t>state</a:t>
              </a:r>
              <a:r>
                <a:rPr kumimoji="0" lang="en-US" sz="1800" b="0" i="0" u="none" strike="noStrike" kern="0" cap="none" spc="0" normalizeH="0" baseline="30000" noProof="0" dirty="0" err="1" smtClean="0">
                  <a:ln>
                    <a:noFill/>
                  </a:ln>
                  <a:solidFill>
                    <a:sysClr val="window" lastClr="FFFFFF"/>
                  </a:solidFill>
                  <a:effectLst/>
                  <a:uLnTx/>
                  <a:uFillTx/>
                  <a:latin typeface="Calibri"/>
                  <a:ea typeface="+mn-ea"/>
                  <a:cs typeface="+mn-cs"/>
                </a:rPr>
                <a:t>n</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60" name="Rounded Rectangle 159"/>
            <p:cNvSpPr/>
            <p:nvPr/>
          </p:nvSpPr>
          <p:spPr>
            <a:xfrm>
              <a:off x="1880706" y="1728412"/>
              <a:ext cx="824875" cy="563044"/>
            </a:xfrm>
            <a:prstGeom prst="roundRect">
              <a:avLst/>
            </a:prstGeom>
            <a:solidFill>
              <a:srgbClr val="FF0000"/>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Proc1</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61" name="Rounded Rectangle 160"/>
            <p:cNvSpPr/>
            <p:nvPr/>
          </p:nvSpPr>
          <p:spPr>
            <a:xfrm>
              <a:off x="3127660" y="1715318"/>
              <a:ext cx="1235484" cy="563044"/>
            </a:xfrm>
            <a:prstGeom prst="roundRect">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800" kern="0" dirty="0">
                  <a:solidFill>
                    <a:sysClr val="window" lastClr="FFFFFF"/>
                  </a:solidFill>
                  <a:latin typeface="Calibri"/>
                  <a:ea typeface="+mn-ea"/>
                  <a:cs typeface="+mn-cs"/>
                </a:rPr>
                <a:t>t</a:t>
              </a: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end1</a:t>
              </a:r>
              <a:r>
                <a:rPr kumimoji="0" lang="en-US" sz="1800" b="0" i="0" u="none" strike="noStrike" kern="0" cap="none" spc="0" normalizeH="0" baseline="30000" noProof="0" dirty="0" smtClean="0">
                  <a:ln>
                    <a:noFill/>
                  </a:ln>
                  <a:solidFill>
                    <a:sysClr val="window" lastClr="FFFFFF"/>
                  </a:solidFill>
                  <a:effectLst/>
                  <a:uLnTx/>
                  <a:uFillTx/>
                  <a:latin typeface="Calibri"/>
                  <a:ea typeface="+mn-ea"/>
                  <a:cs typeface="+mn-cs"/>
                </a:rPr>
                <a:t>n</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cxnSp>
          <p:nvCxnSpPr>
            <p:cNvPr id="162" name="Straight Arrow Connector 161"/>
            <p:cNvCxnSpPr/>
            <p:nvPr/>
          </p:nvCxnSpPr>
          <p:spPr>
            <a:xfrm>
              <a:off x="1499179" y="2016481"/>
              <a:ext cx="301144" cy="0"/>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cxnSp>
          <p:nvCxnSpPr>
            <p:cNvPr id="163" name="Straight Arrow Connector 162"/>
            <p:cNvCxnSpPr/>
            <p:nvPr/>
          </p:nvCxnSpPr>
          <p:spPr>
            <a:xfrm>
              <a:off x="2818698" y="2024847"/>
              <a:ext cx="301144" cy="0"/>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cxnSp>
          <p:nvCxnSpPr>
            <p:cNvPr id="164" name="Straight Arrow Connector 163"/>
            <p:cNvCxnSpPr/>
            <p:nvPr/>
          </p:nvCxnSpPr>
          <p:spPr>
            <a:xfrm>
              <a:off x="4555384" y="2028484"/>
              <a:ext cx="301144" cy="0"/>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sp>
          <p:nvSpPr>
            <p:cNvPr id="165" name="Rounded Rectangle 164"/>
            <p:cNvSpPr/>
            <p:nvPr/>
          </p:nvSpPr>
          <p:spPr>
            <a:xfrm>
              <a:off x="4882714" y="1710590"/>
              <a:ext cx="824875" cy="563044"/>
            </a:xfrm>
            <a:prstGeom prst="roundRect">
              <a:avLst/>
            </a:prstGeom>
            <a:solidFill>
              <a:srgbClr val="FF0000"/>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Proc2</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cxnSp>
          <p:nvCxnSpPr>
            <p:cNvPr id="166" name="Straight Arrow Connector 165"/>
            <p:cNvCxnSpPr/>
            <p:nvPr/>
          </p:nvCxnSpPr>
          <p:spPr>
            <a:xfrm>
              <a:off x="5859990" y="2028484"/>
              <a:ext cx="301144" cy="0"/>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sp>
          <p:nvSpPr>
            <p:cNvPr id="167" name="Rounded Rectangle 166"/>
            <p:cNvSpPr/>
            <p:nvPr/>
          </p:nvSpPr>
          <p:spPr>
            <a:xfrm>
              <a:off x="6200414" y="1710590"/>
              <a:ext cx="952156" cy="563044"/>
            </a:xfrm>
            <a:prstGeom prst="roundRect">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state</a:t>
              </a:r>
              <a:r>
                <a:rPr kumimoji="0" lang="en-US" sz="1800" b="0" i="0" u="none" strike="noStrike" kern="0" cap="none" spc="0" normalizeH="0" baseline="30000" noProof="0" dirty="0" smtClean="0">
                  <a:ln>
                    <a:noFill/>
                  </a:ln>
                  <a:solidFill>
                    <a:sysClr val="window" lastClr="FFFFFF"/>
                  </a:solidFill>
                  <a:effectLst/>
                  <a:uLnTx/>
                  <a:uFillTx/>
                  <a:latin typeface="Calibri"/>
                  <a:ea typeface="+mn-ea"/>
                  <a:cs typeface="+mn-cs"/>
                </a:rPr>
                <a:t>n+1</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cxnSp>
          <p:nvCxnSpPr>
            <p:cNvPr id="168" name="Straight Arrow Connector 167"/>
            <p:cNvCxnSpPr/>
            <p:nvPr/>
          </p:nvCxnSpPr>
          <p:spPr>
            <a:xfrm flipV="1">
              <a:off x="4667250" y="2074662"/>
              <a:ext cx="177364" cy="375741"/>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cxnSp>
          <p:nvCxnSpPr>
            <p:cNvPr id="169" name="Straight Connector 168"/>
            <p:cNvCxnSpPr/>
            <p:nvPr/>
          </p:nvCxnSpPr>
          <p:spPr>
            <a:xfrm flipH="1">
              <a:off x="955807" y="2450403"/>
              <a:ext cx="3711443" cy="0"/>
            </a:xfrm>
            <a:prstGeom prst="line">
              <a:avLst/>
            </a:prstGeom>
            <a:noFill/>
            <a:ln w="25400" cap="flat" cmpd="sng" algn="ctr">
              <a:solidFill>
                <a:srgbClr val="000000"/>
              </a:solidFill>
              <a:prstDash val="solid"/>
            </a:ln>
            <a:effectLst>
              <a:outerShdw blurRad="40000" dist="20000" dir="5400000" rotWithShape="0">
                <a:srgbClr val="000000">
                  <a:alpha val="38000"/>
                </a:srgbClr>
              </a:outerShdw>
            </a:effectLst>
          </p:spPr>
        </p:cxnSp>
        <p:cxnSp>
          <p:nvCxnSpPr>
            <p:cNvPr id="170" name="Straight Connector 169"/>
            <p:cNvCxnSpPr/>
            <p:nvPr/>
          </p:nvCxnSpPr>
          <p:spPr>
            <a:xfrm flipV="1">
              <a:off x="949457" y="2304156"/>
              <a:ext cx="0" cy="158948"/>
            </a:xfrm>
            <a:prstGeom prst="line">
              <a:avLst/>
            </a:prstGeom>
            <a:noFill/>
            <a:ln w="25400" cap="flat" cmpd="sng" algn="ctr">
              <a:solidFill>
                <a:srgbClr val="000000"/>
              </a:solidFill>
              <a:prstDash val="solid"/>
            </a:ln>
            <a:effectLst>
              <a:outerShdw blurRad="40000" dist="20000" dir="5400000" rotWithShape="0">
                <a:srgbClr val="000000">
                  <a:alpha val="38000"/>
                </a:srgbClr>
              </a:outerShdw>
            </a:effectLst>
          </p:spPr>
        </p:cxnSp>
      </p:grpSp>
      <p:sp>
        <p:nvSpPr>
          <p:cNvPr id="171" name="TextBox 170"/>
          <p:cNvSpPr txBox="1"/>
          <p:nvPr/>
        </p:nvSpPr>
        <p:spPr>
          <a:xfrm>
            <a:off x="7936126" y="12819225"/>
            <a:ext cx="10029214" cy="538609"/>
          </a:xfrm>
          <a:prstGeom prst="rect">
            <a:avLst/>
          </a:prstGeom>
          <a:noFill/>
        </p:spPr>
        <p:txBody>
          <a:bodyPr wrap="none" rtlCol="0">
            <a:spAutoFit/>
          </a:bodyPr>
          <a:lstStyle/>
          <a:p>
            <a:r>
              <a:rPr lang="en-US" u="sng" dirty="0" smtClean="0"/>
              <a:t>C. Sequential-Tendency Split: </a:t>
            </a:r>
            <a:r>
              <a:rPr lang="en-US" dirty="0" smtClean="0"/>
              <a:t>The </a:t>
            </a:r>
            <a:r>
              <a:rPr lang="en-US" i="1" dirty="0" smtClean="0"/>
              <a:t>tendency</a:t>
            </a:r>
            <a:r>
              <a:rPr lang="en-US" dirty="0" smtClean="0"/>
              <a:t> from Proc1 is used by Proc2</a:t>
            </a:r>
            <a:endParaRPr lang="en-US" dirty="0"/>
          </a:p>
        </p:txBody>
      </p:sp>
      <p:cxnSp>
        <p:nvCxnSpPr>
          <p:cNvPr id="173" name="Straight Arrow Connector 172"/>
          <p:cNvCxnSpPr>
            <a:endCxn id="147" idx="1"/>
          </p:cNvCxnSpPr>
          <p:nvPr/>
        </p:nvCxnSpPr>
        <p:spPr>
          <a:xfrm>
            <a:off x="10748960" y="10214187"/>
            <a:ext cx="304010" cy="363484"/>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cxnSp>
        <p:nvCxnSpPr>
          <p:cNvPr id="176" name="Straight Arrow Connector 175"/>
          <p:cNvCxnSpPr>
            <a:endCxn id="145" idx="1"/>
          </p:cNvCxnSpPr>
          <p:nvPr/>
        </p:nvCxnSpPr>
        <p:spPr>
          <a:xfrm flipV="1">
            <a:off x="11877845" y="9844707"/>
            <a:ext cx="253587" cy="7092"/>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cxnSp>
        <p:nvCxnSpPr>
          <p:cNvPr id="178" name="Straight Arrow Connector 177"/>
          <p:cNvCxnSpPr/>
          <p:nvPr/>
        </p:nvCxnSpPr>
        <p:spPr>
          <a:xfrm flipV="1">
            <a:off x="11877845" y="10577671"/>
            <a:ext cx="253587" cy="7092"/>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cxnSp>
        <p:nvCxnSpPr>
          <p:cNvPr id="196" name="Straight Arrow Connector 195"/>
          <p:cNvCxnSpPr>
            <a:endCxn id="146" idx="1"/>
          </p:cNvCxnSpPr>
          <p:nvPr/>
        </p:nvCxnSpPr>
        <p:spPr>
          <a:xfrm>
            <a:off x="13366916" y="9862985"/>
            <a:ext cx="354974" cy="317652"/>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cxnSp>
        <p:nvCxnSpPr>
          <p:cNvPr id="201" name="Straight Arrow Connector 200"/>
          <p:cNvCxnSpPr>
            <a:endCxn id="146" idx="1"/>
          </p:cNvCxnSpPr>
          <p:nvPr/>
        </p:nvCxnSpPr>
        <p:spPr>
          <a:xfrm flipV="1">
            <a:off x="13366916" y="10180637"/>
            <a:ext cx="354974" cy="411218"/>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cxnSp>
        <p:nvCxnSpPr>
          <p:cNvPr id="203" name="Straight Arrow Connector 202"/>
          <p:cNvCxnSpPr>
            <a:endCxn id="151" idx="1"/>
          </p:cNvCxnSpPr>
          <p:nvPr/>
        </p:nvCxnSpPr>
        <p:spPr>
          <a:xfrm>
            <a:off x="9488359" y="12163199"/>
            <a:ext cx="281911" cy="8338"/>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cxnSp>
        <p:nvCxnSpPr>
          <p:cNvPr id="204" name="Straight Arrow Connector 203"/>
          <p:cNvCxnSpPr/>
          <p:nvPr/>
        </p:nvCxnSpPr>
        <p:spPr>
          <a:xfrm>
            <a:off x="10603331" y="12171537"/>
            <a:ext cx="281911" cy="8338"/>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cxnSp>
        <p:nvCxnSpPr>
          <p:cNvPr id="205" name="Straight Arrow Connector 204"/>
          <p:cNvCxnSpPr/>
          <p:nvPr/>
        </p:nvCxnSpPr>
        <p:spPr>
          <a:xfrm>
            <a:off x="12105514" y="12152649"/>
            <a:ext cx="281911" cy="8338"/>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cxnSp>
        <p:nvCxnSpPr>
          <p:cNvPr id="206" name="Straight Arrow Connector 205"/>
          <p:cNvCxnSpPr/>
          <p:nvPr/>
        </p:nvCxnSpPr>
        <p:spPr>
          <a:xfrm>
            <a:off x="13376479" y="12171861"/>
            <a:ext cx="281911" cy="8338"/>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cxnSp>
        <p:nvCxnSpPr>
          <p:cNvPr id="207" name="Straight Arrow Connector 206"/>
          <p:cNvCxnSpPr/>
          <p:nvPr/>
        </p:nvCxnSpPr>
        <p:spPr>
          <a:xfrm>
            <a:off x="14437485" y="12171861"/>
            <a:ext cx="281911" cy="8338"/>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cxnSp>
        <p:nvCxnSpPr>
          <p:cNvPr id="208" name="Straight Arrow Connector 207"/>
          <p:cNvCxnSpPr/>
          <p:nvPr/>
        </p:nvCxnSpPr>
        <p:spPr>
          <a:xfrm>
            <a:off x="15932316" y="12159030"/>
            <a:ext cx="281911" cy="8338"/>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sp>
        <p:nvSpPr>
          <p:cNvPr id="79" name="Content Placeholder 2"/>
          <p:cNvSpPr txBox="1">
            <a:spLocks/>
          </p:cNvSpPr>
          <p:nvPr/>
        </p:nvSpPr>
        <p:spPr>
          <a:xfrm>
            <a:off x="832528" y="6436798"/>
            <a:ext cx="17340645" cy="1757904"/>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None/>
              <a:tabLst/>
              <a:defRPr/>
            </a:pPr>
            <a:r>
              <a:rPr lang="en-US" sz="3600" dirty="0" smtClean="0">
                <a:solidFill>
                  <a:sysClr val="windowText" lastClr="000000"/>
                </a:solidFill>
                <a:latin typeface="Arial Narrow"/>
                <a:cs typeface="Arial Narrow"/>
              </a:rPr>
              <a:t>For intellectual and numerical tractability, climate models are broken into components (Fig. 1) and sub-components which are connected by </a:t>
            </a:r>
            <a:r>
              <a:rPr lang="en-US" sz="3600" i="1" dirty="0" smtClean="0">
                <a:solidFill>
                  <a:sysClr val="windowText" lastClr="000000"/>
                </a:solidFill>
                <a:latin typeface="Arial Narrow"/>
                <a:cs typeface="Arial Narrow"/>
              </a:rPr>
              <a:t>coupling assumptions</a:t>
            </a:r>
            <a:r>
              <a:rPr lang="en-US" sz="3600" dirty="0" smtClean="0">
                <a:solidFill>
                  <a:sysClr val="windowText" lastClr="000000"/>
                </a:solidFill>
                <a:latin typeface="Arial Narrow"/>
                <a:cs typeface="Arial Narrow"/>
              </a:rPr>
              <a:t>. Some popular coupling approaches are shown in Fig. 2. </a:t>
            </a:r>
          </a:p>
        </p:txBody>
      </p:sp>
      <p:sp>
        <p:nvSpPr>
          <p:cNvPr id="80" name="Content Placeholder 2"/>
          <p:cNvSpPr txBox="1">
            <a:spLocks/>
          </p:cNvSpPr>
          <p:nvPr/>
        </p:nvSpPr>
        <p:spPr>
          <a:xfrm>
            <a:off x="1099947" y="25634273"/>
            <a:ext cx="17492853" cy="1757904"/>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None/>
              <a:tabLst/>
              <a:defRPr/>
            </a:pPr>
            <a:r>
              <a:rPr lang="en-US" sz="3600" dirty="0" smtClean="0">
                <a:solidFill>
                  <a:sysClr val="windowText" lastClr="000000"/>
                </a:solidFill>
                <a:latin typeface="Arial Narrow"/>
                <a:cs typeface="Arial Narrow"/>
              </a:rPr>
              <a:t>Physics and dynamics in the ACME model are currently sequential-tendency split (see Fig. 2C). Because dynamics uses several levels of </a:t>
            </a:r>
            <a:r>
              <a:rPr lang="en-US" sz="3600" dirty="0" err="1" smtClean="0">
                <a:solidFill>
                  <a:sysClr val="windowText" lastClr="000000"/>
                </a:solidFill>
                <a:latin typeface="Arial Narrow"/>
                <a:cs typeface="Arial Narrow"/>
              </a:rPr>
              <a:t>substepping</a:t>
            </a:r>
            <a:r>
              <a:rPr lang="en-US" sz="3600" dirty="0">
                <a:solidFill>
                  <a:sysClr val="windowText" lastClr="000000"/>
                </a:solidFill>
                <a:latin typeface="Arial Narrow"/>
                <a:cs typeface="Arial Narrow"/>
              </a:rPr>
              <a:t> </a:t>
            </a:r>
            <a:r>
              <a:rPr lang="en-US" sz="3600" dirty="0" smtClean="0">
                <a:solidFill>
                  <a:sysClr val="windowText" lastClr="000000"/>
                </a:solidFill>
                <a:latin typeface="Arial Narrow"/>
                <a:cs typeface="Arial Narrow"/>
              </a:rPr>
              <a:t>(see Fig. 3), it returns a </a:t>
            </a:r>
            <a:r>
              <a:rPr lang="en-US" sz="3600" i="1" dirty="0" smtClean="0">
                <a:solidFill>
                  <a:sysClr val="windowText" lastClr="000000"/>
                </a:solidFill>
                <a:latin typeface="Arial Narrow"/>
                <a:cs typeface="Arial Narrow"/>
              </a:rPr>
              <a:t>state</a:t>
            </a:r>
            <a:r>
              <a:rPr lang="en-US" sz="3600" dirty="0" smtClean="0">
                <a:solidFill>
                  <a:sysClr val="windowText" lastClr="000000"/>
                </a:solidFill>
                <a:latin typeface="Arial Narrow"/>
                <a:cs typeface="Arial Narrow"/>
              </a:rPr>
              <a:t> rather than a </a:t>
            </a:r>
            <a:r>
              <a:rPr lang="en-US" sz="3600" i="1" dirty="0" smtClean="0">
                <a:solidFill>
                  <a:sysClr val="windowText" lastClr="000000"/>
                </a:solidFill>
                <a:latin typeface="Arial Narrow"/>
                <a:cs typeface="Arial Narrow"/>
              </a:rPr>
              <a:t>tendency</a:t>
            </a:r>
            <a:r>
              <a:rPr lang="en-US" sz="3600" dirty="0" smtClean="0">
                <a:solidFill>
                  <a:sysClr val="windowText" lastClr="000000"/>
                </a:solidFill>
                <a:latin typeface="Arial Narrow"/>
                <a:cs typeface="Arial Narrow"/>
              </a:rPr>
              <a:t>. This precludes the typical parallel-split implementation shown in Fig. 2A. </a:t>
            </a:r>
          </a:p>
        </p:txBody>
      </p:sp>
      <p:grpSp>
        <p:nvGrpSpPr>
          <p:cNvPr id="27" name="Group 26"/>
          <p:cNvGrpSpPr/>
          <p:nvPr/>
        </p:nvGrpSpPr>
        <p:grpSpPr>
          <a:xfrm>
            <a:off x="2571807" y="27430277"/>
            <a:ext cx="10742461" cy="4728708"/>
            <a:chOff x="3063387" y="27430277"/>
            <a:chExt cx="10742461" cy="4728708"/>
          </a:xfrm>
        </p:grpSpPr>
        <p:sp>
          <p:nvSpPr>
            <p:cNvPr id="95" name="TextBox 94"/>
            <p:cNvSpPr txBox="1"/>
            <p:nvPr/>
          </p:nvSpPr>
          <p:spPr>
            <a:xfrm>
              <a:off x="3358896" y="29306200"/>
              <a:ext cx="3553313" cy="830997"/>
            </a:xfrm>
            <a:prstGeom prst="rect">
              <a:avLst/>
            </a:prstGeom>
            <a:noFill/>
          </p:spPr>
          <p:txBody>
            <a:bodyPr wrap="square" rtlCol="0">
              <a:spAutoFit/>
            </a:bodyPr>
            <a:lstStyle/>
            <a:p>
              <a:pPr algn="ctr" defTabSz="4389438"/>
              <a:r>
                <a:rPr lang="en-US" sz="2400" b="1" dirty="0" smtClean="0">
                  <a:solidFill>
                    <a:srgbClr val="0000FF"/>
                  </a:solidFill>
                </a:rPr>
                <a:t>There are </a:t>
              </a:r>
              <a:r>
                <a:rPr lang="en-US" sz="2400" b="1" dirty="0" err="1" smtClean="0">
                  <a:solidFill>
                    <a:srgbClr val="0000FF"/>
                  </a:solidFill>
                </a:rPr>
                <a:t>qsplit</a:t>
              </a:r>
              <a:r>
                <a:rPr lang="en-US" sz="2400" b="1" dirty="0" smtClean="0">
                  <a:solidFill>
                    <a:srgbClr val="0000FF"/>
                  </a:solidFill>
                </a:rPr>
                <a:t> dynamics steps per tracer step </a:t>
              </a:r>
            </a:p>
          </p:txBody>
        </p:sp>
        <p:sp>
          <p:nvSpPr>
            <p:cNvPr id="19" name="Curved Up Arrow 18"/>
            <p:cNvSpPr/>
            <p:nvPr/>
          </p:nvSpPr>
          <p:spPr bwMode="auto">
            <a:xfrm>
              <a:off x="7190787" y="31276600"/>
              <a:ext cx="3862183" cy="882385"/>
            </a:xfrm>
            <a:prstGeom prst="curvedUpArrow">
              <a:avLst/>
            </a:prstGeom>
            <a:solidFill>
              <a:srgbClr val="800080"/>
            </a:solidFill>
            <a:ln w="9525" cap="flat" cmpd="sng" algn="ctr">
              <a:solidFill>
                <a:srgbClr val="4F81BD"/>
              </a:solidFill>
              <a:prstDash val="solid"/>
              <a:round/>
              <a:headEnd type="none" w="med" len="med"/>
              <a:tailEnd type="none" w="med" len="med"/>
            </a:ln>
            <a:effectLst/>
          </p:spPr>
          <p:txBody>
            <a:bodyPr vert="horz" wrap="square" lIns="457200" tIns="457200" rIns="457200" bIns="457200" numCol="1" rtlCol="0" anchor="t" anchorCtr="0" compatLnSpc="1">
              <a:prstTxWarp prst="textNoShape">
                <a:avLst/>
              </a:prstTxWarp>
              <a:spAutoFit/>
            </a:bodyPr>
            <a:lstStyle/>
            <a:p>
              <a:pPr marL="0" marR="0" indent="0" algn="l" defTabSz="4389438"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a:ln>
                  <a:noFill/>
                </a:ln>
                <a:solidFill>
                  <a:schemeClr val="tx1"/>
                </a:solidFill>
                <a:effectLst/>
                <a:latin typeface="Arial Narrow" charset="0"/>
              </a:endParaRPr>
            </a:p>
          </p:txBody>
        </p:sp>
        <p:sp>
          <p:nvSpPr>
            <p:cNvPr id="97" name="Curved Up Arrow 96"/>
            <p:cNvSpPr/>
            <p:nvPr/>
          </p:nvSpPr>
          <p:spPr bwMode="auto">
            <a:xfrm rot="10800000">
              <a:off x="7190786" y="27598436"/>
              <a:ext cx="3862183" cy="721261"/>
            </a:xfrm>
            <a:prstGeom prst="curvedUpArrow">
              <a:avLst/>
            </a:prstGeom>
            <a:solidFill>
              <a:srgbClr val="800080"/>
            </a:solidFill>
            <a:ln w="9525" cap="flat" cmpd="sng" algn="ctr">
              <a:solidFill>
                <a:srgbClr val="4F81BD"/>
              </a:solidFill>
              <a:prstDash val="solid"/>
              <a:round/>
              <a:headEnd type="none" w="med" len="med"/>
              <a:tailEnd type="none" w="med" len="med"/>
            </a:ln>
            <a:effectLst/>
          </p:spPr>
          <p:txBody>
            <a:bodyPr vert="horz" wrap="square" lIns="457200" tIns="457200" rIns="457200" bIns="457200" numCol="1" rtlCol="0" anchor="t" anchorCtr="0" compatLnSpc="1">
              <a:prstTxWarp prst="textNoShape">
                <a:avLst/>
              </a:prstTxWarp>
              <a:spAutoFit/>
            </a:bodyPr>
            <a:lstStyle/>
            <a:p>
              <a:pPr marL="0" marR="0" indent="0" algn="l" defTabSz="4389438"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a:ln>
                  <a:noFill/>
                </a:ln>
                <a:solidFill>
                  <a:schemeClr val="tx1"/>
                </a:solidFill>
                <a:effectLst/>
                <a:latin typeface="Arial Narrow" charset="0"/>
              </a:endParaRPr>
            </a:p>
          </p:txBody>
        </p:sp>
        <p:sp>
          <p:nvSpPr>
            <p:cNvPr id="99" name="Curved Up Arrow 98"/>
            <p:cNvSpPr/>
            <p:nvPr/>
          </p:nvSpPr>
          <p:spPr bwMode="auto">
            <a:xfrm rot="10800000">
              <a:off x="5097453" y="28267596"/>
              <a:ext cx="4065383" cy="721261"/>
            </a:xfrm>
            <a:prstGeom prst="curvedUpArrow">
              <a:avLst/>
            </a:prstGeom>
            <a:solidFill>
              <a:srgbClr val="008000"/>
            </a:solidFill>
            <a:ln w="9525" cap="flat" cmpd="sng" algn="ctr">
              <a:solidFill>
                <a:srgbClr val="4F81BD"/>
              </a:solidFill>
              <a:prstDash val="solid"/>
              <a:round/>
              <a:headEnd type="none" w="med" len="med"/>
              <a:tailEnd type="none" w="med" len="med"/>
            </a:ln>
            <a:effectLst/>
          </p:spPr>
          <p:txBody>
            <a:bodyPr vert="horz" wrap="square" lIns="457200" tIns="457200" rIns="457200" bIns="457200" numCol="1" rtlCol="0" anchor="t" anchorCtr="0" compatLnSpc="1">
              <a:prstTxWarp prst="textNoShape">
                <a:avLst/>
              </a:prstTxWarp>
              <a:spAutoFit/>
            </a:bodyPr>
            <a:lstStyle/>
            <a:p>
              <a:pPr marL="0" marR="0" indent="0" algn="l" defTabSz="4389438"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a:ln>
                  <a:noFill/>
                </a:ln>
                <a:solidFill>
                  <a:schemeClr val="tx1"/>
                </a:solidFill>
                <a:effectLst/>
                <a:latin typeface="Arial Narrow" charset="0"/>
              </a:endParaRPr>
            </a:p>
          </p:txBody>
        </p:sp>
        <p:sp>
          <p:nvSpPr>
            <p:cNvPr id="100" name="Curved Up Arrow 99"/>
            <p:cNvSpPr/>
            <p:nvPr/>
          </p:nvSpPr>
          <p:spPr bwMode="auto">
            <a:xfrm>
              <a:off x="5096079" y="30550096"/>
              <a:ext cx="4065383" cy="721261"/>
            </a:xfrm>
            <a:prstGeom prst="curvedUpArrow">
              <a:avLst/>
            </a:prstGeom>
            <a:solidFill>
              <a:srgbClr val="008000"/>
            </a:solidFill>
            <a:ln w="9525" cap="flat" cmpd="sng" algn="ctr">
              <a:solidFill>
                <a:srgbClr val="4F81BD"/>
              </a:solidFill>
              <a:prstDash val="solid"/>
              <a:round/>
              <a:headEnd type="none" w="med" len="med"/>
              <a:tailEnd type="none" w="med" len="med"/>
            </a:ln>
            <a:effectLst/>
          </p:spPr>
          <p:txBody>
            <a:bodyPr vert="horz" wrap="square" lIns="457200" tIns="457200" rIns="457200" bIns="457200" numCol="1" rtlCol="0" anchor="t" anchorCtr="0" compatLnSpc="1">
              <a:prstTxWarp prst="textNoShape">
                <a:avLst/>
              </a:prstTxWarp>
              <a:spAutoFit/>
            </a:bodyPr>
            <a:lstStyle/>
            <a:p>
              <a:pPr marL="0" marR="0" indent="0" algn="l" defTabSz="4389438"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a:ln>
                  <a:noFill/>
                </a:ln>
                <a:solidFill>
                  <a:schemeClr val="tx1"/>
                </a:solidFill>
                <a:effectLst/>
                <a:latin typeface="Arial Narrow" charset="0"/>
              </a:endParaRPr>
            </a:p>
          </p:txBody>
        </p:sp>
        <p:sp>
          <p:nvSpPr>
            <p:cNvPr id="101" name="Curved Up Arrow 100"/>
            <p:cNvSpPr/>
            <p:nvPr/>
          </p:nvSpPr>
          <p:spPr bwMode="auto">
            <a:xfrm rot="10800000">
              <a:off x="3063387" y="28917383"/>
              <a:ext cx="4065383" cy="721261"/>
            </a:xfrm>
            <a:prstGeom prst="curvedUpArrow">
              <a:avLst/>
            </a:prstGeom>
            <a:solidFill>
              <a:srgbClr val="0000FF"/>
            </a:solidFill>
            <a:ln w="9525" cap="flat" cmpd="sng" algn="ctr">
              <a:solidFill>
                <a:srgbClr val="4F81BD"/>
              </a:solidFill>
              <a:prstDash val="solid"/>
              <a:round/>
              <a:headEnd type="none" w="med" len="med"/>
              <a:tailEnd type="none" w="med" len="med"/>
            </a:ln>
            <a:effectLst/>
          </p:spPr>
          <p:txBody>
            <a:bodyPr vert="horz" wrap="square" lIns="457200" tIns="457200" rIns="457200" bIns="457200" numCol="1" rtlCol="0" anchor="t" anchorCtr="0" compatLnSpc="1">
              <a:prstTxWarp prst="textNoShape">
                <a:avLst/>
              </a:prstTxWarp>
              <a:spAutoFit/>
            </a:bodyPr>
            <a:lstStyle/>
            <a:p>
              <a:pPr marL="0" marR="0" indent="0" algn="l" defTabSz="4389438"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a:ln>
                  <a:noFill/>
                </a:ln>
                <a:solidFill>
                  <a:schemeClr val="tx1"/>
                </a:solidFill>
                <a:effectLst/>
                <a:latin typeface="Arial Narrow" charset="0"/>
              </a:endParaRPr>
            </a:p>
          </p:txBody>
        </p:sp>
        <p:sp>
          <p:nvSpPr>
            <p:cNvPr id="102" name="Curved Up Arrow 101"/>
            <p:cNvSpPr/>
            <p:nvPr/>
          </p:nvSpPr>
          <p:spPr bwMode="auto">
            <a:xfrm>
              <a:off x="3215787" y="29813288"/>
              <a:ext cx="4065383" cy="721261"/>
            </a:xfrm>
            <a:prstGeom prst="curvedUpArrow">
              <a:avLst/>
            </a:prstGeom>
            <a:solidFill>
              <a:srgbClr val="0000FF"/>
            </a:solidFill>
            <a:ln w="9525" cap="flat" cmpd="sng" algn="ctr">
              <a:solidFill>
                <a:srgbClr val="4F81BD"/>
              </a:solidFill>
              <a:prstDash val="solid"/>
              <a:round/>
              <a:headEnd type="none" w="med" len="med"/>
              <a:tailEnd type="none" w="med" len="med"/>
            </a:ln>
            <a:effectLst/>
          </p:spPr>
          <p:txBody>
            <a:bodyPr vert="horz" wrap="square" lIns="457200" tIns="457200" rIns="457200" bIns="457200" numCol="1" rtlCol="0" anchor="t" anchorCtr="0" compatLnSpc="1">
              <a:prstTxWarp prst="textNoShape">
                <a:avLst/>
              </a:prstTxWarp>
              <a:spAutoFit/>
            </a:bodyPr>
            <a:lstStyle/>
            <a:p>
              <a:pPr marL="0" marR="0" indent="0" algn="l" defTabSz="4389438"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a:ln>
                  <a:noFill/>
                </a:ln>
                <a:solidFill>
                  <a:schemeClr val="tx1"/>
                </a:solidFill>
                <a:effectLst/>
                <a:latin typeface="Arial Narrow" charset="0"/>
              </a:endParaRPr>
            </a:p>
          </p:txBody>
        </p:sp>
        <p:sp>
          <p:nvSpPr>
            <p:cNvPr id="103" name="TextBox 102"/>
            <p:cNvSpPr txBox="1"/>
            <p:nvPr/>
          </p:nvSpPr>
          <p:spPr>
            <a:xfrm>
              <a:off x="7130145" y="28926858"/>
              <a:ext cx="1914291" cy="1569660"/>
            </a:xfrm>
            <a:prstGeom prst="rect">
              <a:avLst/>
            </a:prstGeom>
            <a:noFill/>
          </p:spPr>
          <p:txBody>
            <a:bodyPr wrap="square" rtlCol="0">
              <a:spAutoFit/>
            </a:bodyPr>
            <a:lstStyle/>
            <a:p>
              <a:pPr algn="ctr" defTabSz="4389438"/>
              <a:r>
                <a:rPr lang="en-US" sz="2400" b="1" dirty="0" smtClean="0">
                  <a:solidFill>
                    <a:srgbClr val="008000"/>
                  </a:solidFill>
                </a:rPr>
                <a:t>There are </a:t>
              </a:r>
              <a:r>
                <a:rPr lang="en-US" sz="2400" b="1" dirty="0" err="1">
                  <a:solidFill>
                    <a:srgbClr val="008000"/>
                  </a:solidFill>
                </a:rPr>
                <a:t>r</a:t>
              </a:r>
              <a:r>
                <a:rPr lang="en-US" sz="2400" b="1" dirty="0" err="1" smtClean="0">
                  <a:solidFill>
                    <a:srgbClr val="008000"/>
                  </a:solidFill>
                </a:rPr>
                <a:t>split</a:t>
              </a:r>
              <a:r>
                <a:rPr lang="en-US" sz="2400" b="1" dirty="0" smtClean="0">
                  <a:solidFill>
                    <a:srgbClr val="008000"/>
                  </a:solidFill>
                </a:rPr>
                <a:t> tracer steps per remap step </a:t>
              </a:r>
            </a:p>
          </p:txBody>
        </p:sp>
        <p:sp>
          <p:nvSpPr>
            <p:cNvPr id="104" name="TextBox 103"/>
            <p:cNvSpPr txBox="1"/>
            <p:nvPr/>
          </p:nvSpPr>
          <p:spPr>
            <a:xfrm>
              <a:off x="9149736" y="28421298"/>
              <a:ext cx="1440495" cy="2677656"/>
            </a:xfrm>
            <a:prstGeom prst="rect">
              <a:avLst/>
            </a:prstGeom>
            <a:noFill/>
          </p:spPr>
          <p:txBody>
            <a:bodyPr wrap="square" rtlCol="0">
              <a:spAutoFit/>
            </a:bodyPr>
            <a:lstStyle/>
            <a:p>
              <a:pPr algn="ctr" defTabSz="4389438"/>
              <a:r>
                <a:rPr lang="en-US" sz="2400" b="1" dirty="0" smtClean="0">
                  <a:solidFill>
                    <a:srgbClr val="800080"/>
                  </a:solidFill>
                </a:rPr>
                <a:t>There are </a:t>
              </a:r>
              <a:r>
                <a:rPr lang="en-US" sz="2400" b="1" dirty="0" err="1" smtClean="0">
                  <a:solidFill>
                    <a:srgbClr val="800080"/>
                  </a:solidFill>
                </a:rPr>
                <a:t>nsplit</a:t>
              </a:r>
              <a:r>
                <a:rPr lang="en-US" sz="2400" b="1" dirty="0" smtClean="0">
                  <a:solidFill>
                    <a:srgbClr val="800080"/>
                  </a:solidFill>
                </a:rPr>
                <a:t> vertical remap steps per physics step </a:t>
              </a:r>
            </a:p>
          </p:txBody>
        </p:sp>
        <p:grpSp>
          <p:nvGrpSpPr>
            <p:cNvPr id="17" name="Group 16"/>
            <p:cNvGrpSpPr/>
            <p:nvPr/>
          </p:nvGrpSpPr>
          <p:grpSpPr>
            <a:xfrm>
              <a:off x="10603331" y="28196790"/>
              <a:ext cx="3202517" cy="3216266"/>
              <a:chOff x="10914705" y="27692883"/>
              <a:chExt cx="3202517" cy="3216266"/>
            </a:xfrm>
          </p:grpSpPr>
          <p:sp>
            <p:nvSpPr>
              <p:cNvPr id="10" name="Rounded Rectangle 9"/>
              <p:cNvSpPr/>
              <p:nvPr/>
            </p:nvSpPr>
            <p:spPr bwMode="auto">
              <a:xfrm>
                <a:off x="10914705" y="27692883"/>
                <a:ext cx="3179944" cy="3151323"/>
              </a:xfrm>
              <a:prstGeom prst="roundRect">
                <a:avLst/>
              </a:prstGeom>
              <a:solidFill>
                <a:srgbClr val="A7D1FF"/>
              </a:solidFill>
              <a:ln w="9525" cap="flat" cmpd="sng" algn="ctr">
                <a:noFill/>
                <a:prstDash val="solid"/>
                <a:round/>
                <a:headEnd type="none" w="med" len="med"/>
                <a:tailEnd type="none" w="med" len="med"/>
              </a:ln>
              <a:effectLst/>
            </p:spPr>
            <p:txBody>
              <a:bodyPr vert="horz" wrap="square" lIns="457200" tIns="457200" rIns="457200" bIns="457200" numCol="1" rtlCol="0" anchor="t" anchorCtr="0" compatLnSpc="1">
                <a:prstTxWarp prst="textNoShape">
                  <a:avLst/>
                </a:prstTxWarp>
                <a:spAutoFit/>
              </a:bodyPr>
              <a:lstStyle/>
              <a:p>
                <a:pPr marL="0" marR="0" indent="0" algn="l" defTabSz="4389438"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dirty="0">
                  <a:ln>
                    <a:noFill/>
                  </a:ln>
                  <a:solidFill>
                    <a:schemeClr val="tx1"/>
                  </a:solidFill>
                  <a:effectLst/>
                  <a:latin typeface="Arial Narrow" charset="0"/>
                </a:endParaRPr>
              </a:p>
            </p:txBody>
          </p:sp>
          <p:sp>
            <p:nvSpPr>
              <p:cNvPr id="11" name="TextBox 10"/>
              <p:cNvSpPr txBox="1"/>
              <p:nvPr/>
            </p:nvSpPr>
            <p:spPr>
              <a:xfrm>
                <a:off x="11073740" y="27692884"/>
                <a:ext cx="2117330" cy="3216265"/>
              </a:xfrm>
              <a:prstGeom prst="rect">
                <a:avLst/>
              </a:prstGeom>
              <a:noFill/>
            </p:spPr>
            <p:txBody>
              <a:bodyPr wrap="none" rtlCol="0">
                <a:spAutoFit/>
              </a:bodyPr>
              <a:lstStyle/>
              <a:p>
                <a:pPr defTabSz="4389438"/>
                <a:r>
                  <a:rPr lang="en-US" b="1" u="sng" dirty="0" smtClean="0"/>
                  <a:t>“Physics”:</a:t>
                </a:r>
                <a:endParaRPr lang="en-US" b="1" u="sng" dirty="0"/>
              </a:p>
              <a:p>
                <a:pPr defTabSz="4389438"/>
                <a:r>
                  <a:rPr lang="en-US" dirty="0"/>
                  <a:t>Convection</a:t>
                </a:r>
              </a:p>
              <a:p>
                <a:pPr defTabSz="4389438"/>
                <a:r>
                  <a:rPr lang="en-US" dirty="0"/>
                  <a:t>Macrophysics</a:t>
                </a:r>
              </a:p>
              <a:p>
                <a:pPr defTabSz="4389438"/>
                <a:r>
                  <a:rPr lang="en-US" dirty="0"/>
                  <a:t>Microphysics</a:t>
                </a:r>
              </a:p>
              <a:p>
                <a:pPr defTabSz="4389438"/>
                <a:r>
                  <a:rPr lang="en-US" dirty="0"/>
                  <a:t>Radiation</a:t>
                </a:r>
              </a:p>
              <a:p>
                <a:pPr defTabSz="4389438"/>
                <a:r>
                  <a:rPr lang="en-US" dirty="0"/>
                  <a:t>Surface fluxes</a:t>
                </a:r>
              </a:p>
              <a:p>
                <a:pPr defTabSz="4389438"/>
                <a:r>
                  <a:rPr lang="en-US" dirty="0" smtClean="0"/>
                  <a:t>Turbulence</a:t>
                </a:r>
                <a:endParaRPr lang="en-US" dirty="0"/>
              </a:p>
            </p:txBody>
          </p:sp>
          <p:sp>
            <p:nvSpPr>
              <p:cNvPr id="12" name="TextBox 11"/>
              <p:cNvSpPr txBox="1"/>
              <p:nvPr/>
            </p:nvSpPr>
            <p:spPr>
              <a:xfrm rot="16200000">
                <a:off x="12167524" y="28848396"/>
                <a:ext cx="2914511" cy="984885"/>
              </a:xfrm>
              <a:prstGeom prst="rect">
                <a:avLst/>
              </a:prstGeom>
              <a:noFill/>
            </p:spPr>
            <p:txBody>
              <a:bodyPr wrap="none" rtlCol="0">
                <a:spAutoFit/>
              </a:bodyPr>
              <a:lstStyle/>
              <a:p>
                <a:pPr algn="ctr"/>
                <a:r>
                  <a:rPr lang="en-US" dirty="0" smtClean="0"/>
                  <a:t>sequential-tendency</a:t>
                </a:r>
              </a:p>
              <a:p>
                <a:pPr algn="ctr"/>
                <a:r>
                  <a:rPr lang="en-US" dirty="0" smtClean="0"/>
                  <a:t>split</a:t>
                </a:r>
                <a:endParaRPr lang="en-US" dirty="0"/>
              </a:p>
            </p:txBody>
          </p:sp>
          <p:cxnSp>
            <p:nvCxnSpPr>
              <p:cNvPr id="88" name="Straight Arrow Connector 87"/>
              <p:cNvCxnSpPr/>
              <p:nvPr/>
            </p:nvCxnSpPr>
            <p:spPr>
              <a:xfrm>
                <a:off x="13282410" y="27790391"/>
                <a:ext cx="0" cy="2982303"/>
              </a:xfrm>
              <a:prstGeom prst="straightConnector1">
                <a:avLst/>
              </a:prstGeom>
              <a:noFill/>
              <a:ln w="38100" cap="flat" cmpd="sng" algn="ctr">
                <a:solidFill>
                  <a:sysClr val="windowText" lastClr="000000"/>
                </a:solidFill>
                <a:prstDash val="solid"/>
                <a:tailEnd type="arrow"/>
              </a:ln>
              <a:effectLst>
                <a:outerShdw blurRad="40000" dist="20000" dir="5400000" rotWithShape="0">
                  <a:srgbClr val="000000">
                    <a:alpha val="38000"/>
                  </a:srgbClr>
                </a:outerShdw>
              </a:effectLst>
            </p:spPr>
          </p:cxnSp>
        </p:grpSp>
        <p:sp>
          <p:nvSpPr>
            <p:cNvPr id="24" name="Left Brace 23"/>
            <p:cNvSpPr/>
            <p:nvPr/>
          </p:nvSpPr>
          <p:spPr bwMode="auto">
            <a:xfrm rot="4325044">
              <a:off x="5314867" y="25792810"/>
              <a:ext cx="552362" cy="4870393"/>
            </a:xfrm>
            <a:prstGeom prst="leftBrace">
              <a:avLst>
                <a:gd name="adj1" fmla="val 54487"/>
                <a:gd name="adj2" fmla="val 50000"/>
              </a:avLst>
            </a:prstGeom>
            <a:noFill/>
            <a:ln w="38100" cap="flat" cmpd="sng" algn="ctr">
              <a:solidFill>
                <a:schemeClr val="tx1"/>
              </a:solidFill>
              <a:prstDash val="solid"/>
              <a:round/>
              <a:headEnd type="none" w="med" len="med"/>
              <a:tailEnd type="none" w="med" len="med"/>
            </a:ln>
            <a:effectLst/>
          </p:spPr>
          <p:txBody>
            <a:bodyPr vert="horz" wrap="square" lIns="457200" tIns="457200" rIns="457200" bIns="457200" numCol="1" rtlCol="0" anchor="t" anchorCtr="0" compatLnSpc="1">
              <a:prstTxWarp prst="textNoShape">
                <a:avLst/>
              </a:prstTxWarp>
              <a:spAutoFit/>
            </a:bodyPr>
            <a:lstStyle/>
            <a:p>
              <a:pPr marL="0" marR="0" indent="0" algn="l" defTabSz="4389438" rtl="0" eaLnBrk="1" fontAlgn="base" latinLnBrk="0" hangingPunct="1">
                <a:lnSpc>
                  <a:spcPct val="100000"/>
                </a:lnSpc>
                <a:spcBef>
                  <a:spcPct val="0"/>
                </a:spcBef>
                <a:spcAft>
                  <a:spcPct val="0"/>
                </a:spcAft>
                <a:buClrTx/>
                <a:buSzTx/>
                <a:buFontTx/>
                <a:buNone/>
                <a:tabLst/>
              </a:pPr>
              <a:endParaRPr kumimoji="0" lang="en-US" sz="2900" b="0" i="0" u="none" strike="noStrike" cap="none" normalizeH="0" baseline="0">
                <a:ln>
                  <a:noFill/>
                </a:ln>
                <a:solidFill>
                  <a:schemeClr val="tx1"/>
                </a:solidFill>
                <a:effectLst/>
                <a:latin typeface="Arial Narrow" charset="0"/>
              </a:endParaRPr>
            </a:p>
          </p:txBody>
        </p:sp>
        <p:sp>
          <p:nvSpPr>
            <p:cNvPr id="108" name="TextBox 107"/>
            <p:cNvSpPr txBox="1"/>
            <p:nvPr/>
          </p:nvSpPr>
          <p:spPr>
            <a:xfrm>
              <a:off x="4358787" y="27430277"/>
              <a:ext cx="2031983" cy="538609"/>
            </a:xfrm>
            <a:prstGeom prst="rect">
              <a:avLst/>
            </a:prstGeom>
            <a:noFill/>
          </p:spPr>
          <p:txBody>
            <a:bodyPr wrap="none" rtlCol="0">
              <a:spAutoFit/>
            </a:bodyPr>
            <a:lstStyle/>
            <a:p>
              <a:pPr defTabSz="4389438"/>
              <a:r>
                <a:rPr lang="en-US" b="1" u="sng" dirty="0" smtClean="0"/>
                <a:t>“Dynamics”:</a:t>
              </a:r>
              <a:endParaRPr lang="en-US" b="1" u="sng" dirty="0"/>
            </a:p>
          </p:txBody>
        </p:sp>
        <p:sp>
          <p:nvSpPr>
            <p:cNvPr id="25" name="TextBox 24"/>
            <p:cNvSpPr txBox="1"/>
            <p:nvPr/>
          </p:nvSpPr>
          <p:spPr>
            <a:xfrm>
              <a:off x="7553775" y="31369462"/>
              <a:ext cx="3066357" cy="707886"/>
            </a:xfrm>
            <a:prstGeom prst="rect">
              <a:avLst/>
            </a:prstGeom>
            <a:noFill/>
          </p:spPr>
          <p:txBody>
            <a:bodyPr wrap="square" rtlCol="0">
              <a:spAutoFit/>
            </a:bodyPr>
            <a:lstStyle/>
            <a:p>
              <a:pPr algn="ctr"/>
              <a:r>
                <a:rPr lang="en-US" sz="2000" b="1" i="1" dirty="0" smtClean="0"/>
                <a:t>State after dynamics returned to physics</a:t>
              </a:r>
              <a:endParaRPr lang="en-US" sz="2000" b="1" i="1" dirty="0"/>
            </a:p>
          </p:txBody>
        </p:sp>
        <p:sp>
          <p:nvSpPr>
            <p:cNvPr id="110" name="TextBox 109"/>
            <p:cNvSpPr txBox="1"/>
            <p:nvPr/>
          </p:nvSpPr>
          <p:spPr>
            <a:xfrm>
              <a:off x="7961283" y="27608114"/>
              <a:ext cx="2401917" cy="707886"/>
            </a:xfrm>
            <a:prstGeom prst="rect">
              <a:avLst/>
            </a:prstGeom>
            <a:noFill/>
          </p:spPr>
          <p:txBody>
            <a:bodyPr wrap="square" rtlCol="0">
              <a:spAutoFit/>
            </a:bodyPr>
            <a:lstStyle/>
            <a:p>
              <a:pPr algn="ctr"/>
              <a:r>
                <a:rPr lang="en-US" sz="2000" b="1" i="1" dirty="0" smtClean="0"/>
                <a:t>Physics tendency is passed to dynamics </a:t>
              </a:r>
              <a:endParaRPr lang="en-US" sz="2000" b="1" i="1" dirty="0"/>
            </a:p>
          </p:txBody>
        </p:sp>
      </p:grpSp>
      <p:sp>
        <p:nvSpPr>
          <p:cNvPr id="28" name="TextBox 27"/>
          <p:cNvSpPr txBox="1"/>
          <p:nvPr/>
        </p:nvSpPr>
        <p:spPr>
          <a:xfrm>
            <a:off x="13527026" y="31369462"/>
            <a:ext cx="3918754" cy="707886"/>
          </a:xfrm>
          <a:prstGeom prst="rect">
            <a:avLst/>
          </a:prstGeom>
          <a:noFill/>
        </p:spPr>
        <p:txBody>
          <a:bodyPr wrap="square" rtlCol="0">
            <a:spAutoFit/>
          </a:bodyPr>
          <a:lstStyle/>
          <a:p>
            <a:r>
              <a:rPr lang="en-US" sz="2000" b="1" i="1" dirty="0" smtClean="0"/>
              <a:t>Fig. 3: Schematic of processes in ACME atmosphere model.</a:t>
            </a:r>
            <a:endParaRPr lang="en-US" sz="2000" b="1" i="1" dirty="0"/>
          </a:p>
        </p:txBody>
      </p:sp>
      <p:sp>
        <p:nvSpPr>
          <p:cNvPr id="126" name="Content Placeholder 2"/>
          <p:cNvSpPr txBox="1">
            <a:spLocks/>
          </p:cNvSpPr>
          <p:nvPr/>
        </p:nvSpPr>
        <p:spPr>
          <a:xfrm>
            <a:off x="19845230" y="6466291"/>
            <a:ext cx="17340645" cy="1757904"/>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None/>
              <a:tabLst/>
              <a:defRPr/>
            </a:pPr>
            <a:r>
              <a:rPr lang="en-US" sz="3600" dirty="0" smtClean="0">
                <a:solidFill>
                  <a:sysClr val="windowText" lastClr="000000"/>
                </a:solidFill>
                <a:latin typeface="Arial Narrow"/>
                <a:cs typeface="Arial Narrow"/>
              </a:rPr>
              <a:t>Since dynamics returns a state rather than a tendency, the typical parallel splitting in Fig. 1A will not work. The easiest approach is to lag the physics tendency passed to dynamics by one step, which enables us to rewrite Fig. 1C as:   </a:t>
            </a:r>
          </a:p>
        </p:txBody>
      </p:sp>
      <p:grpSp>
        <p:nvGrpSpPr>
          <p:cNvPr id="30" name="Group 29"/>
          <p:cNvGrpSpPr/>
          <p:nvPr/>
        </p:nvGrpSpPr>
        <p:grpSpPr>
          <a:xfrm>
            <a:off x="20158234" y="9592791"/>
            <a:ext cx="7330961" cy="1364239"/>
            <a:chOff x="21921984" y="9064338"/>
            <a:chExt cx="7330961" cy="1364239"/>
          </a:xfrm>
        </p:grpSpPr>
        <p:sp>
          <p:nvSpPr>
            <p:cNvPr id="182" name="Rounded Rectangle 181"/>
            <p:cNvSpPr/>
            <p:nvPr/>
          </p:nvSpPr>
          <p:spPr>
            <a:xfrm>
              <a:off x="23627191" y="9078072"/>
              <a:ext cx="824875" cy="563044"/>
            </a:xfrm>
            <a:prstGeom prst="roundRect">
              <a:avLst/>
            </a:prstGeom>
            <a:solidFill>
              <a:srgbClr val="FF0000"/>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Proc1</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83" name="Rounded Rectangle 182"/>
            <p:cNvSpPr/>
            <p:nvPr/>
          </p:nvSpPr>
          <p:spPr>
            <a:xfrm>
              <a:off x="24975799" y="9064978"/>
              <a:ext cx="1235484" cy="563044"/>
            </a:xfrm>
            <a:prstGeom prst="roundRect">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800" kern="0" dirty="0">
                  <a:solidFill>
                    <a:sysClr val="window" lastClr="FFFFFF"/>
                  </a:solidFill>
                  <a:latin typeface="Calibri"/>
                  <a:ea typeface="+mn-ea"/>
                  <a:cs typeface="+mn-cs"/>
                </a:rPr>
                <a:t>t</a:t>
              </a: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end1</a:t>
              </a:r>
              <a:r>
                <a:rPr kumimoji="0" lang="en-US" sz="1800" b="0" i="0" u="none" strike="noStrike" kern="0" cap="none" spc="0" normalizeH="0" baseline="30000" noProof="0" dirty="0" smtClean="0">
                  <a:ln>
                    <a:noFill/>
                  </a:ln>
                  <a:solidFill>
                    <a:sysClr val="window" lastClr="FFFFFF"/>
                  </a:solidFill>
                  <a:effectLst/>
                  <a:uLnTx/>
                  <a:uFillTx/>
                  <a:latin typeface="Calibri"/>
                  <a:ea typeface="+mn-ea"/>
                  <a:cs typeface="+mn-cs"/>
                </a:rPr>
                <a:t>n</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cxnSp>
          <p:nvCxnSpPr>
            <p:cNvPr id="184" name="Straight Arrow Connector 183"/>
            <p:cNvCxnSpPr/>
            <p:nvPr/>
          </p:nvCxnSpPr>
          <p:spPr>
            <a:xfrm>
              <a:off x="23245664" y="10144596"/>
              <a:ext cx="301144" cy="0"/>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cxnSp>
          <p:nvCxnSpPr>
            <p:cNvPr id="185" name="Straight Arrow Connector 184"/>
            <p:cNvCxnSpPr/>
            <p:nvPr/>
          </p:nvCxnSpPr>
          <p:spPr>
            <a:xfrm>
              <a:off x="24565183" y="9374507"/>
              <a:ext cx="301144" cy="0"/>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cxnSp>
          <p:nvCxnSpPr>
            <p:cNvPr id="186" name="Straight Arrow Connector 185"/>
            <p:cNvCxnSpPr/>
            <p:nvPr/>
          </p:nvCxnSpPr>
          <p:spPr>
            <a:xfrm>
              <a:off x="24549001" y="10147055"/>
              <a:ext cx="301144" cy="0"/>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sp>
          <p:nvSpPr>
            <p:cNvPr id="187" name="Rounded Rectangle 186"/>
            <p:cNvSpPr/>
            <p:nvPr/>
          </p:nvSpPr>
          <p:spPr>
            <a:xfrm>
              <a:off x="23627191" y="9865533"/>
              <a:ext cx="824875" cy="563044"/>
            </a:xfrm>
            <a:prstGeom prst="roundRect">
              <a:avLst/>
            </a:prstGeom>
            <a:solidFill>
              <a:srgbClr val="FF0000"/>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Proc2</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cxnSp>
          <p:nvCxnSpPr>
            <p:cNvPr id="188" name="Straight Arrow Connector 187"/>
            <p:cNvCxnSpPr/>
            <p:nvPr/>
          </p:nvCxnSpPr>
          <p:spPr>
            <a:xfrm>
              <a:off x="26311873" y="9378144"/>
              <a:ext cx="301144" cy="658252"/>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sp>
          <p:nvSpPr>
            <p:cNvPr id="189" name="Rounded Rectangle 188"/>
            <p:cNvSpPr/>
            <p:nvPr/>
          </p:nvSpPr>
          <p:spPr>
            <a:xfrm>
              <a:off x="24959617" y="9833977"/>
              <a:ext cx="1235484" cy="563044"/>
            </a:xfrm>
            <a:prstGeom prst="roundRect">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state</a:t>
              </a:r>
              <a:r>
                <a:rPr kumimoji="0" lang="en-US" sz="1800" b="0" i="0" u="none" strike="noStrike" kern="0" cap="none" spc="0" normalizeH="0" baseline="30000" noProof="0" dirty="0" smtClean="0">
                  <a:ln>
                    <a:noFill/>
                  </a:ln>
                  <a:solidFill>
                    <a:sysClr val="window" lastClr="FFFFFF"/>
                  </a:solidFill>
                  <a:effectLst/>
                  <a:uLnTx/>
                  <a:uFillTx/>
                  <a:latin typeface="Calibri"/>
                  <a:ea typeface="+mn-ea"/>
                  <a:cs typeface="+mn-cs"/>
                </a:rPr>
                <a:t>n</a:t>
              </a:r>
              <a:r>
                <a:rPr lang="en-US" sz="1800" kern="0" baseline="30000" noProof="0" dirty="0" smtClean="0">
                  <a:solidFill>
                    <a:sysClr val="window" lastClr="FFFFFF"/>
                  </a:solidFill>
                  <a:latin typeface="Calibri"/>
                  <a:ea typeface="+mn-ea"/>
                  <a:cs typeface="+mn-cs"/>
                </a:rPr>
                <a:t>+1</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90" name="Rounded Rectangle 189"/>
            <p:cNvSpPr/>
            <p:nvPr/>
          </p:nvSpPr>
          <p:spPr>
            <a:xfrm>
              <a:off x="26765418" y="9064338"/>
              <a:ext cx="824875" cy="563044"/>
            </a:xfrm>
            <a:prstGeom prst="roundRect">
              <a:avLst/>
            </a:prstGeom>
            <a:solidFill>
              <a:srgbClr val="FF0000"/>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Proc1</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91" name="Rounded Rectangle 190"/>
            <p:cNvSpPr/>
            <p:nvPr/>
          </p:nvSpPr>
          <p:spPr>
            <a:xfrm>
              <a:off x="26765418" y="9851799"/>
              <a:ext cx="824875" cy="563044"/>
            </a:xfrm>
            <a:prstGeom prst="roundRect">
              <a:avLst/>
            </a:prstGeom>
            <a:solidFill>
              <a:srgbClr val="FF0000"/>
            </a:soli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800" kern="0" dirty="0" smtClean="0">
                  <a:solidFill>
                    <a:sysClr val="window" lastClr="FFFFFF"/>
                  </a:solidFill>
                  <a:latin typeface="Calibri"/>
                  <a:ea typeface="+mn-ea"/>
                  <a:cs typeface="+mn-cs"/>
                </a:rPr>
                <a:t>Proc2</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cxnSp>
          <p:nvCxnSpPr>
            <p:cNvPr id="192" name="Straight Arrow Connector 191"/>
            <p:cNvCxnSpPr/>
            <p:nvPr/>
          </p:nvCxnSpPr>
          <p:spPr>
            <a:xfrm>
              <a:off x="26329120" y="10144596"/>
              <a:ext cx="301144" cy="0"/>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cxnSp>
          <p:nvCxnSpPr>
            <p:cNvPr id="194" name="Straight Arrow Connector 193"/>
            <p:cNvCxnSpPr/>
            <p:nvPr/>
          </p:nvCxnSpPr>
          <p:spPr>
            <a:xfrm flipV="1">
              <a:off x="23229482" y="9359594"/>
              <a:ext cx="306058" cy="787461"/>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cxnSp>
          <p:nvCxnSpPr>
            <p:cNvPr id="195" name="Straight Arrow Connector 194"/>
            <p:cNvCxnSpPr/>
            <p:nvPr/>
          </p:nvCxnSpPr>
          <p:spPr>
            <a:xfrm flipV="1">
              <a:off x="26321422" y="9359594"/>
              <a:ext cx="308842" cy="784457"/>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sp>
          <p:nvSpPr>
            <p:cNvPr id="197" name="Rounded Rectangle 196"/>
            <p:cNvSpPr/>
            <p:nvPr/>
          </p:nvSpPr>
          <p:spPr>
            <a:xfrm>
              <a:off x="21938166" y="9096534"/>
              <a:ext cx="1235484" cy="563044"/>
            </a:xfrm>
            <a:prstGeom prst="roundRect">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lang="en-US" sz="1800" kern="0" dirty="0" smtClean="0">
                  <a:solidFill>
                    <a:sysClr val="window" lastClr="FFFFFF"/>
                  </a:solidFill>
                  <a:latin typeface="Calibri"/>
                  <a:ea typeface="+mn-ea"/>
                  <a:cs typeface="+mn-cs"/>
                </a:rPr>
                <a:t>t</a:t>
              </a: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end1</a:t>
              </a:r>
              <a:r>
                <a:rPr kumimoji="0" lang="en-US" sz="1800" b="0" i="0" u="none" strike="noStrike" kern="0" cap="none" spc="0" normalizeH="0" baseline="30000" noProof="0" dirty="0" smtClean="0">
                  <a:ln>
                    <a:noFill/>
                  </a:ln>
                  <a:solidFill>
                    <a:sysClr val="window" lastClr="FFFFFF"/>
                  </a:solidFill>
                  <a:effectLst/>
                  <a:uLnTx/>
                  <a:uFillTx/>
                  <a:latin typeface="Calibri"/>
                  <a:ea typeface="+mn-ea"/>
                  <a:cs typeface="+mn-cs"/>
                </a:rPr>
                <a:t>n-1</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198" name="Rounded Rectangle 197"/>
            <p:cNvSpPr/>
            <p:nvPr/>
          </p:nvSpPr>
          <p:spPr>
            <a:xfrm>
              <a:off x="21921984" y="9865533"/>
              <a:ext cx="1235484" cy="563044"/>
            </a:xfrm>
            <a:prstGeom prst="roundRect">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err="1" smtClean="0">
                  <a:ln>
                    <a:noFill/>
                  </a:ln>
                  <a:solidFill>
                    <a:sysClr val="window" lastClr="FFFFFF"/>
                  </a:solidFill>
                  <a:effectLst/>
                  <a:uLnTx/>
                  <a:uFillTx/>
                  <a:latin typeface="Calibri"/>
                  <a:ea typeface="+mn-ea"/>
                  <a:cs typeface="+mn-cs"/>
                </a:rPr>
                <a:t>state</a:t>
              </a:r>
              <a:r>
                <a:rPr kumimoji="0" lang="en-US" sz="1800" b="0" i="0" u="none" strike="noStrike" kern="0" cap="none" spc="0" normalizeH="0" baseline="30000" noProof="0" dirty="0" err="1" smtClean="0">
                  <a:ln>
                    <a:noFill/>
                  </a:ln>
                  <a:solidFill>
                    <a:sysClr val="window" lastClr="FFFFFF"/>
                  </a:solidFill>
                  <a:effectLst/>
                  <a:uLnTx/>
                  <a:uFillTx/>
                  <a:latin typeface="Calibri"/>
                  <a:ea typeface="+mn-ea"/>
                  <a:cs typeface="+mn-cs"/>
                </a:rPr>
                <a:t>n</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cxnSp>
          <p:nvCxnSpPr>
            <p:cNvPr id="199" name="Straight Arrow Connector 198"/>
            <p:cNvCxnSpPr/>
            <p:nvPr/>
          </p:nvCxnSpPr>
          <p:spPr>
            <a:xfrm>
              <a:off x="23242005" y="9398876"/>
              <a:ext cx="301144" cy="658252"/>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sp>
          <p:nvSpPr>
            <p:cNvPr id="200" name="Rounded Rectangle 199"/>
            <p:cNvSpPr/>
            <p:nvPr/>
          </p:nvSpPr>
          <p:spPr>
            <a:xfrm>
              <a:off x="28017461" y="9064978"/>
              <a:ext cx="1235484" cy="563044"/>
            </a:xfrm>
            <a:prstGeom prst="roundRect">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tend1</a:t>
              </a:r>
              <a:r>
                <a:rPr kumimoji="0" lang="en-US" sz="1800" b="0" i="0" u="none" strike="noStrike" kern="0" cap="none" spc="0" normalizeH="0" baseline="30000" noProof="0" dirty="0" smtClean="0">
                  <a:ln>
                    <a:noFill/>
                  </a:ln>
                  <a:solidFill>
                    <a:sysClr val="window" lastClr="FFFFFF"/>
                  </a:solidFill>
                  <a:effectLst/>
                  <a:uLnTx/>
                  <a:uFillTx/>
                  <a:latin typeface="Calibri"/>
                  <a:ea typeface="+mn-ea"/>
                  <a:cs typeface="+mn-cs"/>
                </a:rPr>
                <a:t>n+1</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sp>
          <p:nvSpPr>
            <p:cNvPr id="202" name="Rounded Rectangle 201"/>
            <p:cNvSpPr/>
            <p:nvPr/>
          </p:nvSpPr>
          <p:spPr>
            <a:xfrm>
              <a:off x="28001279" y="9833977"/>
              <a:ext cx="1235484" cy="563044"/>
            </a:xfrm>
            <a:prstGeom prst="roundRect">
              <a:avLst/>
            </a:prstGeom>
            <a:gradFill rotWithShape="1">
              <a:gsLst>
                <a:gs pos="0">
                  <a:srgbClr val="4F81BD">
                    <a:tint val="100000"/>
                    <a:shade val="100000"/>
                    <a:satMod val="130000"/>
                  </a:srgbClr>
                </a:gs>
                <a:gs pos="100000">
                  <a:srgbClr val="4F81BD">
                    <a:tint val="50000"/>
                    <a:shade val="100000"/>
                    <a:satMod val="350000"/>
                  </a:srgbClr>
                </a:gs>
              </a:gsLst>
              <a:lin ang="16200000" scaled="0"/>
            </a:gradFill>
            <a:ln w="9525" cap="flat" cmpd="sng" algn="ctr">
              <a:solidFill>
                <a:srgbClr val="4F81BD">
                  <a:shade val="95000"/>
                  <a:satMod val="105000"/>
                </a:srgbClr>
              </a:solidFill>
              <a:prstDash val="solid"/>
            </a:ln>
            <a:effectLst>
              <a:outerShdw blurRad="40000" dist="23000" dir="5400000" rotWithShape="0">
                <a:srgbClr val="000000">
                  <a:alpha val="35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ysClr val="window" lastClr="FFFFFF"/>
                  </a:solidFill>
                  <a:effectLst/>
                  <a:uLnTx/>
                  <a:uFillTx/>
                  <a:latin typeface="Calibri"/>
                  <a:ea typeface="+mn-ea"/>
                  <a:cs typeface="+mn-cs"/>
                </a:rPr>
                <a:t>state</a:t>
              </a:r>
              <a:r>
                <a:rPr kumimoji="0" lang="en-US" sz="1800" b="0" i="0" u="none" strike="noStrike" kern="0" cap="none" spc="0" normalizeH="0" baseline="30000" noProof="0" dirty="0" smtClean="0">
                  <a:ln>
                    <a:noFill/>
                  </a:ln>
                  <a:solidFill>
                    <a:sysClr val="window" lastClr="FFFFFF"/>
                  </a:solidFill>
                  <a:effectLst/>
                  <a:uLnTx/>
                  <a:uFillTx/>
                  <a:latin typeface="Calibri"/>
                  <a:ea typeface="+mn-ea"/>
                  <a:cs typeface="+mn-cs"/>
                </a:rPr>
                <a:t>n+2</a:t>
              </a:r>
              <a:endParaRPr kumimoji="0" lang="en-US" sz="1800" b="0" i="0" u="none" strike="noStrike" kern="0" cap="none" spc="0" normalizeH="0" baseline="0" noProof="0" dirty="0">
                <a:ln>
                  <a:noFill/>
                </a:ln>
                <a:solidFill>
                  <a:sysClr val="window" lastClr="FFFFFF"/>
                </a:solidFill>
                <a:effectLst/>
                <a:uLnTx/>
                <a:uFillTx/>
                <a:latin typeface="Calibri"/>
                <a:ea typeface="+mn-ea"/>
                <a:cs typeface="+mn-cs"/>
              </a:endParaRPr>
            </a:p>
          </p:txBody>
        </p:sp>
        <p:cxnSp>
          <p:nvCxnSpPr>
            <p:cNvPr id="209" name="Straight Arrow Connector 208"/>
            <p:cNvCxnSpPr/>
            <p:nvPr/>
          </p:nvCxnSpPr>
          <p:spPr>
            <a:xfrm>
              <a:off x="27645755" y="9359587"/>
              <a:ext cx="301144" cy="0"/>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cxnSp>
          <p:nvCxnSpPr>
            <p:cNvPr id="210" name="Straight Arrow Connector 209"/>
            <p:cNvCxnSpPr/>
            <p:nvPr/>
          </p:nvCxnSpPr>
          <p:spPr>
            <a:xfrm>
              <a:off x="27629573" y="10132135"/>
              <a:ext cx="301144" cy="0"/>
            </a:xfrm>
            <a:prstGeom prst="straightConnector1">
              <a:avLst/>
            </a:prstGeom>
            <a:noFill/>
            <a:ln w="25400" cap="flat" cmpd="sng" algn="ctr">
              <a:solidFill>
                <a:sysClr val="windowText" lastClr="000000"/>
              </a:solidFill>
              <a:prstDash val="solid"/>
              <a:tailEnd type="arrow"/>
            </a:ln>
            <a:effectLst>
              <a:outerShdw blurRad="40000" dist="20000" dir="5400000" rotWithShape="0">
                <a:srgbClr val="000000">
                  <a:alpha val="38000"/>
                </a:srgbClr>
              </a:outerShdw>
            </a:effectLst>
          </p:spPr>
        </p:cxnSp>
      </p:grpSp>
      <p:sp>
        <p:nvSpPr>
          <p:cNvPr id="212" name="TextBox 211"/>
          <p:cNvSpPr txBox="1"/>
          <p:nvPr/>
        </p:nvSpPr>
        <p:spPr>
          <a:xfrm>
            <a:off x="20046982" y="8541645"/>
            <a:ext cx="7479172" cy="984885"/>
          </a:xfrm>
          <a:prstGeom prst="rect">
            <a:avLst/>
          </a:prstGeom>
          <a:noFill/>
        </p:spPr>
        <p:txBody>
          <a:bodyPr wrap="square" rtlCol="0">
            <a:spAutoFit/>
          </a:bodyPr>
          <a:lstStyle/>
          <a:p>
            <a:r>
              <a:rPr lang="en-US" u="sng" dirty="0" smtClean="0"/>
              <a:t>Lagged-Parallel Split: </a:t>
            </a:r>
            <a:r>
              <a:rPr lang="en-US" dirty="0" smtClean="0"/>
              <a:t>Proc1 can run at the same time as Proc2 if its output isn’t needed until a </a:t>
            </a:r>
            <a:r>
              <a:rPr lang="en-US" dirty="0" err="1" smtClean="0"/>
              <a:t>timestep</a:t>
            </a:r>
            <a:r>
              <a:rPr lang="en-US" dirty="0" smtClean="0"/>
              <a:t> later</a:t>
            </a:r>
            <a:endParaRPr lang="en-US" dirty="0"/>
          </a:p>
        </p:txBody>
      </p:sp>
      <p:sp>
        <p:nvSpPr>
          <p:cNvPr id="31" name="TextBox 30"/>
          <p:cNvSpPr txBox="1"/>
          <p:nvPr/>
        </p:nvSpPr>
        <p:spPr>
          <a:xfrm>
            <a:off x="19845230" y="11048418"/>
            <a:ext cx="8173456" cy="400110"/>
          </a:xfrm>
          <a:prstGeom prst="rect">
            <a:avLst/>
          </a:prstGeom>
          <a:noFill/>
        </p:spPr>
        <p:txBody>
          <a:bodyPr wrap="none" rtlCol="0">
            <a:spAutoFit/>
          </a:bodyPr>
          <a:lstStyle/>
          <a:p>
            <a:r>
              <a:rPr lang="en-US" sz="2000" b="1" i="1" dirty="0" smtClean="0"/>
              <a:t>Fig. 4: Our approach for parallelizing physics and dynamics in the ACME model.</a:t>
            </a:r>
            <a:endParaRPr lang="en-US" sz="2000" b="1" i="1" dirty="0"/>
          </a:p>
        </p:txBody>
      </p:sp>
      <p:pic>
        <p:nvPicPr>
          <p:cNvPr id="32" name="Picture 31" descr="extrap_FQ.png"/>
          <p:cNvPicPr>
            <a:picLocks noChangeAspect="1"/>
          </p:cNvPicPr>
          <p:nvPr/>
        </p:nvPicPr>
        <p:blipFill rotWithShape="1">
          <a:blip r:embed="rId5">
            <a:extLst>
              <a:ext uri="{28A0092B-C50C-407E-A947-70E740481C1C}">
                <a14:useLocalDpi xmlns:a14="http://schemas.microsoft.com/office/drawing/2010/main" val="0"/>
              </a:ext>
            </a:extLst>
          </a:blip>
          <a:srcRect l="8474" t="5150" r="3485" b="1893"/>
          <a:stretch/>
        </p:blipFill>
        <p:spPr>
          <a:xfrm>
            <a:off x="28876976" y="21172249"/>
            <a:ext cx="8308899" cy="6579585"/>
          </a:xfrm>
          <a:prstGeom prst="rect">
            <a:avLst/>
          </a:prstGeom>
        </p:spPr>
      </p:pic>
      <p:sp>
        <p:nvSpPr>
          <p:cNvPr id="213" name="Content Placeholder 2"/>
          <p:cNvSpPr txBox="1">
            <a:spLocks/>
          </p:cNvSpPr>
          <p:nvPr/>
        </p:nvSpPr>
        <p:spPr>
          <a:xfrm>
            <a:off x="19997630" y="11740911"/>
            <a:ext cx="17340645" cy="1757904"/>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0"/>
              </a:spcAft>
              <a:buClrTx/>
              <a:buSzTx/>
              <a:buNone/>
              <a:tabLst/>
              <a:defRPr/>
            </a:pPr>
            <a:endParaRPr lang="en-US" sz="3600" dirty="0" smtClean="0">
              <a:solidFill>
                <a:sysClr val="windowText" lastClr="000000"/>
              </a:solidFill>
              <a:latin typeface="Arial Narrow"/>
              <a:cs typeface="Arial Narrow"/>
            </a:endParaRPr>
          </a:p>
        </p:txBody>
      </p:sp>
      <p:sp>
        <p:nvSpPr>
          <p:cNvPr id="214" name="TextBox 213"/>
          <p:cNvSpPr txBox="1"/>
          <p:nvPr/>
        </p:nvSpPr>
        <p:spPr>
          <a:xfrm>
            <a:off x="32788517" y="9846845"/>
            <a:ext cx="4397358" cy="1631216"/>
          </a:xfrm>
          <a:prstGeom prst="rect">
            <a:avLst/>
          </a:prstGeom>
          <a:noFill/>
        </p:spPr>
        <p:txBody>
          <a:bodyPr wrap="square" rtlCol="0">
            <a:spAutoFit/>
          </a:bodyPr>
          <a:lstStyle/>
          <a:p>
            <a:r>
              <a:rPr lang="en-US" sz="2000" b="1" i="1" dirty="0" smtClean="0"/>
              <a:t>Fig. 5: Behavior of simple box model for water inflow/rain-out with lagged (dashed) and </a:t>
            </a:r>
            <a:r>
              <a:rPr lang="en-US" sz="2000" b="1" i="1" dirty="0" err="1" smtClean="0"/>
              <a:t>unlagged</a:t>
            </a:r>
            <a:r>
              <a:rPr lang="en-US" sz="2000" b="1" i="1" dirty="0" smtClean="0"/>
              <a:t> (solid) rain rate. Forward Euler </a:t>
            </a:r>
            <a:r>
              <a:rPr lang="en-US" sz="2000" b="1" i="1" dirty="0" err="1" smtClean="0"/>
              <a:t>timestepping</a:t>
            </a:r>
            <a:r>
              <a:rPr lang="en-US" sz="2000" b="1" i="1" dirty="0" smtClean="0"/>
              <a:t> is used for each simulation. </a:t>
            </a:r>
            <a:endParaRPr lang="en-US" sz="2000" b="1" i="1" dirty="0"/>
          </a:p>
        </p:txBody>
      </p:sp>
      <p:sp>
        <p:nvSpPr>
          <p:cNvPr id="34" name="TextBox 33"/>
          <p:cNvSpPr txBox="1"/>
          <p:nvPr/>
        </p:nvSpPr>
        <p:spPr>
          <a:xfrm>
            <a:off x="19845229" y="11647150"/>
            <a:ext cx="17340645" cy="5078314"/>
          </a:xfrm>
          <a:prstGeom prst="rect">
            <a:avLst/>
          </a:prstGeom>
          <a:noFill/>
        </p:spPr>
        <p:txBody>
          <a:bodyPr wrap="square" rtlCol="0">
            <a:spAutoFit/>
          </a:bodyPr>
          <a:lstStyle/>
          <a:p>
            <a:r>
              <a:rPr lang="en-US" sz="3600" dirty="0" smtClean="0"/>
              <a:t>We get a sense of the impact of this change by applying lagging to a very simple system where water </a:t>
            </a:r>
            <a:r>
              <a:rPr lang="en-US" sz="3600" dirty="0" err="1" smtClean="0"/>
              <a:t>q</a:t>
            </a:r>
            <a:r>
              <a:rPr lang="en-US" sz="3600" baseline="-25000" dirty="0" err="1" smtClean="0"/>
              <a:t>t</a:t>
            </a:r>
            <a:r>
              <a:rPr lang="en-US" sz="3600" dirty="0" smtClean="0"/>
              <a:t> flows into a cell at a constant rate C and falls out according to </a:t>
            </a:r>
            <a:r>
              <a:rPr lang="en-US" sz="3600" dirty="0"/>
              <a:t>the Kessler (1969, </a:t>
            </a:r>
            <a:r>
              <a:rPr lang="en-US" sz="3600" dirty="0" err="1"/>
              <a:t>Meteorol</a:t>
            </a:r>
            <a:r>
              <a:rPr lang="en-US" sz="3600" dirty="0"/>
              <a:t>. </a:t>
            </a:r>
            <a:r>
              <a:rPr lang="en-US" sz="3600" dirty="0" err="1" smtClean="0"/>
              <a:t>Monogr</a:t>
            </a:r>
            <a:r>
              <a:rPr lang="en-US" sz="3600" dirty="0" smtClean="0"/>
              <a:t>.) precipitation equation </a:t>
            </a:r>
          </a:p>
          <a:p>
            <a:pPr algn="ctr"/>
            <a:endParaRPr lang="en-US" sz="1800" dirty="0" smtClean="0"/>
          </a:p>
          <a:p>
            <a:pPr algn="ctr"/>
            <a:r>
              <a:rPr lang="en-US" sz="3600" dirty="0" smtClean="0"/>
              <a:t>K(</a:t>
            </a:r>
            <a:r>
              <a:rPr lang="en-US" sz="3600" dirty="0" err="1" smtClean="0"/>
              <a:t>q</a:t>
            </a:r>
            <a:r>
              <a:rPr lang="en-US" sz="3600" baseline="-25000" dirty="0" err="1" smtClean="0"/>
              <a:t>t</a:t>
            </a:r>
            <a:r>
              <a:rPr lang="en-US" sz="3600" dirty="0" smtClean="0"/>
              <a:t>)=max(0, k*(</a:t>
            </a:r>
            <a:r>
              <a:rPr lang="en-US" sz="3600" dirty="0" err="1" smtClean="0"/>
              <a:t>q</a:t>
            </a:r>
            <a:r>
              <a:rPr lang="en-US" sz="3600" baseline="-25000" dirty="0" err="1" smtClean="0"/>
              <a:t>t</a:t>
            </a:r>
            <a:r>
              <a:rPr lang="en-US" sz="3600" dirty="0" smtClean="0"/>
              <a:t> – </a:t>
            </a:r>
            <a:r>
              <a:rPr lang="en-US" sz="3600" dirty="0" err="1" smtClean="0"/>
              <a:t>q</a:t>
            </a:r>
            <a:r>
              <a:rPr lang="en-US" sz="3600" baseline="-25000" dirty="0" err="1" smtClean="0"/>
              <a:t>s</a:t>
            </a:r>
            <a:r>
              <a:rPr lang="en-US" sz="3600" dirty="0" smtClean="0"/>
              <a:t> – a))</a:t>
            </a:r>
            <a:endParaRPr lang="en-US" sz="3600" dirty="0"/>
          </a:p>
          <a:p>
            <a:pPr algn="ctr"/>
            <a:endParaRPr lang="en-US" sz="1800" dirty="0"/>
          </a:p>
          <a:p>
            <a:r>
              <a:rPr lang="en-US" sz="3600" dirty="0" smtClean="0"/>
              <a:t>where k=0.001, a=0.0003, and </a:t>
            </a:r>
            <a:r>
              <a:rPr lang="en-US" sz="3600" dirty="0" err="1" smtClean="0"/>
              <a:t>q</a:t>
            </a:r>
            <a:r>
              <a:rPr lang="en-US" sz="3600" baseline="-25000" dirty="0" err="1" smtClean="0"/>
              <a:t>s</a:t>
            </a:r>
            <a:r>
              <a:rPr lang="en-US" sz="3600" dirty="0" smtClean="0"/>
              <a:t>=0.7 g kg</a:t>
            </a:r>
            <a:r>
              <a:rPr lang="en-US" sz="3600" baseline="30000" dirty="0" smtClean="0"/>
              <a:t>-1</a:t>
            </a:r>
            <a:r>
              <a:rPr lang="en-US" sz="3600" dirty="0" smtClean="0"/>
              <a:t> is an assumed saturation mixing ratio. Lagging K(</a:t>
            </a:r>
            <a:r>
              <a:rPr lang="en-US" sz="3600" dirty="0" err="1" smtClean="0"/>
              <a:t>q</a:t>
            </a:r>
            <a:r>
              <a:rPr lang="en-US" sz="3600" baseline="-25000" dirty="0" err="1" smtClean="0"/>
              <a:t>t</a:t>
            </a:r>
            <a:r>
              <a:rPr lang="en-US" sz="3600" dirty="0" smtClean="0"/>
              <a:t>) is shown in Fig. 5 to have little impact at small </a:t>
            </a:r>
            <a:r>
              <a:rPr lang="en-US" sz="3600" dirty="0" err="1" smtClean="0"/>
              <a:t>dt</a:t>
            </a:r>
            <a:r>
              <a:rPr lang="en-US" sz="3600" dirty="0" smtClean="0"/>
              <a:t> but causes the model to go unstable at smaller </a:t>
            </a:r>
            <a:r>
              <a:rPr lang="en-US" sz="3600" dirty="0" err="1" smtClean="0"/>
              <a:t>dt</a:t>
            </a:r>
            <a:r>
              <a:rPr lang="en-US" sz="3600" dirty="0" smtClean="0"/>
              <a:t> than the </a:t>
            </a:r>
            <a:r>
              <a:rPr lang="en-US" sz="3600" dirty="0" err="1" smtClean="0"/>
              <a:t>unlagged</a:t>
            </a:r>
            <a:r>
              <a:rPr lang="en-US" sz="3600" dirty="0" smtClean="0"/>
              <a:t> version. This is perhaps unsurprising because lagging one process prevents the other process from acting to remove instabilities immediately as they occur.</a:t>
            </a:r>
            <a:endParaRPr lang="en-US" sz="3600" dirty="0"/>
          </a:p>
        </p:txBody>
      </p:sp>
      <p:grpSp>
        <p:nvGrpSpPr>
          <p:cNvPr id="36" name="Group 35"/>
          <p:cNvGrpSpPr/>
          <p:nvPr/>
        </p:nvGrpSpPr>
        <p:grpSpPr>
          <a:xfrm>
            <a:off x="28386760" y="7633290"/>
            <a:ext cx="4511028" cy="3840682"/>
            <a:chOff x="28444486" y="7633290"/>
            <a:chExt cx="4511028" cy="3840682"/>
          </a:xfrm>
        </p:grpSpPr>
        <p:pic>
          <p:nvPicPr>
            <p:cNvPr id="33" name="Picture 32" descr="kessler_lag2.png"/>
            <p:cNvPicPr>
              <a:picLocks noChangeAspect="1"/>
            </p:cNvPicPr>
            <p:nvPr/>
          </p:nvPicPr>
          <p:blipFill rotWithShape="1">
            <a:blip r:embed="rId6">
              <a:extLst>
                <a:ext uri="{28A0092B-C50C-407E-A947-70E740481C1C}">
                  <a14:useLocalDpi xmlns:a14="http://schemas.microsoft.com/office/drawing/2010/main" val="0"/>
                </a:ext>
              </a:extLst>
            </a:blip>
            <a:srcRect l="1723" r="1"/>
            <a:stretch/>
          </p:blipFill>
          <p:spPr>
            <a:xfrm>
              <a:off x="28709194" y="7633290"/>
              <a:ext cx="4246320" cy="3840682"/>
            </a:xfrm>
            <a:prstGeom prst="rect">
              <a:avLst/>
            </a:prstGeom>
          </p:spPr>
        </p:pic>
        <p:sp>
          <p:nvSpPr>
            <p:cNvPr id="35" name="TextBox 34"/>
            <p:cNvSpPr txBox="1"/>
            <p:nvPr/>
          </p:nvSpPr>
          <p:spPr>
            <a:xfrm rot="16200000">
              <a:off x="28142292" y="9365425"/>
              <a:ext cx="973719" cy="369332"/>
            </a:xfrm>
            <a:prstGeom prst="rect">
              <a:avLst/>
            </a:prstGeom>
            <a:noFill/>
          </p:spPr>
          <p:txBody>
            <a:bodyPr wrap="none" rtlCol="0">
              <a:spAutoFit/>
            </a:bodyPr>
            <a:lstStyle/>
            <a:p>
              <a:r>
                <a:rPr lang="en-US" sz="1800" dirty="0" err="1" smtClean="0"/>
                <a:t>q</a:t>
              </a:r>
              <a:r>
                <a:rPr lang="en-US" sz="1800" baseline="-25000" dirty="0" err="1" smtClean="0"/>
                <a:t>t</a:t>
              </a:r>
              <a:r>
                <a:rPr lang="en-US" sz="1800" dirty="0" smtClean="0"/>
                <a:t> (g kg</a:t>
              </a:r>
              <a:r>
                <a:rPr lang="en-US" sz="1800" baseline="30000" dirty="0" smtClean="0"/>
                <a:t>-1</a:t>
              </a:r>
              <a:r>
                <a:rPr lang="en-US" sz="1800" dirty="0" smtClean="0"/>
                <a:t>)</a:t>
              </a:r>
              <a:endParaRPr lang="en-US" sz="1800" dirty="0"/>
            </a:p>
          </p:txBody>
        </p:sp>
      </p:grpSp>
      <p:sp>
        <p:nvSpPr>
          <p:cNvPr id="37" name="TextBox 36"/>
          <p:cNvSpPr txBox="1"/>
          <p:nvPr/>
        </p:nvSpPr>
        <p:spPr>
          <a:xfrm>
            <a:off x="29171004" y="10032755"/>
            <a:ext cx="1266317" cy="1015663"/>
          </a:xfrm>
          <a:prstGeom prst="rect">
            <a:avLst/>
          </a:prstGeom>
          <a:noFill/>
        </p:spPr>
        <p:txBody>
          <a:bodyPr wrap="none" rtlCol="0">
            <a:spAutoFit/>
          </a:bodyPr>
          <a:lstStyle/>
          <a:p>
            <a:r>
              <a:rPr lang="en-US" sz="2000" b="1" dirty="0" err="1" smtClean="0">
                <a:solidFill>
                  <a:srgbClr val="0000FF"/>
                </a:solidFill>
              </a:rPr>
              <a:t>dt</a:t>
            </a:r>
            <a:r>
              <a:rPr lang="en-US" sz="2000" b="1" dirty="0" smtClean="0">
                <a:solidFill>
                  <a:srgbClr val="0000FF"/>
                </a:solidFill>
              </a:rPr>
              <a:t> = 300 s</a:t>
            </a:r>
          </a:p>
          <a:p>
            <a:r>
              <a:rPr lang="en-US" sz="2000" b="1" dirty="0" err="1" smtClean="0">
                <a:solidFill>
                  <a:srgbClr val="FF0000"/>
                </a:solidFill>
              </a:rPr>
              <a:t>dt</a:t>
            </a:r>
            <a:r>
              <a:rPr lang="en-US" sz="2000" b="1" dirty="0" smtClean="0">
                <a:solidFill>
                  <a:srgbClr val="FF0000"/>
                </a:solidFill>
              </a:rPr>
              <a:t> = 900 s</a:t>
            </a:r>
          </a:p>
          <a:p>
            <a:r>
              <a:rPr lang="en-US" sz="2000" b="1" dirty="0" err="1" smtClean="0">
                <a:solidFill>
                  <a:srgbClr val="006700"/>
                </a:solidFill>
              </a:rPr>
              <a:t>dt</a:t>
            </a:r>
            <a:r>
              <a:rPr lang="en-US" sz="2000" b="1" dirty="0" smtClean="0">
                <a:solidFill>
                  <a:srgbClr val="006700"/>
                </a:solidFill>
              </a:rPr>
              <a:t> = 1800 s</a:t>
            </a:r>
            <a:endParaRPr lang="en-US" sz="2000" b="1" dirty="0">
              <a:solidFill>
                <a:srgbClr val="006700"/>
              </a:solidFill>
            </a:endParaRPr>
          </a:p>
        </p:txBody>
      </p:sp>
      <p:pic>
        <p:nvPicPr>
          <p:cNvPr id="2" name="Picture 1" descr="CLDTOT.png"/>
          <p:cNvPicPr>
            <a:picLocks noChangeAspect="1"/>
          </p:cNvPicPr>
          <p:nvPr/>
        </p:nvPicPr>
        <p:blipFill rotWithShape="1">
          <a:blip r:embed="rId7">
            <a:extLst>
              <a:ext uri="{28A0092B-C50C-407E-A947-70E740481C1C}">
                <a14:useLocalDpi xmlns:a14="http://schemas.microsoft.com/office/drawing/2010/main" val="0"/>
              </a:ext>
            </a:extLst>
          </a:blip>
          <a:srcRect t="2561"/>
          <a:stretch/>
        </p:blipFill>
        <p:spPr>
          <a:xfrm>
            <a:off x="19808407" y="16674664"/>
            <a:ext cx="4353207" cy="3856120"/>
          </a:xfrm>
          <a:prstGeom prst="rect">
            <a:avLst/>
          </a:prstGeom>
        </p:spPr>
      </p:pic>
      <p:sp>
        <p:nvSpPr>
          <p:cNvPr id="114" name="TextBox 113"/>
          <p:cNvSpPr txBox="1"/>
          <p:nvPr/>
        </p:nvSpPr>
        <p:spPr>
          <a:xfrm>
            <a:off x="19586257" y="20351215"/>
            <a:ext cx="4499158" cy="707886"/>
          </a:xfrm>
          <a:prstGeom prst="rect">
            <a:avLst/>
          </a:prstGeom>
          <a:noFill/>
        </p:spPr>
        <p:txBody>
          <a:bodyPr wrap="square" rtlCol="0">
            <a:spAutoFit/>
          </a:bodyPr>
          <a:lstStyle/>
          <a:p>
            <a:r>
              <a:rPr lang="en-US" sz="2000" b="1" i="1" dirty="0" smtClean="0"/>
              <a:t>Fig. 6: Global-Average vertically-integrated cloud fraction as a function of </a:t>
            </a:r>
            <a:r>
              <a:rPr lang="en-US" sz="2000" b="1" i="1" dirty="0" err="1" smtClean="0"/>
              <a:t>timestep</a:t>
            </a:r>
            <a:r>
              <a:rPr lang="en-US" sz="2000" b="1" i="1" dirty="0"/>
              <a:t>.</a:t>
            </a:r>
          </a:p>
        </p:txBody>
      </p:sp>
      <p:sp>
        <p:nvSpPr>
          <p:cNvPr id="115" name="TextBox 114"/>
          <p:cNvSpPr txBox="1"/>
          <p:nvPr/>
        </p:nvSpPr>
        <p:spPr>
          <a:xfrm>
            <a:off x="23988226" y="17054457"/>
            <a:ext cx="13369291" cy="3970318"/>
          </a:xfrm>
          <a:prstGeom prst="rect">
            <a:avLst/>
          </a:prstGeom>
          <a:noFill/>
        </p:spPr>
        <p:txBody>
          <a:bodyPr wrap="square" rtlCol="0">
            <a:spAutoFit/>
          </a:bodyPr>
          <a:lstStyle/>
          <a:p>
            <a:r>
              <a:rPr lang="en-US" sz="3600" dirty="0" smtClean="0"/>
              <a:t>Unfortunately, lagging also causes instability in the ACME model (Fig. 6). Strangely, the ACME model goes unstable at the same step count regardless of </a:t>
            </a:r>
            <a:r>
              <a:rPr lang="en-US" sz="3600" dirty="0" err="1" smtClean="0"/>
              <a:t>dt.</a:t>
            </a:r>
            <a:r>
              <a:rPr lang="en-US" sz="3600" dirty="0"/>
              <a:t> </a:t>
            </a:r>
            <a:r>
              <a:rPr lang="en-US" sz="3600" i="1" dirty="0" smtClean="0"/>
              <a:t>This suggests there is a bug in the parallel implementation</a:t>
            </a:r>
            <a:r>
              <a:rPr lang="en-US" sz="3600" dirty="0" smtClean="0"/>
              <a:t>. This could occur, for example, if somewhere in the code a tendency is computed using the difference between the current state and a state saved from the last step. We have fixed these sorts of issues where we know of them (e.g. in macrophysics) but finding all instances is like looking for a needle in a haystack. </a:t>
            </a:r>
          </a:p>
        </p:txBody>
      </p:sp>
      <p:sp>
        <p:nvSpPr>
          <p:cNvPr id="5" name="TextBox 4"/>
          <p:cNvSpPr txBox="1"/>
          <p:nvPr/>
        </p:nvSpPr>
        <p:spPr>
          <a:xfrm>
            <a:off x="20574081" y="19184361"/>
            <a:ext cx="1289360" cy="707886"/>
          </a:xfrm>
          <a:prstGeom prst="rect">
            <a:avLst/>
          </a:prstGeom>
          <a:noFill/>
        </p:spPr>
        <p:txBody>
          <a:bodyPr wrap="none" rtlCol="0">
            <a:spAutoFit/>
          </a:bodyPr>
          <a:lstStyle/>
          <a:p>
            <a:r>
              <a:rPr lang="en-US" sz="2000" b="1" dirty="0" err="1" smtClean="0">
                <a:solidFill>
                  <a:srgbClr val="000090"/>
                </a:solidFill>
              </a:rPr>
              <a:t>dt</a:t>
            </a:r>
            <a:r>
              <a:rPr lang="en-US" sz="2000" b="1" dirty="0" smtClean="0">
                <a:solidFill>
                  <a:srgbClr val="000090"/>
                </a:solidFill>
              </a:rPr>
              <a:t> = 30 min</a:t>
            </a:r>
          </a:p>
          <a:p>
            <a:r>
              <a:rPr lang="en-US" sz="2000" b="1" dirty="0" err="1" smtClean="0">
                <a:solidFill>
                  <a:srgbClr val="FF0000"/>
                </a:solidFill>
              </a:rPr>
              <a:t>dt</a:t>
            </a:r>
            <a:r>
              <a:rPr lang="en-US" sz="2000" b="1" dirty="0" smtClean="0">
                <a:solidFill>
                  <a:srgbClr val="FF0000"/>
                </a:solidFill>
              </a:rPr>
              <a:t> = 1 min</a:t>
            </a:r>
            <a:endParaRPr lang="en-US" sz="2000" b="1" dirty="0">
              <a:solidFill>
                <a:srgbClr val="FF0000"/>
              </a:solidFill>
            </a:endParaRPr>
          </a:p>
        </p:txBody>
      </p:sp>
      <p:sp>
        <p:nvSpPr>
          <p:cNvPr id="117" name="Content Placeholder 2"/>
          <p:cNvSpPr txBox="1">
            <a:spLocks/>
          </p:cNvSpPr>
          <p:nvPr/>
        </p:nvSpPr>
        <p:spPr>
          <a:xfrm>
            <a:off x="19783007" y="28723489"/>
            <a:ext cx="17340645" cy="3170129"/>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fontAlgn="auto">
              <a:spcAft>
                <a:spcPts val="0"/>
              </a:spcAft>
              <a:defRPr/>
            </a:pPr>
            <a:r>
              <a:rPr lang="en-US" sz="3600" dirty="0" smtClean="0">
                <a:solidFill>
                  <a:sysClr val="windowText" lastClr="000000"/>
                </a:solidFill>
                <a:latin typeface="Arial Narrow"/>
                <a:cs typeface="Arial Narrow"/>
              </a:rPr>
              <a:t>Applying physics and dynamics in parallel has huge potential for improving climate model scalability and simulation throughput on massively parallel computers. </a:t>
            </a:r>
          </a:p>
          <a:p>
            <a:pPr fontAlgn="auto">
              <a:spcAft>
                <a:spcPts val="0"/>
              </a:spcAft>
              <a:defRPr/>
            </a:pPr>
            <a:r>
              <a:rPr lang="en-US" sz="3600" dirty="0" smtClean="0">
                <a:solidFill>
                  <a:sysClr val="windowText" lastClr="000000"/>
                </a:solidFill>
                <a:latin typeface="Arial Narrow"/>
                <a:cs typeface="Arial Narrow"/>
              </a:rPr>
              <a:t>The complexity of modern climate models makes implementing coupling changes difficult</a:t>
            </a:r>
          </a:p>
          <a:p>
            <a:pPr lvl="1" fontAlgn="auto">
              <a:spcAft>
                <a:spcPts val="0"/>
              </a:spcAft>
              <a:defRPr/>
            </a:pPr>
            <a:r>
              <a:rPr lang="en-US" dirty="0" err="1">
                <a:solidFill>
                  <a:sysClr val="windowText" lastClr="000000"/>
                </a:solidFill>
                <a:latin typeface="Arial Narrow"/>
                <a:cs typeface="Arial Narrow"/>
              </a:rPr>
              <a:t>S</a:t>
            </a:r>
            <a:r>
              <a:rPr lang="en-US" dirty="0" err="1" smtClean="0">
                <a:solidFill>
                  <a:sysClr val="windowText" lastClr="000000"/>
                </a:solidFill>
                <a:latin typeface="Arial Narrow"/>
                <a:cs typeface="Arial Narrow"/>
              </a:rPr>
              <a:t>ubstepping</a:t>
            </a:r>
            <a:r>
              <a:rPr lang="en-US" dirty="0" smtClean="0">
                <a:solidFill>
                  <a:sysClr val="windowText" lastClr="000000"/>
                </a:solidFill>
                <a:latin typeface="Arial Narrow"/>
                <a:cs typeface="Arial Narrow"/>
              </a:rPr>
              <a:t> ⇒ dynamics returns a state, precludes traditional parallel splitting. Can we turn that state back into a tendency?</a:t>
            </a:r>
          </a:p>
          <a:p>
            <a:pPr lvl="1" fontAlgn="auto">
              <a:spcAft>
                <a:spcPts val="0"/>
              </a:spcAft>
              <a:defRPr/>
            </a:pPr>
            <a:r>
              <a:rPr lang="en-US" dirty="0" smtClean="0">
                <a:solidFill>
                  <a:sysClr val="windowText" lastClr="000000"/>
                </a:solidFill>
                <a:latin typeface="Arial Narrow"/>
                <a:cs typeface="Arial Narrow"/>
              </a:rPr>
              <a:t>The immensity and complexity of the ACME code base makes Identifying locations where proposed changes violate assumptions in the code extremely difficult. </a:t>
            </a:r>
          </a:p>
        </p:txBody>
      </p:sp>
      <p:sp>
        <p:nvSpPr>
          <p:cNvPr id="119" name="TextBox 118"/>
          <p:cNvSpPr txBox="1"/>
          <p:nvPr/>
        </p:nvSpPr>
        <p:spPr>
          <a:xfrm>
            <a:off x="20046982" y="25633961"/>
            <a:ext cx="8810566" cy="1631216"/>
          </a:xfrm>
          <a:prstGeom prst="rect">
            <a:avLst/>
          </a:prstGeom>
          <a:noFill/>
        </p:spPr>
        <p:txBody>
          <a:bodyPr wrap="square" rtlCol="0">
            <a:spAutoFit/>
          </a:bodyPr>
          <a:lstStyle/>
          <a:p>
            <a:r>
              <a:rPr lang="en-US" sz="2000" b="1" i="1" dirty="0" smtClean="0"/>
              <a:t>Fig. </a:t>
            </a:r>
            <a:r>
              <a:rPr lang="en-US" sz="2000" b="1" i="1" dirty="0"/>
              <a:t>7</a:t>
            </a:r>
            <a:r>
              <a:rPr lang="en-US" sz="2000" b="1" i="1" dirty="0" smtClean="0"/>
              <a:t>: Correlation between water vapor predicted by extrapolating from previous two steps versus actual modeled values. Panels show </a:t>
            </a:r>
            <a:r>
              <a:rPr lang="en-US" sz="2000" b="1" i="1" dirty="0" err="1" smtClean="0"/>
              <a:t>lat</a:t>
            </a:r>
            <a:r>
              <a:rPr lang="en-US" sz="2000" b="1" i="1" dirty="0" smtClean="0"/>
              <a:t>/</a:t>
            </a:r>
            <a:r>
              <a:rPr lang="en-US" sz="2000" b="1" i="1" dirty="0" err="1" smtClean="0"/>
              <a:t>lon</a:t>
            </a:r>
            <a:r>
              <a:rPr lang="en-US" sz="2000" b="1" i="1" dirty="0" smtClean="0"/>
              <a:t> cross sections at various model </a:t>
            </a:r>
            <a:r>
              <a:rPr lang="en-US" sz="2000" b="1" i="1" dirty="0" err="1" smtClean="0"/>
              <a:t>levelsn</a:t>
            </a:r>
            <a:r>
              <a:rPr lang="en-US" sz="2000" b="1" i="1" dirty="0" smtClean="0"/>
              <a:t> except for bottom right, which shows the vertically-averaged longitudinal distribution (blue) and the horizontally-averaged vertical distribution (green)</a:t>
            </a:r>
            <a:endParaRPr lang="en-US" sz="2000" b="1" i="1" dirty="0"/>
          </a:p>
        </p:txBody>
      </p:sp>
      <p:sp>
        <p:nvSpPr>
          <p:cNvPr id="121" name="TextBox 120"/>
          <p:cNvSpPr txBox="1"/>
          <p:nvPr/>
        </p:nvSpPr>
        <p:spPr>
          <a:xfrm>
            <a:off x="19998389" y="21428667"/>
            <a:ext cx="8653080" cy="3416320"/>
          </a:xfrm>
          <a:prstGeom prst="rect">
            <a:avLst/>
          </a:prstGeom>
          <a:noFill/>
        </p:spPr>
        <p:txBody>
          <a:bodyPr wrap="square" rtlCol="0">
            <a:spAutoFit/>
          </a:bodyPr>
          <a:lstStyle/>
          <a:p>
            <a:r>
              <a:rPr lang="en-US" sz="3600" dirty="0" smtClean="0"/>
              <a:t>One obvious way to improve upon on the lagged approach is to estimate physics tendencies at the current step using older information. Unfortunately, the predictive power from previous </a:t>
            </a:r>
            <a:r>
              <a:rPr lang="en-US" sz="3600" dirty="0" err="1" smtClean="0"/>
              <a:t>timesteps</a:t>
            </a:r>
            <a:r>
              <a:rPr lang="en-US" sz="3600" dirty="0" smtClean="0"/>
              <a:t> is spotty and relatively weak (Fig. 7) because of the </a:t>
            </a:r>
            <a:r>
              <a:rPr lang="en-US" sz="3600" dirty="0"/>
              <a:t>long (30 min) </a:t>
            </a:r>
            <a:r>
              <a:rPr lang="en-US" sz="3600" dirty="0" err="1"/>
              <a:t>timesteps</a:t>
            </a:r>
            <a:r>
              <a:rPr lang="en-US" sz="3600" dirty="0"/>
              <a:t> used </a:t>
            </a:r>
            <a:r>
              <a:rPr lang="en-US" sz="3600" dirty="0" smtClean="0"/>
              <a:t>in the model.</a:t>
            </a:r>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Custom Design">
  <a:themeElements>
    <a:clrScheme name="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457200" tIns="457200" rIns="457200" bIns="457200" numCol="1" anchor="t" anchorCtr="0" compatLnSpc="1">
        <a:prstTxWarp prst="textNoShape">
          <a:avLst/>
        </a:prstTxWarp>
        <a:spAutoFit/>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a:ln>
              <a:noFill/>
            </a:ln>
            <a:solidFill>
              <a:schemeClr val="tx1"/>
            </a:solidFill>
            <a:effectLst/>
            <a:latin typeface="Arial Narrow"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457200" tIns="457200" rIns="457200" bIns="457200" numCol="1" anchor="t" anchorCtr="0" compatLnSpc="1">
        <a:prstTxWarp prst="textNoShape">
          <a:avLst/>
        </a:prstTxWarp>
        <a:spAutoFit/>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a:ln>
              <a:noFill/>
            </a:ln>
            <a:solidFill>
              <a:schemeClr val="tx1"/>
            </a:solidFill>
            <a:effectLst/>
            <a:latin typeface="Arial Narrow" charset="0"/>
          </a:defRPr>
        </a:defPPr>
      </a:lstStyle>
    </a:lnDef>
  </a:objectDefaults>
  <a:extraClrSchemeLst>
    <a:extraClrScheme>
      <a:clrScheme name="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1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457200" tIns="457200" rIns="457200" bIns="457200" numCol="1" anchor="t" anchorCtr="0" compatLnSpc="1">
        <a:prstTxWarp prst="textNoShape">
          <a:avLst/>
        </a:prstTxWarp>
        <a:spAutoFit/>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a:ln>
              <a:noFill/>
            </a:ln>
            <a:solidFill>
              <a:schemeClr val="tx1"/>
            </a:solidFill>
            <a:effectLst/>
            <a:latin typeface="Arial Narrow"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457200" tIns="457200" rIns="457200" bIns="457200" numCol="1" anchor="t" anchorCtr="0" compatLnSpc="1">
        <a:prstTxWarp prst="textNoShape">
          <a:avLst/>
        </a:prstTxWarp>
        <a:spAutoFit/>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a:ln>
              <a:noFill/>
            </a:ln>
            <a:solidFill>
              <a:schemeClr val="tx1"/>
            </a:solidFill>
            <a:effectLst/>
            <a:latin typeface="Arial Narrow" charset="0"/>
          </a:defRPr>
        </a:defPPr>
      </a:lstStyle>
    </a:lnDef>
  </a:objectDefaults>
  <a:extraClrSchemeLst>
    <a:extraClrScheme>
      <a:clrScheme name="1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1_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1_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1_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Custom Design">
  <a:themeElements>
    <a:clrScheme name="2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2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457200" tIns="457200" rIns="457200" bIns="457200" numCol="1" anchor="t" anchorCtr="0" compatLnSpc="1">
        <a:prstTxWarp prst="textNoShape">
          <a:avLst/>
        </a:prstTxWarp>
        <a:spAutoFit/>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a:ln>
              <a:noFill/>
            </a:ln>
            <a:solidFill>
              <a:schemeClr val="tx1"/>
            </a:solidFill>
            <a:effectLst/>
            <a:latin typeface="Arial Narrow"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457200" tIns="457200" rIns="457200" bIns="457200" numCol="1" anchor="t" anchorCtr="0" compatLnSpc="1">
        <a:prstTxWarp prst="textNoShape">
          <a:avLst/>
        </a:prstTxWarp>
        <a:spAutoFit/>
      </a:bodyPr>
      <a:lstStyle>
        <a:defPPr marL="0" marR="0" indent="0" algn="l" defTabSz="4389438" rtl="0" eaLnBrk="1" fontAlgn="base" latinLnBrk="0" hangingPunct="1">
          <a:lnSpc>
            <a:spcPct val="100000"/>
          </a:lnSpc>
          <a:spcBef>
            <a:spcPct val="0"/>
          </a:spcBef>
          <a:spcAft>
            <a:spcPct val="0"/>
          </a:spcAft>
          <a:buClrTx/>
          <a:buSzTx/>
          <a:buFontTx/>
          <a:buNone/>
          <a:tabLst/>
          <a:defRPr kumimoji="0" lang="en-US" sz="2900" b="0" i="0" u="none" strike="noStrike" cap="none" normalizeH="0" baseline="0">
            <a:ln>
              <a:noFill/>
            </a:ln>
            <a:solidFill>
              <a:schemeClr val="tx1"/>
            </a:solidFill>
            <a:effectLst/>
            <a:latin typeface="Arial Narrow" charset="0"/>
          </a:defRPr>
        </a:defPPr>
      </a:lstStyle>
    </a:lnDef>
  </a:objectDefaults>
  <a:extraClrSchemeLst>
    <a:extraClrScheme>
      <a:clrScheme name="2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2_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2_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2_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34938</TotalTime>
  <Words>1172</Words>
  <Application>Microsoft Macintosh PowerPoint</Application>
  <PresentationFormat>Custom</PresentationFormat>
  <Paragraphs>92</Paragraphs>
  <Slides>1</Slides>
  <Notes>1</Notes>
  <HiddenSlides>0</HiddenSlides>
  <MMClips>0</MMClips>
  <ScaleCrop>false</ScaleCrop>
  <HeadingPairs>
    <vt:vector size="4" baseType="variant">
      <vt:variant>
        <vt:lpstr>Theme</vt:lpstr>
      </vt:variant>
      <vt:variant>
        <vt:i4>3</vt:i4>
      </vt:variant>
      <vt:variant>
        <vt:lpstr>Slide Titles</vt:lpstr>
      </vt:variant>
      <vt:variant>
        <vt:i4>1</vt:i4>
      </vt:variant>
    </vt:vector>
  </HeadingPairs>
  <TitlesOfParts>
    <vt:vector size="4" baseType="lpstr">
      <vt:lpstr>Custom Design</vt:lpstr>
      <vt:lpstr>1_Custom Design</vt:lpstr>
      <vt:lpstr>2_Custom Design</vt:lpstr>
      <vt:lpstr>PowerPoint Presentation</vt:lpstr>
    </vt:vector>
  </TitlesOfParts>
  <Manager/>
  <Company>LLNL</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48x36 Poster Template</dc:title>
  <dc:subject/>
  <dc:creator>Peter Caldwell</dc:creator>
  <cp:keywords/>
  <dc:description/>
  <cp:lastModifiedBy>Peter Caldwell</cp:lastModifiedBy>
  <cp:revision>480</cp:revision>
  <cp:lastPrinted>2012-11-01T20:41:02Z</cp:lastPrinted>
  <dcterms:created xsi:type="dcterms:W3CDTF">2011-03-02T17:22:08Z</dcterms:created>
  <dcterms:modified xsi:type="dcterms:W3CDTF">2015-12-09T16:03:52Z</dcterms:modified>
  <cp:category/>
</cp:coreProperties>
</file>