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252" autoAdjust="0"/>
  </p:normalViewPr>
  <p:slideViewPr>
    <p:cSldViewPr snapToGrid="0" snapToObjects="1">
      <p:cViewPr>
        <p:scale>
          <a:sx n="89" d="100"/>
          <a:sy n="89" d="100"/>
        </p:scale>
        <p:origin x="-152" y="-4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19FE7-0DD3-E643-A45A-C8BE6B01BA21}" type="datetimeFigureOut">
              <a:rPr lang="en-US" smtClean="0"/>
              <a:t>5/6/15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BDF07-DE6A-C14D-BCF8-AA93178C29A3}" type="slidenum">
              <a:rPr lang="en-US" smtClean="0"/>
              <a:t>‹#›</a:t>
            </a:fld>
            <a:endParaRPr lang="en-US"/>
          </a:p>
        </p:txBody>
      </p:sp>
    </p:spTree>
    <p:extLst>
      <p:ext uri="{BB962C8B-B14F-4D97-AF65-F5344CB8AC3E}">
        <p14:creationId xmlns:p14="http://schemas.microsoft.com/office/powerpoint/2010/main" val="15909676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Figure</a:t>
            </a:r>
            <a:r>
              <a:rPr lang="en-US" baseline="0" dirty="0" smtClean="0"/>
              <a:t> shows the NEXRAD observations and 2 Regionally – Refined Model (RRM) simulations nudged to analysis data to simulate the meteorology of the day. The two RRM simulations include the standard CAM/ACME model and the model after shutting off the Zhang-McFarlane Deep Convection Scheme. </a:t>
            </a:r>
            <a:r>
              <a:rPr lang="en-US" baseline="0" smtClean="0"/>
              <a:t>Note </a:t>
            </a:r>
            <a:r>
              <a:rPr lang="en-US" baseline="0" dirty="0" smtClean="0"/>
              <a:t>however that the RRM used in the figures is not from the CONUS configuration which has 0.25 degree resolution, but is from the earlier CSSEF RRM which had 0.125 degree resolution.</a:t>
            </a:r>
            <a:endParaRPr lang="en-US" dirty="0"/>
          </a:p>
        </p:txBody>
      </p:sp>
      <p:sp>
        <p:nvSpPr>
          <p:cNvPr id="4" name="Slide Number Placeholder 3"/>
          <p:cNvSpPr>
            <a:spLocks noGrp="1"/>
          </p:cNvSpPr>
          <p:nvPr>
            <p:ph type="sldNum" sz="quarter" idx="10"/>
          </p:nvPr>
        </p:nvSpPr>
        <p:spPr/>
        <p:txBody>
          <a:bodyPr/>
          <a:lstStyle/>
          <a:p>
            <a:fld id="{2875DA15-5366-9F4B-97D9-9A5130D5D7F9}" type="slidenum">
              <a:rPr lang="en-US" smtClean="0"/>
              <a:t>2</a:t>
            </a:fld>
            <a:endParaRPr lang="en-US"/>
          </a:p>
        </p:txBody>
      </p:sp>
    </p:spTree>
    <p:extLst>
      <p:ext uri="{BB962C8B-B14F-4D97-AF65-F5344CB8AC3E}">
        <p14:creationId xmlns:p14="http://schemas.microsoft.com/office/powerpoint/2010/main" val="27472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 CALIPSO total</a:t>
            </a:r>
            <a:r>
              <a:rPr lang="en-US" baseline="0" dirty="0" smtClean="0"/>
              <a:t> cloud fraction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Approach:</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solidFill>
                  <a:schemeClr val="tx1"/>
                </a:solidFill>
                <a:latin typeface="Arial" panose="020B0604020202020204" pitchFamily="34" charset="0"/>
                <a:cs typeface="Arial" panose="020B0604020202020204" pitchFamily="34" charset="0"/>
              </a:rPr>
              <a:t>The simulators facilitate a meaningful comparison of models with observations by accounting for limitations or features of the observing process.</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solidFill>
                  <a:schemeClr val="tx1"/>
                </a:solidFill>
                <a:latin typeface="Arial" panose="020B0604020202020204" pitchFamily="34" charset="0"/>
                <a:cs typeface="Arial" panose="020B0604020202020204" pitchFamily="34" charset="0"/>
              </a:rPr>
              <a:t>The</a:t>
            </a:r>
            <a:r>
              <a:rPr lang="en-GB" altLang="en-US" baseline="0" dirty="0" smtClean="0">
                <a:solidFill>
                  <a:schemeClr val="tx1"/>
                </a:solidFill>
                <a:latin typeface="Arial" panose="020B0604020202020204" pitchFamily="34" charset="0"/>
                <a:cs typeface="Arial" panose="020B0604020202020204" pitchFamily="34" charset="0"/>
              </a:rPr>
              <a:t> cloud collection includes cloud diagnostics from multiple satellite simulators (ISCCP, MODIS, MISR, and CALIPSO).</a:t>
            </a:r>
            <a:endParaRPr lang="en-GB" altLang="en-US"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solidFill>
                  <a:schemeClr val="tx1"/>
                </a:solidFill>
                <a:latin typeface="Arial" panose="020B0604020202020204" pitchFamily="34" charset="0"/>
                <a:cs typeface="Arial" panose="020B0604020202020204" pitchFamily="34" charset="0"/>
              </a:rPr>
              <a:t>Problem:</a:t>
            </a:r>
            <a:r>
              <a:rPr lang="en-GB" altLang="en-US" baseline="0" dirty="0" smtClean="0">
                <a:solidFill>
                  <a:schemeClr val="tx1"/>
                </a:solidFill>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latin typeface="Arial" panose="020B0604020202020204" pitchFamily="34" charset="0"/>
                <a:cs typeface="Arial" panose="020B0604020202020204" pitchFamily="34" charset="0"/>
              </a:rPr>
              <a:t>1. </a:t>
            </a:r>
            <a:r>
              <a:rPr lang="en-US" sz="1200" dirty="0" smtClean="0"/>
              <a:t>Without </a:t>
            </a:r>
            <a:r>
              <a:rPr lang="en-US" sz="1200" dirty="0" err="1" smtClean="0"/>
              <a:t>OpenMP</a:t>
            </a:r>
            <a:r>
              <a:rPr lang="en-US" sz="1200" dirty="0" smtClean="0"/>
              <a:t> slows the model down by a factor of 2-5.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 For the memory issue,</a:t>
            </a:r>
            <a:r>
              <a:rPr lang="en-US" sz="1200" baseline="0" dirty="0" smtClean="0"/>
              <a:t> </a:t>
            </a:r>
            <a:r>
              <a:rPr lang="en-US" sz="1200" dirty="0" smtClean="0"/>
              <a:t>sub-column number has been reduced to the minimum at 10.</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0F8D133-6140-4ECF-8D77-46616023694F}" type="slidenum">
              <a:rPr lang="en-US" smtClean="0"/>
              <a:t>4</a:t>
            </a:fld>
            <a:endParaRPr lang="en-US"/>
          </a:p>
        </p:txBody>
      </p:sp>
    </p:spTree>
    <p:extLst>
      <p:ext uri="{BB962C8B-B14F-4D97-AF65-F5344CB8AC3E}">
        <p14:creationId xmlns:p14="http://schemas.microsoft.com/office/powerpoint/2010/main" val="4068967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8D133-6140-4ECF-8D77-46616023694F}" type="slidenum">
              <a:rPr lang="en-US" smtClean="0"/>
              <a:t>5</a:t>
            </a:fld>
            <a:endParaRPr lang="en-US"/>
          </a:p>
        </p:txBody>
      </p:sp>
    </p:spTree>
    <p:extLst>
      <p:ext uri="{BB962C8B-B14F-4D97-AF65-F5344CB8AC3E}">
        <p14:creationId xmlns:p14="http://schemas.microsoft.com/office/powerpoint/2010/main" val="4068967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scheme begins with a global</a:t>
            </a:r>
            <a:r>
              <a:rPr lang="en-US" baseline="0" dirty="0" smtClean="0"/>
              <a:t> high resolution surface elevation dataset. Surface elevation for a grid cell over central California is shown in upper left. From the data the mean elevation and fractional area of each of a modest set of elevation classes is determined (upper right). That information is fed into the atmosphere and land models. All atmosphere and land physics is applied to each elevation class, and a simple model of </a:t>
            </a:r>
            <a:r>
              <a:rPr lang="en-US" baseline="0" dirty="0" err="1" smtClean="0"/>
              <a:t>airfow</a:t>
            </a:r>
            <a:r>
              <a:rPr lang="en-US" baseline="0" dirty="0" smtClean="0"/>
              <a:t> over topography is combined with conservation of energy and water to drive the different thermodynamics of the atmosphere for each elevation class. The physics consequently produces different results for each elevation class (lower right), which can be mapped in </a:t>
            </a:r>
            <a:r>
              <a:rPr lang="en-US" baseline="0" dirty="0" err="1" smtClean="0"/>
              <a:t>postprocessing</a:t>
            </a:r>
            <a:r>
              <a:rPr lang="en-US" baseline="0" dirty="0" smtClean="0"/>
              <a:t> according to the high-resolution distribution of topography (lower left). </a:t>
            </a:r>
            <a:endParaRPr lang="en-US" dirty="0"/>
          </a:p>
        </p:txBody>
      </p:sp>
      <p:sp>
        <p:nvSpPr>
          <p:cNvPr id="4" name="Slide Number Placeholder 3"/>
          <p:cNvSpPr>
            <a:spLocks noGrp="1"/>
          </p:cNvSpPr>
          <p:nvPr>
            <p:ph type="sldNum" sz="quarter" idx="10"/>
          </p:nvPr>
        </p:nvSpPr>
        <p:spPr/>
        <p:txBody>
          <a:bodyPr/>
          <a:lstStyle/>
          <a:p>
            <a:fld id="{AB83A1F4-21F6-1A42-BEEE-14FC2C39179D}" type="slidenum">
              <a:rPr lang="en-US" smtClean="0"/>
              <a:t>6</a:t>
            </a:fld>
            <a:endParaRPr lang="en-US"/>
          </a:p>
        </p:txBody>
      </p:sp>
    </p:spTree>
    <p:extLst>
      <p:ext uri="{BB962C8B-B14F-4D97-AF65-F5344CB8AC3E}">
        <p14:creationId xmlns:p14="http://schemas.microsoft.com/office/powerpoint/2010/main" val="26589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743200"/>
            <a:ext cx="7772400" cy="1371600"/>
          </a:xfrm>
        </p:spPr>
        <p:txBody>
          <a:bodyPr anchor="b" anchorCtr="0"/>
          <a:lstStyle/>
          <a:p>
            <a:r>
              <a:rPr lang="en-US" dirty="0" smtClean="0"/>
              <a:t>Click to edit Master title style</a:t>
            </a:r>
            <a:endParaRPr lang="en-US" dirty="0"/>
          </a:p>
        </p:txBody>
      </p:sp>
      <p:sp>
        <p:nvSpPr>
          <p:cNvPr id="3" name="Subtitle 2"/>
          <p:cNvSpPr>
            <a:spLocks noGrp="1"/>
          </p:cNvSpPr>
          <p:nvPr>
            <p:ph type="subTitle" idx="1"/>
          </p:nvPr>
        </p:nvSpPr>
        <p:spPr>
          <a:xfrm>
            <a:off x="685800" y="4343400"/>
            <a:ext cx="7772400" cy="1752600"/>
          </a:xfrm>
        </p:spPr>
        <p:txBody>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FFE9975-C960-C441-A95D-E879884DDE4A}" type="datetimeFigureOut">
              <a:rPr lang="en-US" smtClean="0"/>
              <a:t>5/6/15</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34304966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FFE9975-C960-C441-A95D-E879884DDE4A}" type="datetimeFigureOut">
              <a:rPr lang="en-US" smtClean="0"/>
              <a:t>5/6/15</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5029021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FFE9975-C960-C441-A95D-E879884DDE4A}" type="datetimeFigureOut">
              <a:rPr lang="en-US" smtClean="0"/>
              <a:t>5/6/15</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125155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388620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600" y="1645920"/>
            <a:ext cx="388620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FFE9975-C960-C441-A95D-E879884DDE4A}" type="datetimeFigureOut">
              <a:rPr lang="en-US" smtClean="0"/>
              <a:t>5/6/15</a:t>
            </a:fld>
            <a:endParaRPr lang="en-US"/>
          </a:p>
        </p:txBody>
      </p:sp>
      <p:sp>
        <p:nvSpPr>
          <p:cNvPr id="9" name="Slide Number Placeholder 8"/>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89961987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FFE9975-C960-C441-A95D-E879884DDE4A}" type="datetimeFigureOut">
              <a:rPr lang="en-US" smtClean="0"/>
              <a:t>5/6/15</a:t>
            </a:fld>
            <a:endParaRPr lang="en-US"/>
          </a:p>
        </p:txBody>
      </p:sp>
      <p:sp>
        <p:nvSpPr>
          <p:cNvPr id="5" name="Slide Number Placeholder 4"/>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27021038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9975-C960-C441-A95D-E879884DDE4A}" type="datetimeFigureOut">
              <a:rPr lang="en-US" smtClean="0"/>
              <a:t>5/6/15</a:t>
            </a:fld>
            <a:endParaRPr lang="en-US"/>
          </a:p>
        </p:txBody>
      </p:sp>
      <p:sp>
        <p:nvSpPr>
          <p:cNvPr id="4" name="Slide Number Placeholder 3"/>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9387392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3200400" cy="1828800"/>
          </a:xfrm>
        </p:spPr>
        <p:txBody>
          <a:bodyPr anchor="t" anchorCtr="0"/>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886200" y="822960"/>
            <a:ext cx="4800600" cy="493776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834640"/>
            <a:ext cx="3200400" cy="29260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5/6/15</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05907862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600" cy="59436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685800"/>
            <a:ext cx="82296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5212080"/>
            <a:ext cx="82296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5/6/15</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5432837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320"/>
            <a:ext cx="8229600" cy="10972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8229600" cy="41148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86200" y="6357008"/>
            <a:ext cx="1371600" cy="137160"/>
          </a:xfrm>
          <a:prstGeom prst="rect">
            <a:avLst/>
          </a:prstGeom>
        </p:spPr>
        <p:txBody>
          <a:bodyPr vert="horz" lIns="0" tIns="0" rIns="0" bIns="0" rtlCol="0" anchor="t" anchorCtr="0"/>
          <a:lstStyle>
            <a:lvl1pPr algn="ctr">
              <a:defRPr sz="700">
                <a:solidFill>
                  <a:schemeClr val="tx1">
                    <a:tint val="75000"/>
                  </a:schemeClr>
                </a:solidFill>
                <a:latin typeface="Arial"/>
                <a:cs typeface="Arial"/>
              </a:defRPr>
            </a:lvl1pPr>
          </a:lstStyle>
          <a:p>
            <a:fld id="{9FFE9975-C960-C441-A95D-E879884DDE4A}" type="datetimeFigureOut">
              <a:rPr lang="en-US" smtClean="0"/>
              <a:pPr/>
              <a:t>5/6/15</a:t>
            </a:fld>
            <a:endParaRPr lang="en-US" dirty="0"/>
          </a:p>
        </p:txBody>
      </p:sp>
      <p:sp>
        <p:nvSpPr>
          <p:cNvPr id="6" name="Slide Number Placeholder 5"/>
          <p:cNvSpPr>
            <a:spLocks noGrp="1"/>
          </p:cNvSpPr>
          <p:nvPr>
            <p:ph type="sldNum" sz="quarter" idx="4"/>
          </p:nvPr>
        </p:nvSpPr>
        <p:spPr>
          <a:xfrm>
            <a:off x="3886200" y="6504908"/>
            <a:ext cx="1371600" cy="137160"/>
          </a:xfrm>
          <a:prstGeom prst="rect">
            <a:avLst/>
          </a:prstGeom>
        </p:spPr>
        <p:txBody>
          <a:bodyPr vert="horz" lIns="0" tIns="0" rIns="0" bIns="0" rtlCol="0" anchor="b" anchorCtr="0"/>
          <a:lstStyle>
            <a:lvl1pPr algn="ctr">
              <a:defRPr sz="800">
                <a:solidFill>
                  <a:schemeClr val="tx1">
                    <a:tint val="75000"/>
                  </a:schemeClr>
                </a:solidFill>
                <a:latin typeface="Arial"/>
                <a:cs typeface="Arial"/>
              </a:defRPr>
            </a:lvl1pPr>
          </a:lstStyle>
          <a:p>
            <a:fld id="{06896CD2-FB3A-5340-99F8-A4C5A2774A87}" type="slidenum">
              <a:rPr lang="en-US" smtClean="0"/>
              <a:pPr/>
              <a:t>‹#›</a:t>
            </a:fld>
            <a:endParaRPr lang="en-US" dirty="0"/>
          </a:p>
        </p:txBody>
      </p:sp>
    </p:spTree>
    <p:extLst>
      <p:ext uri="{BB962C8B-B14F-4D97-AF65-F5344CB8AC3E}">
        <p14:creationId xmlns:p14="http://schemas.microsoft.com/office/powerpoint/2010/main" val="310164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600" b="1" kern="1200">
          <a:solidFill>
            <a:schemeClr val="accent1">
              <a:lumMod val="75000"/>
            </a:schemeClr>
          </a:solidFill>
          <a:latin typeface="Arial"/>
          <a:ea typeface="+mj-ea"/>
          <a:cs typeface="Arial"/>
        </a:defRPr>
      </a:lvl1pPr>
    </p:titleStyle>
    <p:bodyStyle>
      <a:lvl1pPr marL="342900" indent="-342900" algn="l" defTabSz="457200" rtl="0" eaLnBrk="1" latinLnBrk="0" hangingPunct="1">
        <a:spcBef>
          <a:spcPct val="20000"/>
        </a:spcBef>
        <a:buClr>
          <a:schemeClr val="accent1">
            <a:lumMod val="75000"/>
          </a:schemeClr>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lumMod val="75000"/>
          </a:schemeClr>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acme-climate.atlassian.net/wiki/pages/viewpage.action?pageId=20807739" TargetMode="External"/><Relationship Id="rId4" Type="http://schemas.openxmlformats.org/officeDocument/2006/relationships/hyperlink" Target="https://acme-climate.atlassian.net/wiki/pages/viewpage.action?pageId=20153276" TargetMode="External"/><Relationship Id="rId5" Type="http://schemas.openxmlformats.org/officeDocument/2006/relationships/image" Target="../media/image5.png"/><Relationship Id="rId6" Type="http://schemas.openxmlformats.org/officeDocument/2006/relationships/image" Target="../media/image6.gi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3.png"/><Relationship Id="rId5" Type="http://schemas.openxmlformats.org/officeDocument/2006/relationships/oleObject" Target="../embeddings/oleObject1.bin"/><Relationship Id="rId6" Type="http://schemas.openxmlformats.org/officeDocument/2006/relationships/image" Target="../media/image11.emf"/><Relationship Id="rId7" Type="http://schemas.openxmlformats.org/officeDocument/2006/relationships/image" Target="../media/image14.png"/><Relationship Id="rId8" Type="http://schemas.openxmlformats.org/officeDocument/2006/relationships/oleObject" Target="../embeddings/Microsoft_Excel_Chart1.xls"/><Relationship Id="rId9"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25" y="34022"/>
            <a:ext cx="9074975" cy="590204"/>
          </a:xfrm>
        </p:spPr>
        <p:txBody>
          <a:bodyPr/>
          <a:lstStyle/>
          <a:p>
            <a:r>
              <a:rPr lang="en-US" dirty="0" smtClean="0"/>
              <a:t>Marine organic matter in sea spray</a:t>
            </a:r>
            <a:endParaRPr lang="en-US" dirty="0"/>
          </a:p>
        </p:txBody>
      </p:sp>
      <p:pic>
        <p:nvPicPr>
          <p:cNvPr id="4" name="Content Placeholder 3"/>
          <p:cNvPicPr>
            <a:picLocks/>
          </p:cNvPicPr>
          <p:nvPr/>
        </p:nvPicPr>
        <p:blipFill rotWithShape="1">
          <a:blip r:embed="rId2">
            <a:extLst>
              <a:ext uri="{28A0092B-C50C-407E-A947-70E740481C1C}">
                <a14:useLocalDpi xmlns:a14="http://schemas.microsoft.com/office/drawing/2010/main" val="0"/>
              </a:ext>
            </a:extLst>
          </a:blip>
          <a:srcRect l="37154" t="51443" r="36839" b="-6851"/>
          <a:stretch/>
        </p:blipFill>
        <p:spPr>
          <a:xfrm>
            <a:off x="4890954" y="2599010"/>
            <a:ext cx="4149419" cy="4139225"/>
          </a:xfrm>
          <a:prstGeom prst="rect">
            <a:avLst/>
          </a:prstGeom>
        </p:spPr>
      </p:pic>
      <p:sp>
        <p:nvSpPr>
          <p:cNvPr id="5" name="TextBox 4"/>
          <p:cNvSpPr txBox="1"/>
          <p:nvPr/>
        </p:nvSpPr>
        <p:spPr>
          <a:xfrm>
            <a:off x="4948955" y="6211669"/>
            <a:ext cx="4118112" cy="646331"/>
          </a:xfrm>
          <a:prstGeom prst="rect">
            <a:avLst/>
          </a:prstGeom>
          <a:solidFill>
            <a:schemeClr val="bg1"/>
          </a:solidFill>
        </p:spPr>
        <p:txBody>
          <a:bodyPr wrap="square" rtlCol="0">
            <a:spAutoFit/>
          </a:bodyPr>
          <a:lstStyle/>
          <a:p>
            <a:r>
              <a:rPr lang="en-US" dirty="0" err="1" smtClean="0"/>
              <a:t>Nd</a:t>
            </a:r>
            <a:r>
              <a:rPr lang="en-US" dirty="0" smtClean="0"/>
              <a:t> vs. SO4, binned into low-OM, intermediate OM, and high-OM groups</a:t>
            </a:r>
            <a:endParaRPr lang="en-US" dirty="0"/>
          </a:p>
        </p:txBody>
      </p:sp>
      <p:pic>
        <p:nvPicPr>
          <p:cNvPr id="6" name="Picture 5"/>
          <p:cNvPicPr/>
          <p:nvPr/>
        </p:nvPicPr>
        <p:blipFill rotWithShape="1">
          <a:blip r:embed="rId3">
            <a:extLst>
              <a:ext uri="{28A0092B-C50C-407E-A947-70E740481C1C}">
                <a14:useLocalDpi xmlns:a14="http://schemas.microsoft.com/office/drawing/2010/main" val="0"/>
              </a:ext>
            </a:extLst>
          </a:blip>
          <a:srcRect t="32908" r="22164"/>
          <a:stretch/>
        </p:blipFill>
        <p:spPr bwMode="auto">
          <a:xfrm>
            <a:off x="114168" y="2610350"/>
            <a:ext cx="4834787" cy="3418027"/>
          </a:xfrm>
          <a:prstGeom prst="rect">
            <a:avLst/>
          </a:prstGeom>
          <a:noFill/>
          <a:ln>
            <a:noFill/>
          </a:ln>
        </p:spPr>
      </p:pic>
      <p:sp>
        <p:nvSpPr>
          <p:cNvPr id="7" name="TextBox 6"/>
          <p:cNvSpPr txBox="1"/>
          <p:nvPr/>
        </p:nvSpPr>
        <p:spPr>
          <a:xfrm>
            <a:off x="114168" y="828344"/>
            <a:ext cx="8798787" cy="1831271"/>
          </a:xfrm>
          <a:prstGeom prst="rect">
            <a:avLst/>
          </a:prstGeom>
          <a:noFill/>
        </p:spPr>
        <p:txBody>
          <a:bodyPr wrap="square" rtlCol="0">
            <a:spAutoFit/>
          </a:bodyPr>
          <a:lstStyle/>
          <a:p>
            <a:r>
              <a:rPr lang="en-US" dirty="0" smtClean="0"/>
              <a:t>Adding marine organic matter as a source into ACME</a:t>
            </a:r>
          </a:p>
          <a:p>
            <a:pPr marL="285750" indent="-285750">
              <a:buFontTx/>
              <a:buChar char="-"/>
            </a:pPr>
            <a:r>
              <a:rPr lang="en-US" dirty="0" smtClean="0"/>
              <a:t>In Y1, implementation into CESM has been completed, and is being evaluated</a:t>
            </a:r>
          </a:p>
          <a:p>
            <a:pPr marL="285750" indent="-285750">
              <a:buFontTx/>
              <a:buChar char="-"/>
            </a:pPr>
            <a:r>
              <a:rPr lang="en-US" dirty="0" smtClean="0"/>
              <a:t>Implementation with offline ocean BGC fields planned for ACME v1</a:t>
            </a:r>
          </a:p>
          <a:p>
            <a:pPr>
              <a:spcBef>
                <a:spcPts val="600"/>
              </a:spcBef>
            </a:pPr>
            <a:r>
              <a:rPr lang="en-US" dirty="0" smtClean="0">
                <a:solidFill>
                  <a:schemeClr val="tx2"/>
                </a:solidFill>
              </a:rPr>
              <a:t>Analysis of satellite-observed CDNC shows that marine organic matter statistically predicts a portion of geographic and seasonal variability over the Southern Ocean, with statistically significant effects on radiation (McCoy, Burrows et al., </a:t>
            </a:r>
            <a:r>
              <a:rPr lang="en-US" i="1" dirty="0" smtClean="0">
                <a:solidFill>
                  <a:schemeClr val="tx2"/>
                </a:solidFill>
              </a:rPr>
              <a:t>under review</a:t>
            </a:r>
            <a:r>
              <a:rPr lang="en-US" dirty="0" smtClean="0">
                <a:solidFill>
                  <a:schemeClr val="tx2"/>
                </a:solidFill>
              </a:rPr>
              <a:t>).</a:t>
            </a:r>
            <a:endParaRPr lang="en-US" dirty="0">
              <a:solidFill>
                <a:schemeClr val="tx2"/>
              </a:solidFill>
            </a:endParaRPr>
          </a:p>
        </p:txBody>
      </p:sp>
      <p:sp>
        <p:nvSpPr>
          <p:cNvPr id="8" name="Rectangle 7"/>
          <p:cNvSpPr/>
          <p:nvPr/>
        </p:nvSpPr>
        <p:spPr>
          <a:xfrm>
            <a:off x="23665" y="577480"/>
            <a:ext cx="8651156" cy="276999"/>
          </a:xfrm>
          <a:prstGeom prst="rect">
            <a:avLst/>
          </a:prstGeom>
        </p:spPr>
        <p:txBody>
          <a:bodyPr wrap="square">
            <a:spAutoFit/>
          </a:bodyPr>
          <a:lstStyle/>
          <a:p>
            <a:r>
              <a:rPr lang="en-US" sz="1200" dirty="0">
                <a:solidFill>
                  <a:schemeClr val="tx1">
                    <a:lumMod val="65000"/>
                    <a:lumOff val="35000"/>
                  </a:schemeClr>
                </a:solidFill>
                <a:latin typeface="Arial"/>
                <a:cs typeface="Arial"/>
              </a:rPr>
              <a:t>Susannah Burrows, Phil </a:t>
            </a:r>
            <a:r>
              <a:rPr lang="en-US" sz="1200" dirty="0" err="1">
                <a:solidFill>
                  <a:schemeClr val="tx1">
                    <a:lumMod val="65000"/>
                    <a:lumOff val="35000"/>
                  </a:schemeClr>
                </a:solidFill>
                <a:latin typeface="Arial"/>
                <a:cs typeface="Arial"/>
              </a:rPr>
              <a:t>Rasch</a:t>
            </a:r>
            <a:r>
              <a:rPr lang="en-US" sz="1200" dirty="0">
                <a:solidFill>
                  <a:schemeClr val="tx1">
                    <a:lumMod val="65000"/>
                    <a:lumOff val="35000"/>
                  </a:schemeClr>
                </a:solidFill>
                <a:latin typeface="Arial"/>
                <a:cs typeface="Arial"/>
              </a:rPr>
              <a:t>, Scott Elliott, Richard Easter, </a:t>
            </a:r>
            <a:r>
              <a:rPr lang="en-US" sz="1200" dirty="0" err="1">
                <a:solidFill>
                  <a:schemeClr val="tx1">
                    <a:lumMod val="65000"/>
                    <a:lumOff val="35000"/>
                  </a:schemeClr>
                </a:solidFill>
                <a:latin typeface="Arial"/>
                <a:cs typeface="Arial"/>
              </a:rPr>
              <a:t>Balwinder</a:t>
            </a:r>
            <a:r>
              <a:rPr lang="en-US" sz="1200" dirty="0">
                <a:solidFill>
                  <a:schemeClr val="tx1">
                    <a:lumMod val="65000"/>
                    <a:lumOff val="35000"/>
                  </a:schemeClr>
                </a:solidFill>
                <a:latin typeface="Arial"/>
                <a:cs typeface="Arial"/>
              </a:rPr>
              <a:t> Singh</a:t>
            </a:r>
          </a:p>
        </p:txBody>
      </p:sp>
    </p:spTree>
    <p:extLst>
      <p:ext uri="{BB962C8B-B14F-4D97-AF65-F5344CB8AC3E}">
        <p14:creationId xmlns:p14="http://schemas.microsoft.com/office/powerpoint/2010/main" val="42778637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6512"/>
            <a:ext cx="4744992" cy="1143000"/>
          </a:xfrm>
        </p:spPr>
        <p:txBody>
          <a:bodyPr>
            <a:normAutofit/>
          </a:bodyPr>
          <a:lstStyle/>
          <a:p>
            <a:r>
              <a:rPr lang="en-US" sz="2400" dirty="0" smtClean="0"/>
              <a:t>ACME Regionally-Refined Model (RRM) Status</a:t>
            </a:r>
            <a:endParaRPr lang="en-US" sz="2400" dirty="0"/>
          </a:p>
        </p:txBody>
      </p:sp>
      <p:sp>
        <p:nvSpPr>
          <p:cNvPr id="6" name="Content Placeholder 5"/>
          <p:cNvSpPr>
            <a:spLocks noGrp="1"/>
          </p:cNvSpPr>
          <p:nvPr>
            <p:ph sz="half" idx="1"/>
          </p:nvPr>
        </p:nvSpPr>
        <p:spPr>
          <a:xfrm>
            <a:off x="79929" y="1416612"/>
            <a:ext cx="5780792" cy="5166774"/>
          </a:xfrm>
        </p:spPr>
        <p:txBody>
          <a:bodyPr>
            <a:normAutofit fontScale="70000" lnSpcReduction="20000"/>
          </a:bodyPr>
          <a:lstStyle/>
          <a:p>
            <a:r>
              <a:rPr lang="en-US" b="1" dirty="0" smtClean="0">
                <a:solidFill>
                  <a:srgbClr val="FF0000"/>
                </a:solidFill>
              </a:rPr>
              <a:t>CONUS RRM is Nearly Ready for New Users!</a:t>
            </a:r>
          </a:p>
          <a:p>
            <a:pPr lvl="1"/>
            <a:r>
              <a:rPr lang="en-US" dirty="0" smtClean="0"/>
              <a:t>Prototype of regional refined model (RRM) free-running and nudging is ready for rest of Atmosphere team</a:t>
            </a:r>
          </a:p>
          <a:p>
            <a:pPr lvl="2"/>
            <a:r>
              <a:rPr lang="en-US" dirty="0" smtClean="0"/>
              <a:t>Code merged to ACME master</a:t>
            </a:r>
          </a:p>
          <a:p>
            <a:pPr lvl="1"/>
            <a:r>
              <a:rPr lang="en-US" b="1" dirty="0" smtClean="0"/>
              <a:t>How to build and run case CONUS from ACME master</a:t>
            </a:r>
            <a:r>
              <a:rPr lang="en-US" dirty="0" smtClean="0"/>
              <a:t>:</a:t>
            </a:r>
          </a:p>
          <a:p>
            <a:pPr lvl="2"/>
            <a:r>
              <a:rPr lang="en-US" dirty="0" err="1" smtClean="0"/>
              <a:t>Free-run:</a:t>
            </a:r>
            <a:r>
              <a:rPr lang="en-US" dirty="0" err="1" smtClean="0">
                <a:hlinkClick r:id="rId3"/>
              </a:rPr>
              <a:t>https</a:t>
            </a:r>
            <a:r>
              <a:rPr lang="en-US" dirty="0" smtClean="0">
                <a:hlinkClick r:id="rId3"/>
              </a:rPr>
              <a:t>://acme-climate.atlassian.net/wiki/pages/viewpage.action?pageId=20807739</a:t>
            </a:r>
            <a:endParaRPr lang="en-US" dirty="0" smtClean="0"/>
          </a:p>
          <a:p>
            <a:pPr lvl="2"/>
            <a:r>
              <a:rPr lang="en-US" dirty="0" smtClean="0"/>
              <a:t>Nudging:  </a:t>
            </a:r>
            <a:r>
              <a:rPr lang="en-US" dirty="0" smtClean="0">
                <a:hlinkClick r:id="rId4"/>
              </a:rPr>
              <a:t>https://acme-</a:t>
            </a:r>
            <a:r>
              <a:rPr lang="en-US" dirty="0" err="1" smtClean="0">
                <a:hlinkClick r:id="rId4"/>
              </a:rPr>
              <a:t>climate.atlassian.net</a:t>
            </a:r>
            <a:r>
              <a:rPr lang="en-US" dirty="0" smtClean="0">
                <a:hlinkClick r:id="rId4"/>
              </a:rPr>
              <a:t>/wiki/pages/</a:t>
            </a:r>
            <a:r>
              <a:rPr lang="en-US" dirty="0" err="1" smtClean="0">
                <a:hlinkClick r:id="rId4"/>
              </a:rPr>
              <a:t>viewpage.action?pageId</a:t>
            </a:r>
            <a:r>
              <a:rPr lang="en-US" dirty="0" smtClean="0">
                <a:hlinkClick r:id="rId4"/>
              </a:rPr>
              <a:t>=20153276</a:t>
            </a:r>
            <a:endParaRPr lang="en-US" dirty="0" smtClean="0"/>
          </a:p>
          <a:p>
            <a:r>
              <a:rPr lang="en-US" b="1" dirty="0" smtClean="0"/>
              <a:t>Major Q4/Q5 activities</a:t>
            </a:r>
          </a:p>
          <a:p>
            <a:pPr lvl="1"/>
            <a:r>
              <a:rPr lang="en-US" dirty="0" smtClean="0"/>
              <a:t>Scientific analysis to determine suitability of North-American RRM to study local characteristics of high-resolution climate.</a:t>
            </a:r>
          </a:p>
          <a:p>
            <a:pPr lvl="1"/>
            <a:r>
              <a:rPr lang="en-US" dirty="0" smtClean="0"/>
              <a:t>Testing alternative model formulations (vertical resolution and physics for V1) with CONUS RRM</a:t>
            </a:r>
          </a:p>
          <a:p>
            <a:r>
              <a:rPr lang="en-US" b="1" dirty="0" smtClean="0"/>
              <a:t>Major Issue</a:t>
            </a:r>
          </a:p>
          <a:p>
            <a:pPr lvl="1"/>
            <a:r>
              <a:rPr lang="en-US" dirty="0" smtClean="0"/>
              <a:t>Creation of new RRM for Asia and Amazon for Water Cycle Experiments require more resources than available in Q4/Q5</a:t>
            </a:r>
            <a:endParaRPr lang="en-US" i="1" dirty="0"/>
          </a:p>
          <a:p>
            <a:pPr marL="457200" lvl="1" indent="0">
              <a:buNone/>
            </a:pPr>
            <a:r>
              <a:rPr lang="en-US" i="1" dirty="0" smtClean="0"/>
              <a:t>How much scientific analysis is needed to be sure of the RRM’s utility?</a:t>
            </a:r>
          </a:p>
          <a:p>
            <a:pPr marL="457200" lvl="1" indent="0">
              <a:buNone/>
            </a:pPr>
            <a:r>
              <a:rPr lang="en-US" i="1" dirty="0" smtClean="0"/>
              <a:t>Should we reduce our effort in our planned activities to give us time to create the new RRM for other regions?</a:t>
            </a:r>
          </a:p>
          <a:p>
            <a:pPr marL="457200" lvl="1" indent="0">
              <a:buNone/>
            </a:pPr>
            <a:r>
              <a:rPr lang="en-US" i="1" dirty="0" smtClean="0"/>
              <a:t>What area coverage and time-periods would be of most interest?</a:t>
            </a:r>
          </a:p>
          <a:p>
            <a:pPr lvl="1"/>
            <a:endParaRPr lang="en-US" dirty="0" smtClean="0"/>
          </a:p>
        </p:txBody>
      </p:sp>
      <p:pic>
        <p:nvPicPr>
          <p:cNvPr id="3" name="Content Placeholder 2" descr="ne30-ne120_CONUS_v5_LOWCONN_ortho.png"/>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19238" t="26059" r="10514" b="18413"/>
          <a:stretch/>
        </p:blipFill>
        <p:spPr>
          <a:xfrm>
            <a:off x="5970008" y="509145"/>
            <a:ext cx="3020669" cy="2387751"/>
          </a:xfrm>
        </p:spPr>
      </p:pic>
      <p:sp>
        <p:nvSpPr>
          <p:cNvPr id="5" name="TextBox 4"/>
          <p:cNvSpPr txBox="1"/>
          <p:nvPr/>
        </p:nvSpPr>
        <p:spPr>
          <a:xfrm>
            <a:off x="483214" y="987648"/>
            <a:ext cx="4718978" cy="276999"/>
          </a:xfrm>
          <a:prstGeom prst="rect">
            <a:avLst/>
          </a:prstGeom>
          <a:noFill/>
        </p:spPr>
        <p:txBody>
          <a:bodyPr wrap="square" rtlCol="0">
            <a:spAutoFit/>
          </a:bodyPr>
          <a:lstStyle/>
          <a:p>
            <a:pPr algn="ctr"/>
            <a:r>
              <a:rPr lang="en-US" sz="1200" dirty="0" smtClean="0"/>
              <a:t>Erika </a:t>
            </a:r>
            <a:r>
              <a:rPr lang="en-US" sz="1200" dirty="0" err="1" smtClean="0"/>
              <a:t>Roesler</a:t>
            </a:r>
            <a:r>
              <a:rPr lang="en-US" sz="1200" dirty="0" smtClean="0"/>
              <a:t>, Qi Tang, </a:t>
            </a:r>
            <a:r>
              <a:rPr lang="en-US" sz="1200" dirty="0" err="1" smtClean="0"/>
              <a:t>Wuyin</a:t>
            </a:r>
            <a:r>
              <a:rPr lang="en-US" sz="1200" dirty="0" smtClean="0"/>
              <a:t> Lin, Mark Taylor, Steve Klein</a:t>
            </a:r>
            <a:endParaRPr lang="en-US" sz="1200" dirty="0"/>
          </a:p>
        </p:txBody>
      </p:sp>
      <p:pic>
        <p:nvPicPr>
          <p:cNvPr id="14" name="Picture 13" descr="ctl_noZM_obs_XY20110520.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0008" y="3519710"/>
            <a:ext cx="3200400" cy="3200400"/>
          </a:xfrm>
          <a:prstGeom prst="rect">
            <a:avLst/>
          </a:prstGeom>
        </p:spPr>
      </p:pic>
      <p:sp>
        <p:nvSpPr>
          <p:cNvPr id="13" name="TextBox 12"/>
          <p:cNvSpPr txBox="1"/>
          <p:nvPr/>
        </p:nvSpPr>
        <p:spPr>
          <a:xfrm>
            <a:off x="5860721" y="3754756"/>
            <a:ext cx="1457764" cy="646331"/>
          </a:xfrm>
          <a:prstGeom prst="rect">
            <a:avLst/>
          </a:prstGeom>
          <a:noFill/>
        </p:spPr>
        <p:txBody>
          <a:bodyPr wrap="square" rtlCol="0">
            <a:spAutoFit/>
          </a:bodyPr>
          <a:lstStyle/>
          <a:p>
            <a:r>
              <a:rPr lang="en-US" dirty="0" smtClean="0"/>
              <a:t>Precipitation</a:t>
            </a:r>
          </a:p>
          <a:p>
            <a:r>
              <a:rPr lang="en-US" dirty="0" smtClean="0"/>
              <a:t>May 20, 2011</a:t>
            </a:r>
          </a:p>
        </p:txBody>
      </p:sp>
      <p:sp>
        <p:nvSpPr>
          <p:cNvPr id="15" name="TextBox 14"/>
          <p:cNvSpPr txBox="1"/>
          <p:nvPr/>
        </p:nvSpPr>
        <p:spPr>
          <a:xfrm>
            <a:off x="5632787" y="4692174"/>
            <a:ext cx="1942658" cy="369332"/>
          </a:xfrm>
          <a:prstGeom prst="rect">
            <a:avLst/>
          </a:prstGeom>
          <a:noFill/>
        </p:spPr>
        <p:txBody>
          <a:bodyPr wrap="square" rtlCol="0">
            <a:spAutoFit/>
          </a:bodyPr>
          <a:lstStyle/>
          <a:p>
            <a:pPr>
              <a:spcAft>
                <a:spcPts val="600"/>
              </a:spcAft>
            </a:pPr>
            <a:r>
              <a:rPr lang="en-US" b="1" u="sng" dirty="0" smtClean="0"/>
              <a:t>RRM simulations</a:t>
            </a:r>
            <a:endParaRPr lang="en-US" b="1" dirty="0"/>
          </a:p>
        </p:txBody>
      </p:sp>
      <p:sp>
        <p:nvSpPr>
          <p:cNvPr id="17" name="TextBox 16"/>
          <p:cNvSpPr txBox="1"/>
          <p:nvPr/>
        </p:nvSpPr>
        <p:spPr>
          <a:xfrm>
            <a:off x="6030955" y="5092451"/>
            <a:ext cx="2790502" cy="369332"/>
          </a:xfrm>
          <a:prstGeom prst="rect">
            <a:avLst/>
          </a:prstGeom>
          <a:solidFill>
            <a:schemeClr val="bg1"/>
          </a:solidFill>
        </p:spPr>
        <p:txBody>
          <a:bodyPr wrap="square" rtlCol="0">
            <a:spAutoFit/>
          </a:bodyPr>
          <a:lstStyle/>
          <a:p>
            <a:pPr>
              <a:spcAft>
                <a:spcPts val="600"/>
              </a:spcAft>
            </a:pPr>
            <a:r>
              <a:rPr lang="en-US" b="1" dirty="0" smtClean="0"/>
              <a:t>Default	  No Deep Conv.</a:t>
            </a:r>
            <a:endParaRPr lang="en-US" b="1" dirty="0"/>
          </a:p>
        </p:txBody>
      </p:sp>
      <p:sp>
        <p:nvSpPr>
          <p:cNvPr id="16" name="TextBox 15"/>
          <p:cNvSpPr txBox="1"/>
          <p:nvPr/>
        </p:nvSpPr>
        <p:spPr>
          <a:xfrm>
            <a:off x="7180059" y="3495465"/>
            <a:ext cx="1970040" cy="369332"/>
          </a:xfrm>
          <a:prstGeom prst="rect">
            <a:avLst/>
          </a:prstGeom>
          <a:solidFill>
            <a:schemeClr val="bg1"/>
          </a:solidFill>
        </p:spPr>
        <p:txBody>
          <a:bodyPr wrap="square" rtlCol="0">
            <a:spAutoFit/>
          </a:bodyPr>
          <a:lstStyle/>
          <a:p>
            <a:pPr algn="ctr"/>
            <a:r>
              <a:rPr lang="en-US" b="1" u="sng" dirty="0" smtClean="0"/>
              <a:t>NEXRAD Obs.</a:t>
            </a:r>
          </a:p>
        </p:txBody>
      </p:sp>
    </p:spTree>
    <p:extLst>
      <p:ext uri="{BB962C8B-B14F-4D97-AF65-F5344CB8AC3E}">
        <p14:creationId xmlns:p14="http://schemas.microsoft.com/office/powerpoint/2010/main" val="22997640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26" y="763006"/>
            <a:ext cx="5109870" cy="4777520"/>
          </a:xfrm>
          <a:prstGeom prst="rect">
            <a:avLst/>
          </a:prstGeom>
          <a:solidFill>
            <a:schemeClr val="bg1"/>
          </a:solidFill>
        </p:spPr>
      </p:pic>
      <p:sp>
        <p:nvSpPr>
          <p:cNvPr id="5" name="TextBox 4"/>
          <p:cNvSpPr txBox="1"/>
          <p:nvPr/>
        </p:nvSpPr>
        <p:spPr>
          <a:xfrm>
            <a:off x="5661208" y="753278"/>
            <a:ext cx="3329305" cy="1569660"/>
          </a:xfrm>
          <a:prstGeom prst="rect">
            <a:avLst/>
          </a:prstGeom>
          <a:noFill/>
        </p:spPr>
        <p:txBody>
          <a:bodyPr wrap="square" rtlCol="0">
            <a:spAutoFit/>
          </a:bodyPr>
          <a:lstStyle/>
          <a:p>
            <a:r>
              <a:rPr lang="en-US" sz="1600" b="1" dirty="0" smtClean="0"/>
              <a:t>Top row</a:t>
            </a:r>
            <a:r>
              <a:rPr lang="en-US" sz="1600" dirty="0" smtClean="0"/>
              <a:t>: </a:t>
            </a:r>
          </a:p>
          <a:p>
            <a:r>
              <a:rPr lang="en-US" sz="1600" dirty="0" smtClean="0"/>
              <a:t>Configurations for the </a:t>
            </a:r>
            <a:r>
              <a:rPr lang="en-US" sz="1600" b="1" dirty="0" smtClean="0">
                <a:solidFill>
                  <a:srgbClr val="0000FF"/>
                </a:solidFill>
              </a:rPr>
              <a:t>standard 30-level and two new 64-level </a:t>
            </a:r>
            <a:r>
              <a:rPr lang="en-US" sz="1600" dirty="0" smtClean="0"/>
              <a:t>models, for the atmosphere (left), lower troposphere (middle), and near the surface (right).</a:t>
            </a:r>
          </a:p>
        </p:txBody>
      </p:sp>
      <p:sp>
        <p:nvSpPr>
          <p:cNvPr id="2" name="Rectangle 1"/>
          <p:cNvSpPr/>
          <p:nvPr/>
        </p:nvSpPr>
        <p:spPr>
          <a:xfrm>
            <a:off x="168826" y="157551"/>
            <a:ext cx="3905937" cy="461665"/>
          </a:xfrm>
          <a:prstGeom prst="rect">
            <a:avLst/>
          </a:prstGeom>
        </p:spPr>
        <p:txBody>
          <a:bodyPr wrap="none">
            <a:spAutoFit/>
          </a:bodyPr>
          <a:lstStyle/>
          <a:p>
            <a:r>
              <a:rPr lang="en-US" sz="2400" b="1" dirty="0"/>
              <a:t>Vertical resolution sensitivity</a:t>
            </a:r>
          </a:p>
        </p:txBody>
      </p:sp>
      <p:sp>
        <p:nvSpPr>
          <p:cNvPr id="3" name="Rectangle 2"/>
          <p:cNvSpPr/>
          <p:nvPr/>
        </p:nvSpPr>
        <p:spPr>
          <a:xfrm>
            <a:off x="5661209" y="4142195"/>
            <a:ext cx="3329305" cy="830997"/>
          </a:xfrm>
          <a:prstGeom prst="rect">
            <a:avLst/>
          </a:prstGeom>
        </p:spPr>
        <p:txBody>
          <a:bodyPr wrap="square">
            <a:spAutoFit/>
          </a:bodyPr>
          <a:lstStyle/>
          <a:p>
            <a:r>
              <a:rPr lang="en-US" sz="1600" b="1" dirty="0"/>
              <a:t>Bottom row</a:t>
            </a:r>
            <a:r>
              <a:rPr lang="en-US" sz="1600" dirty="0"/>
              <a:t>: </a:t>
            </a:r>
            <a:endParaRPr lang="en-US" sz="1600" dirty="0" smtClean="0"/>
          </a:p>
          <a:p>
            <a:r>
              <a:rPr lang="en-US" sz="1600" dirty="0" smtClean="0"/>
              <a:t>Vertical </a:t>
            </a:r>
            <a:r>
              <a:rPr lang="en-US" sz="1600" dirty="0"/>
              <a:t>resolution sensitivity of </a:t>
            </a:r>
            <a:r>
              <a:rPr lang="en-US" sz="1600" b="1" dirty="0">
                <a:solidFill>
                  <a:srgbClr val="0000FF"/>
                </a:solidFill>
              </a:rPr>
              <a:t>tropical and monsoonal precipitation </a:t>
            </a:r>
          </a:p>
        </p:txBody>
      </p:sp>
      <p:sp>
        <p:nvSpPr>
          <p:cNvPr id="6" name="Rectangle 5"/>
          <p:cNvSpPr/>
          <p:nvPr/>
        </p:nvSpPr>
        <p:spPr>
          <a:xfrm>
            <a:off x="5661209" y="2604366"/>
            <a:ext cx="3329305" cy="830997"/>
          </a:xfrm>
          <a:prstGeom prst="rect">
            <a:avLst/>
          </a:prstGeom>
        </p:spPr>
        <p:txBody>
          <a:bodyPr wrap="square">
            <a:spAutoFit/>
          </a:bodyPr>
          <a:lstStyle/>
          <a:p>
            <a:r>
              <a:rPr lang="en-US" sz="1600" b="1" dirty="0"/>
              <a:t>Middle row</a:t>
            </a:r>
            <a:r>
              <a:rPr lang="en-US" sz="1600" dirty="0"/>
              <a:t>: </a:t>
            </a:r>
            <a:endParaRPr lang="en-US" sz="1600" dirty="0" smtClean="0"/>
          </a:p>
          <a:p>
            <a:r>
              <a:rPr lang="en-US" sz="1600" dirty="0" smtClean="0"/>
              <a:t>Reduction </a:t>
            </a:r>
            <a:r>
              <a:rPr lang="en-US" sz="1600" dirty="0"/>
              <a:t>of </a:t>
            </a:r>
            <a:r>
              <a:rPr lang="en-US" sz="1600" b="1" dirty="0">
                <a:solidFill>
                  <a:srgbClr val="0000FF"/>
                </a:solidFill>
              </a:rPr>
              <a:t>stratocumulus</a:t>
            </a:r>
            <a:r>
              <a:rPr lang="en-US" sz="1600" dirty="0">
                <a:solidFill>
                  <a:srgbClr val="0000FF"/>
                </a:solidFill>
              </a:rPr>
              <a:t> </a:t>
            </a:r>
            <a:r>
              <a:rPr lang="en-US" sz="1600" dirty="0"/>
              <a:t>clouds with increasing vertical resolution</a:t>
            </a:r>
          </a:p>
        </p:txBody>
      </p:sp>
      <p:sp>
        <p:nvSpPr>
          <p:cNvPr id="7" name="TextBox 6"/>
          <p:cNvSpPr txBox="1"/>
          <p:nvPr/>
        </p:nvSpPr>
        <p:spPr>
          <a:xfrm>
            <a:off x="5661208" y="5300407"/>
            <a:ext cx="3482791" cy="1569660"/>
          </a:xfrm>
          <a:prstGeom prst="rect">
            <a:avLst/>
          </a:prstGeom>
          <a:solidFill>
            <a:schemeClr val="bg1">
              <a:lumMod val="95000"/>
            </a:schemeClr>
          </a:solidFill>
        </p:spPr>
        <p:txBody>
          <a:bodyPr wrap="square" rtlCol="0">
            <a:spAutoFit/>
          </a:bodyPr>
          <a:lstStyle/>
          <a:p>
            <a:r>
              <a:rPr lang="en-US" sz="1600" b="1" dirty="0" smtClean="0"/>
              <a:t>Next steps</a:t>
            </a:r>
            <a:r>
              <a:rPr lang="en-US" sz="1600" dirty="0" smtClean="0"/>
              <a:t>:</a:t>
            </a:r>
          </a:p>
          <a:p>
            <a:pPr marL="285750" indent="-285750">
              <a:buFontTx/>
              <a:buChar char="-"/>
            </a:pPr>
            <a:r>
              <a:rPr lang="en-US" sz="1600" dirty="0" smtClean="0"/>
              <a:t>Systematically test the vertical resolution sensitivity (L47, L50, L72)</a:t>
            </a:r>
          </a:p>
          <a:p>
            <a:pPr marL="285750" indent="-285750">
              <a:buFontTx/>
              <a:buChar char="-"/>
            </a:pPr>
            <a:r>
              <a:rPr lang="en-US" sz="1600" dirty="0" smtClean="0"/>
              <a:t>Test the sensitivity with new model physics (e.g., aerosol, cloud, convection)</a:t>
            </a:r>
          </a:p>
        </p:txBody>
      </p:sp>
      <p:sp>
        <p:nvSpPr>
          <p:cNvPr id="8" name="TextBox 7"/>
          <p:cNvSpPr txBox="1"/>
          <p:nvPr/>
        </p:nvSpPr>
        <p:spPr>
          <a:xfrm>
            <a:off x="298361" y="5534561"/>
            <a:ext cx="4980335" cy="1323439"/>
          </a:xfrm>
          <a:prstGeom prst="rect">
            <a:avLst/>
          </a:prstGeom>
          <a:solidFill>
            <a:schemeClr val="bg1"/>
          </a:solidFill>
        </p:spPr>
        <p:txBody>
          <a:bodyPr wrap="square" rtlCol="0">
            <a:spAutoFit/>
          </a:bodyPr>
          <a:lstStyle/>
          <a:p>
            <a:r>
              <a:rPr lang="en-US" sz="1600" b="1" dirty="0" smtClean="0"/>
              <a:t>Some other vertical grids developed</a:t>
            </a:r>
            <a:r>
              <a:rPr lang="en-US" sz="1600" dirty="0" smtClean="0"/>
              <a:t>:</a:t>
            </a:r>
          </a:p>
          <a:p>
            <a:r>
              <a:rPr lang="en-US" sz="1600" dirty="0" smtClean="0"/>
              <a:t>L47: doubling resolution above 5km</a:t>
            </a:r>
          </a:p>
          <a:p>
            <a:r>
              <a:rPr lang="en-US" sz="1600" dirty="0" smtClean="0"/>
              <a:t>L50: doubling resolution below 5km</a:t>
            </a:r>
          </a:p>
          <a:p>
            <a:r>
              <a:rPr lang="en-US" sz="1600" dirty="0" smtClean="0"/>
              <a:t>L72: based on L64b, but add 8 more layers above current</a:t>
            </a:r>
          </a:p>
          <a:p>
            <a:r>
              <a:rPr lang="en-US" sz="1600" dirty="0"/>
              <a:t> </a:t>
            </a:r>
            <a:r>
              <a:rPr lang="en-US" sz="1600" dirty="0" smtClean="0"/>
              <a:t>        model top (raise model top to 0.1 </a:t>
            </a:r>
            <a:r>
              <a:rPr lang="en-US" sz="1600" dirty="0" err="1" smtClean="0"/>
              <a:t>hPa</a:t>
            </a:r>
            <a:r>
              <a:rPr lang="en-US" sz="1600" dirty="0"/>
              <a:t>)</a:t>
            </a:r>
          </a:p>
        </p:txBody>
      </p:sp>
    </p:spTree>
    <p:extLst>
      <p:ext uri="{BB962C8B-B14F-4D97-AF65-F5344CB8AC3E}">
        <p14:creationId xmlns:p14="http://schemas.microsoft.com/office/powerpoint/2010/main" val="33869069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661" y="905774"/>
            <a:ext cx="3029066" cy="4068745"/>
          </a:xfrm>
          <a:prstGeom prst="rect">
            <a:avLst/>
          </a:prstGeom>
        </p:spPr>
      </p:pic>
      <p:sp>
        <p:nvSpPr>
          <p:cNvPr id="4" name="TextBox 3"/>
          <p:cNvSpPr txBox="1"/>
          <p:nvPr/>
        </p:nvSpPr>
        <p:spPr>
          <a:xfrm>
            <a:off x="152400" y="164068"/>
            <a:ext cx="579120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Applications of Simulators in ACME</a:t>
            </a:r>
            <a:endParaRPr lang="en-US" sz="24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152400" y="609600"/>
            <a:ext cx="8839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0872" y="4673531"/>
            <a:ext cx="8668328" cy="1908215"/>
          </a:xfrm>
          <a:prstGeom prst="rect">
            <a:avLst/>
          </a:prstGeom>
          <a:noFill/>
        </p:spPr>
        <p:txBody>
          <a:bodyPr wrap="square" rtlCol="0">
            <a:spAutoFit/>
          </a:bodyPr>
          <a:lstStyle/>
          <a:p>
            <a:pPr>
              <a:spcAft>
                <a:spcPts val="600"/>
              </a:spcAft>
            </a:pPr>
            <a:r>
              <a:rPr lang="en-US" b="1" dirty="0" smtClean="0">
                <a:latin typeface="Arial" panose="020B0604020202020204" pitchFamily="34" charset="0"/>
                <a:cs typeface="Arial" panose="020B0604020202020204" pitchFamily="34" charset="0"/>
              </a:rPr>
              <a:t>Plan for Q4 and Q5:</a:t>
            </a:r>
          </a:p>
          <a:p>
            <a:pPr marL="457200" indent="-457200">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Upgrade COSP </a:t>
            </a:r>
            <a:r>
              <a:rPr lang="en-US" dirty="0" smtClean="0">
                <a:latin typeface="Arial" panose="020B0604020202020204" pitchFamily="34" charset="0"/>
                <a:cs typeface="Arial" panose="020B0604020202020204" pitchFamily="34" charset="0"/>
              </a:rPr>
              <a:t>and implement </a:t>
            </a:r>
            <a:r>
              <a:rPr lang="en-US" dirty="0">
                <a:latin typeface="Arial" panose="020B0604020202020204" pitchFamily="34" charset="0"/>
                <a:cs typeface="Arial" panose="020B0604020202020204" pitchFamily="34" charset="0"/>
              </a:rPr>
              <a:t>aerosol </a:t>
            </a:r>
            <a:r>
              <a:rPr lang="en-US" dirty="0" err="1">
                <a:latin typeface="Arial" panose="020B0604020202020204" pitchFamily="34" charset="0"/>
                <a:cs typeface="Arial" panose="020B0604020202020204" pitchFamily="34" charset="0"/>
              </a:rPr>
              <a:t>lidar</a:t>
            </a:r>
            <a:r>
              <a:rPr lang="en-US" dirty="0">
                <a:latin typeface="Arial" panose="020B0604020202020204" pitchFamily="34" charset="0"/>
                <a:cs typeface="Arial" panose="020B0604020202020204" pitchFamily="34" charset="0"/>
              </a:rPr>
              <a:t> simulator </a:t>
            </a:r>
            <a:r>
              <a:rPr lang="en-US" dirty="0" smtClean="0">
                <a:latin typeface="Arial" panose="020B0604020202020204" pitchFamily="34" charset="0"/>
                <a:cs typeface="Arial" panose="020B0604020202020204" pitchFamily="34" charset="0"/>
              </a:rPr>
              <a:t>in ACME model</a:t>
            </a:r>
            <a:endParaRPr lang="en-US" dirty="0">
              <a:latin typeface="Arial" panose="020B0604020202020204" pitchFamily="34" charset="0"/>
              <a:cs typeface="Arial" panose="020B0604020202020204" pitchFamily="34" charset="0"/>
            </a:endParaRPr>
          </a:p>
          <a:p>
            <a:pPr marL="457200" indent="-457200">
              <a:spcAft>
                <a:spcPts val="300"/>
              </a:spcAft>
              <a:buFont typeface="Wingdings" panose="05000000000000000000" pitchFamily="2" charset="2"/>
              <a:buChar char="ü"/>
            </a:pPr>
            <a:r>
              <a:rPr lang="en-US" dirty="0" smtClean="0">
                <a:latin typeface="Arial" panose="020B0604020202020204" pitchFamily="34" charset="0"/>
                <a:cs typeface="Arial" panose="020B0604020202020204" pitchFamily="34" charset="0"/>
              </a:rPr>
              <a:t>Make </a:t>
            </a:r>
            <a:r>
              <a:rPr lang="en-US" dirty="0">
                <a:latin typeface="Arial" panose="020B0604020202020204" pitchFamily="34" charset="0"/>
                <a:cs typeface="Arial" panose="020B0604020202020204" pitchFamily="34" charset="0"/>
              </a:rPr>
              <a:t>cloud collection of COSP diagnostics functioning and perform the testing for the AMIP ensemble runs of ACME model v0.1 </a:t>
            </a:r>
          </a:p>
          <a:p>
            <a:pPr marL="457200" indent="-457200">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As part of Convection task, examine the cloud simulations from the candidate convection schemes through simulator </a:t>
            </a:r>
            <a:r>
              <a:rPr lang="en-US" dirty="0" smtClean="0">
                <a:latin typeface="Arial" panose="020B0604020202020204" pitchFamily="34" charset="0"/>
                <a:cs typeface="Arial" panose="020B0604020202020204" pitchFamily="34" charset="0"/>
              </a:rPr>
              <a:t>diagnostics</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6019800" y="638830"/>
            <a:ext cx="2667000" cy="523220"/>
          </a:xfrm>
          <a:prstGeom prst="rect">
            <a:avLst/>
          </a:prstGeom>
          <a:solidFill>
            <a:schemeClr val="bg1"/>
          </a:solidFill>
        </p:spPr>
        <p:txBody>
          <a:bodyPr wrap="square" rtlCol="0">
            <a:spAutoFit/>
          </a:bodyPr>
          <a:lstStyle/>
          <a:p>
            <a:r>
              <a:rPr lang="en-US" sz="1600" b="1" dirty="0" smtClean="0"/>
              <a:t>CALIPSO Total Cloud Fraction</a:t>
            </a:r>
          </a:p>
          <a:p>
            <a:pPr algn="ctr"/>
            <a:r>
              <a:rPr lang="en-US" sz="1200" b="1" dirty="0" smtClean="0"/>
              <a:t>CAM5.3  </a:t>
            </a:r>
            <a:endParaRPr lang="en-US" sz="1200" b="1" dirty="0"/>
          </a:p>
        </p:txBody>
      </p:sp>
      <p:sp>
        <p:nvSpPr>
          <p:cNvPr id="3" name="TextBox 2"/>
          <p:cNvSpPr txBox="1"/>
          <p:nvPr/>
        </p:nvSpPr>
        <p:spPr>
          <a:xfrm>
            <a:off x="6134100" y="2209800"/>
            <a:ext cx="2133600" cy="276999"/>
          </a:xfrm>
          <a:prstGeom prst="rect">
            <a:avLst/>
          </a:prstGeom>
          <a:solidFill>
            <a:schemeClr val="bg1"/>
          </a:solidFill>
        </p:spPr>
        <p:txBody>
          <a:bodyPr wrap="square" rtlCol="0">
            <a:spAutoFit/>
          </a:bodyPr>
          <a:lstStyle/>
          <a:p>
            <a:pPr algn="ctr"/>
            <a:r>
              <a:rPr lang="en-US" sz="1200" b="1" dirty="0" smtClean="0"/>
              <a:t>OBS</a:t>
            </a:r>
            <a:endParaRPr lang="en-US" sz="1200" b="1" dirty="0"/>
          </a:p>
        </p:txBody>
      </p:sp>
      <p:sp>
        <p:nvSpPr>
          <p:cNvPr id="15" name="TextBox 14"/>
          <p:cNvSpPr txBox="1"/>
          <p:nvPr/>
        </p:nvSpPr>
        <p:spPr>
          <a:xfrm>
            <a:off x="6217492" y="3533001"/>
            <a:ext cx="2316908" cy="276999"/>
          </a:xfrm>
          <a:prstGeom prst="rect">
            <a:avLst/>
          </a:prstGeom>
          <a:solidFill>
            <a:schemeClr val="bg1"/>
          </a:solidFill>
        </p:spPr>
        <p:txBody>
          <a:bodyPr wrap="square" rtlCol="0">
            <a:spAutoFit/>
          </a:bodyPr>
          <a:lstStyle/>
          <a:p>
            <a:pPr algn="ctr"/>
            <a:r>
              <a:rPr lang="en-US" sz="1200" b="1" dirty="0" smtClean="0"/>
              <a:t>CAM5.3 - OBS</a:t>
            </a:r>
            <a:endParaRPr lang="en-US" sz="1200" b="1" dirty="0"/>
          </a:p>
        </p:txBody>
      </p:sp>
      <p:sp>
        <p:nvSpPr>
          <p:cNvPr id="5" name="TextBox 4"/>
          <p:cNvSpPr txBox="1"/>
          <p:nvPr/>
        </p:nvSpPr>
        <p:spPr>
          <a:xfrm>
            <a:off x="295275" y="674906"/>
            <a:ext cx="5486400" cy="3847207"/>
          </a:xfrm>
          <a:prstGeom prst="rect">
            <a:avLst/>
          </a:prstGeom>
          <a:noFill/>
        </p:spPr>
        <p:txBody>
          <a:bodyPr wrap="square" rtlCol="0">
            <a:spAutoFit/>
          </a:bodyPr>
          <a:lstStyle/>
          <a:p>
            <a:pPr>
              <a:spcAft>
                <a:spcPts val="600"/>
              </a:spcAft>
            </a:pPr>
            <a:r>
              <a:rPr lang="en-US" b="1" dirty="0" smtClean="0">
                <a:latin typeface="Arial" panose="020B0604020202020204" pitchFamily="34" charset="0"/>
                <a:cs typeface="Arial" panose="020B0604020202020204" pitchFamily="34" charset="0"/>
              </a:rPr>
              <a:t>Approach:</a:t>
            </a: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Satellite simulators (COSP) </a:t>
            </a:r>
            <a:r>
              <a:rPr lang="en-GB" altLang="en-US" dirty="0">
                <a:latin typeface="Arial" panose="020B0604020202020204" pitchFamily="34" charset="0"/>
                <a:cs typeface="Arial" panose="020B0604020202020204" pitchFamily="34" charset="0"/>
              </a:rPr>
              <a:t>facilitate a meaningful comparison of models with </a:t>
            </a:r>
            <a:r>
              <a:rPr lang="en-GB" altLang="en-US" dirty="0" smtClean="0">
                <a:latin typeface="Arial" panose="020B0604020202020204" pitchFamily="34" charset="0"/>
                <a:cs typeface="Arial" panose="020B0604020202020204" pitchFamily="34" charset="0"/>
              </a:rPr>
              <a:t>observations</a:t>
            </a:r>
          </a:p>
          <a:p>
            <a:pPr marL="285750" indent="-285750">
              <a:buFont typeface="Wingdings" panose="05000000000000000000" pitchFamily="2" charset="2"/>
              <a:buChar char="§"/>
            </a:pPr>
            <a:r>
              <a:rPr lang="en-GB" dirty="0" smtClean="0">
                <a:latin typeface="Arial" panose="020B0604020202020204" pitchFamily="34" charset="0"/>
                <a:cs typeface="Arial" panose="020B0604020202020204" pitchFamily="34" charset="0"/>
              </a:rPr>
              <a:t>Tier 1b cloud collection of COSP diagnostics has been implemented in UVCDAT</a:t>
            </a:r>
          </a:p>
          <a:p>
            <a:pPr marL="285750" indent="-285750">
              <a:buFont typeface="Wingdings" panose="05000000000000000000" pitchFamily="2" charset="2"/>
              <a:buChar char="§"/>
            </a:pPr>
            <a:r>
              <a:rPr lang="en-GB" dirty="0" smtClean="0">
                <a:latin typeface="Arial" panose="020B0604020202020204" pitchFamily="34" charset="0"/>
                <a:cs typeface="Arial" panose="020B0604020202020204" pitchFamily="34" charset="0"/>
              </a:rPr>
              <a:t>Make progress on aerosol in </a:t>
            </a:r>
            <a:r>
              <a:rPr lang="en-GB" dirty="0" err="1" smtClean="0">
                <a:latin typeface="Arial" panose="020B0604020202020204" pitchFamily="34" charset="0"/>
                <a:cs typeface="Arial" panose="020B0604020202020204" pitchFamily="34" charset="0"/>
              </a:rPr>
              <a:t>lidar</a:t>
            </a:r>
            <a:r>
              <a:rPr lang="en-GB" dirty="0" smtClean="0">
                <a:latin typeface="Arial" panose="020B0604020202020204" pitchFamily="34" charset="0"/>
                <a:cs typeface="Arial" panose="020B0604020202020204" pitchFamily="34" charset="0"/>
              </a:rPr>
              <a:t> simulator</a:t>
            </a:r>
          </a:p>
          <a:p>
            <a:pPr marL="285750" indent="-28575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a:spcAft>
                <a:spcPts val="600"/>
              </a:spcAft>
            </a:pPr>
            <a:r>
              <a:rPr lang="en-US" b="1" dirty="0" smtClean="0">
                <a:latin typeface="Arial" panose="020B0604020202020204" pitchFamily="34" charset="0"/>
                <a:cs typeface="Arial" panose="020B0604020202020204" pitchFamily="34" charset="0"/>
              </a:rPr>
              <a:t>Problem:</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COSP + </a:t>
            </a:r>
            <a:r>
              <a:rPr lang="en-US" dirty="0" err="1">
                <a:latin typeface="Arial" panose="020B0604020202020204" pitchFamily="34" charset="0"/>
                <a:cs typeface="Arial" panose="020B0604020202020204" pitchFamily="34" charset="0"/>
              </a:rPr>
              <a:t>OpenMP</a:t>
            </a:r>
            <a:r>
              <a:rPr lang="en-US" dirty="0">
                <a:latin typeface="Arial" panose="020B0604020202020204" pitchFamily="34" charset="0"/>
                <a:cs typeface="Arial" panose="020B0604020202020204" pitchFamily="34" charset="0"/>
              </a:rPr>
              <a:t> works fine on Titan and LC, but specifically has problems on </a:t>
            </a:r>
            <a:r>
              <a:rPr lang="en-US" dirty="0" err="1">
                <a:latin typeface="Arial" panose="020B0604020202020204" pitchFamily="34" charset="0"/>
                <a:cs typeface="Arial" panose="020B0604020202020204" pitchFamily="34" charset="0"/>
              </a:rPr>
              <a:t>Miran</a:t>
            </a:r>
            <a:r>
              <a:rPr lang="en-US"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The memory requirements in COSP are too large for ne120 resolution. </a:t>
            </a:r>
          </a:p>
        </p:txBody>
      </p:sp>
    </p:spTree>
    <p:extLst>
      <p:ext uri="{BB962C8B-B14F-4D97-AF65-F5344CB8AC3E}">
        <p14:creationId xmlns:p14="http://schemas.microsoft.com/office/powerpoint/2010/main" val="36086972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995016"/>
            <a:ext cx="3116793" cy="4186584"/>
          </a:xfrm>
          <a:prstGeom prst="rect">
            <a:avLst/>
          </a:prstGeom>
        </p:spPr>
      </p:pic>
      <p:sp>
        <p:nvSpPr>
          <p:cNvPr id="4" name="TextBox 3"/>
          <p:cNvSpPr txBox="1"/>
          <p:nvPr/>
        </p:nvSpPr>
        <p:spPr>
          <a:xfrm>
            <a:off x="152400" y="164068"/>
            <a:ext cx="579120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Applications of Simulators in ACME</a:t>
            </a:r>
            <a:endParaRPr lang="en-US" sz="24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152400" y="609600"/>
            <a:ext cx="8839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990600"/>
            <a:ext cx="3166274" cy="42530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95812"/>
            <a:ext cx="3162394" cy="4247836"/>
          </a:xfrm>
          <a:prstGeom prst="rect">
            <a:avLst/>
          </a:prstGeom>
        </p:spPr>
      </p:pic>
      <p:sp>
        <p:nvSpPr>
          <p:cNvPr id="3" name="TextBox 2"/>
          <p:cNvSpPr txBox="1"/>
          <p:nvPr/>
        </p:nvSpPr>
        <p:spPr>
          <a:xfrm>
            <a:off x="185470" y="2313801"/>
            <a:ext cx="8348930" cy="276999"/>
          </a:xfrm>
          <a:prstGeom prst="rect">
            <a:avLst/>
          </a:prstGeom>
          <a:solidFill>
            <a:schemeClr val="bg1"/>
          </a:solidFill>
        </p:spPr>
        <p:txBody>
          <a:bodyPr wrap="square" rtlCol="0">
            <a:spAutoFit/>
          </a:bodyPr>
          <a:lstStyle/>
          <a:p>
            <a:r>
              <a:rPr lang="en-US" sz="1200" b="1" dirty="0" smtClean="0"/>
              <a:t>	OBS			        OBS			               OBS</a:t>
            </a:r>
            <a:endParaRPr lang="en-US" sz="1200" b="1" dirty="0"/>
          </a:p>
        </p:txBody>
      </p:sp>
      <p:sp>
        <p:nvSpPr>
          <p:cNvPr id="15" name="TextBox 14"/>
          <p:cNvSpPr txBox="1"/>
          <p:nvPr/>
        </p:nvSpPr>
        <p:spPr>
          <a:xfrm>
            <a:off x="194095" y="3733800"/>
            <a:ext cx="8492705" cy="276999"/>
          </a:xfrm>
          <a:prstGeom prst="rect">
            <a:avLst/>
          </a:prstGeom>
          <a:solidFill>
            <a:schemeClr val="bg1"/>
          </a:solidFill>
        </p:spPr>
        <p:txBody>
          <a:bodyPr wrap="square" rtlCol="0">
            <a:spAutoFit/>
          </a:bodyPr>
          <a:lstStyle/>
          <a:p>
            <a:r>
              <a:rPr lang="en-US" sz="1200" b="1" dirty="0" smtClean="0"/>
              <a:t>                   CAM5.3 – OBS 			CLUBB – OBS 			     UNICON – OBS </a:t>
            </a:r>
            <a:endParaRPr lang="en-US" sz="1200" b="1" dirty="0"/>
          </a:p>
        </p:txBody>
      </p:sp>
      <p:sp>
        <p:nvSpPr>
          <p:cNvPr id="2" name="TextBox 1"/>
          <p:cNvSpPr txBox="1"/>
          <p:nvPr/>
        </p:nvSpPr>
        <p:spPr>
          <a:xfrm>
            <a:off x="152400" y="648558"/>
            <a:ext cx="8839200" cy="523220"/>
          </a:xfrm>
          <a:prstGeom prst="rect">
            <a:avLst/>
          </a:prstGeom>
          <a:solidFill>
            <a:schemeClr val="bg1"/>
          </a:solidFill>
        </p:spPr>
        <p:txBody>
          <a:bodyPr wrap="square" rtlCol="0">
            <a:spAutoFit/>
          </a:bodyPr>
          <a:lstStyle/>
          <a:p>
            <a:pPr algn="ctr"/>
            <a:r>
              <a:rPr lang="en-US" sz="1600" b="1" dirty="0" smtClean="0"/>
              <a:t>CALIPSO Total Cloud Fraction</a:t>
            </a:r>
          </a:p>
          <a:p>
            <a:r>
              <a:rPr lang="en-US" sz="1200" b="1" dirty="0" smtClean="0"/>
              <a:t>	CAM5.3			        CLUBB			             UNICON</a:t>
            </a:r>
            <a:endParaRPr lang="en-US" sz="1200" b="1" dirty="0"/>
          </a:p>
        </p:txBody>
      </p:sp>
      <p:sp>
        <p:nvSpPr>
          <p:cNvPr id="10" name="TextBox 9"/>
          <p:cNvSpPr txBox="1"/>
          <p:nvPr/>
        </p:nvSpPr>
        <p:spPr>
          <a:xfrm>
            <a:off x="194095" y="5486400"/>
            <a:ext cx="8797505" cy="1277273"/>
          </a:xfrm>
          <a:prstGeom prst="rect">
            <a:avLst/>
          </a:prstGeom>
          <a:solidFill>
            <a:schemeClr val="bg1">
              <a:lumMod val="95000"/>
            </a:schemeClr>
          </a:solidFill>
        </p:spPr>
        <p:txBody>
          <a:bodyPr wrap="square" rtlCol="0">
            <a:spAutoFit/>
          </a:bodyPr>
          <a:lstStyle/>
          <a:p>
            <a:pPr marL="285750" indent="-285750">
              <a:spcAft>
                <a:spcPts val="600"/>
              </a:spcAft>
              <a:buFont typeface="Wingdings" panose="05000000000000000000" pitchFamily="2" charset="2"/>
              <a:buChar char="§"/>
            </a:pPr>
            <a:r>
              <a:rPr lang="en-US" dirty="0" smtClean="0">
                <a:latin typeface="Arial" panose="020B0604020202020204" pitchFamily="34" charset="0"/>
                <a:cs typeface="Arial" panose="020B0604020202020204" pitchFamily="34" charset="0"/>
              </a:rPr>
              <a:t>CALIPSO </a:t>
            </a:r>
            <a:r>
              <a:rPr lang="en-US" dirty="0">
                <a:latin typeface="Arial" panose="020B0604020202020204" pitchFamily="34" charset="0"/>
                <a:cs typeface="Arial" panose="020B0604020202020204" pitchFamily="34" charset="0"/>
              </a:rPr>
              <a:t>total </a:t>
            </a:r>
            <a:r>
              <a:rPr lang="en-US" dirty="0" smtClean="0">
                <a:latin typeface="Arial" panose="020B0604020202020204" pitchFamily="34" charset="0"/>
                <a:cs typeface="Arial" panose="020B0604020202020204" pitchFamily="34" charset="0"/>
              </a:rPr>
              <a:t>cloud fraction </a:t>
            </a:r>
            <a:r>
              <a:rPr lang="en-US" dirty="0">
                <a:latin typeface="Arial" panose="020B0604020202020204" pitchFamily="34" charset="0"/>
                <a:cs typeface="Arial" panose="020B0604020202020204" pitchFamily="34" charset="0"/>
              </a:rPr>
              <a:t>increases with CLUBB whereas it decreases with UNICON </a:t>
            </a:r>
          </a:p>
          <a:p>
            <a:pPr marL="285750" indent="-285750">
              <a:spcAft>
                <a:spcPts val="600"/>
              </a:spcAft>
              <a:buFont typeface="Wingdings" panose="05000000000000000000" pitchFamily="2" charset="2"/>
              <a:buChar char="§"/>
            </a:pPr>
            <a:r>
              <a:rPr lang="en-US" dirty="0" smtClean="0">
                <a:latin typeface="Arial" panose="020B0604020202020204" pitchFamily="34" charset="0"/>
                <a:cs typeface="Arial" panose="020B0604020202020204" pitchFamily="34" charset="0"/>
              </a:rPr>
              <a:t>Comparisons with passive </a:t>
            </a:r>
            <a:r>
              <a:rPr lang="en-US" dirty="0">
                <a:latin typeface="Arial" panose="020B0604020202020204" pitchFamily="34" charset="0"/>
                <a:cs typeface="Arial" panose="020B0604020202020204" pitchFamily="34" charset="0"/>
              </a:rPr>
              <a:t>satellites (ISCCP, MODIS, MISR) show a similar </a:t>
            </a:r>
            <a:r>
              <a:rPr lang="en-US" dirty="0" smtClean="0">
                <a:latin typeface="Arial" panose="020B0604020202020204" pitchFamily="34" charset="0"/>
                <a:cs typeface="Arial" panose="020B0604020202020204" pitchFamily="34" charset="0"/>
              </a:rPr>
              <a:t>results </a:t>
            </a:r>
            <a:r>
              <a:rPr lang="en-US" dirty="0">
                <a:latin typeface="Arial" panose="020B0604020202020204" pitchFamily="34" charset="0"/>
                <a:cs typeface="Arial" panose="020B0604020202020204" pitchFamily="34" charset="0"/>
              </a:rPr>
              <a:t>for total </a:t>
            </a:r>
            <a:r>
              <a:rPr lang="en-US" dirty="0" smtClean="0">
                <a:latin typeface="Arial" panose="020B0604020202020204" pitchFamily="34" charset="0"/>
                <a:cs typeface="Arial" panose="020B0604020202020204" pitchFamily="34" charset="0"/>
              </a:rPr>
              <a:t>cloud fraction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54734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title" idx="4294967295"/>
          </p:nvPr>
        </p:nvSpPr>
        <p:spPr>
          <a:xfrm>
            <a:off x="838200" y="0"/>
            <a:ext cx="8305800" cy="471766"/>
          </a:xfrm>
          <a:solidFill>
            <a:schemeClr val="bg1">
              <a:lumMod val="95000"/>
            </a:schemeClr>
          </a:solidFill>
        </p:spPr>
        <p:txBody>
          <a:bodyPr>
            <a:normAutofit/>
          </a:bodyPr>
          <a:lstStyle/>
          <a:p>
            <a:r>
              <a:rPr lang="en-US" sz="2800" dirty="0" err="1"/>
              <a:t>Subgrid</a:t>
            </a:r>
            <a:r>
              <a:rPr lang="en-US" sz="2800" dirty="0"/>
              <a:t> Orography Scheme</a:t>
            </a:r>
          </a:p>
        </p:txBody>
      </p:sp>
      <p:grpSp>
        <p:nvGrpSpPr>
          <p:cNvPr id="154644" name="Group 20"/>
          <p:cNvGrpSpPr>
            <a:grpSpLocks/>
          </p:cNvGrpSpPr>
          <p:nvPr/>
        </p:nvGrpSpPr>
        <p:grpSpPr bwMode="auto">
          <a:xfrm>
            <a:off x="381000" y="609600"/>
            <a:ext cx="8562975" cy="6248400"/>
            <a:chOff x="240" y="384"/>
            <a:chExt cx="5394" cy="3936"/>
          </a:xfrm>
        </p:grpSpPr>
        <p:grpSp>
          <p:nvGrpSpPr>
            <p:cNvPr id="154629" name="Group 5"/>
            <p:cNvGrpSpPr>
              <a:grpSpLocks/>
            </p:cNvGrpSpPr>
            <p:nvPr/>
          </p:nvGrpSpPr>
          <p:grpSpPr bwMode="auto">
            <a:xfrm>
              <a:off x="240" y="384"/>
              <a:ext cx="5394" cy="3936"/>
              <a:chOff x="0" y="336"/>
              <a:chExt cx="5490" cy="3984"/>
            </a:xfrm>
          </p:grpSpPr>
          <p:pic>
            <p:nvPicPr>
              <p:cNvPr id="1546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25"/>
                <a:ext cx="2304" cy="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154631" name="Object 7"/>
              <p:cNvGraphicFramePr>
                <a:graphicFrameLocks noChangeAspect="1"/>
              </p:cNvGraphicFramePr>
              <p:nvPr/>
            </p:nvGraphicFramePr>
            <p:xfrm>
              <a:off x="2832" y="2418"/>
              <a:ext cx="2658" cy="1902"/>
            </p:xfrm>
            <a:graphic>
              <a:graphicData uri="http://schemas.openxmlformats.org/presentationml/2006/ole">
                <mc:AlternateContent xmlns:mc="http://schemas.openxmlformats.org/markup-compatibility/2006">
                  <mc:Choice xmlns:v="urn:schemas-microsoft-com:vml" Requires="v">
                    <p:oleObj spid="_x0000_s1033" name="Chart" r:id="rId5" imgW="3686251" imgH="2638349" progId="Excel.Chart.8">
                      <p:embed/>
                    </p:oleObj>
                  </mc:Choice>
                  <mc:Fallback>
                    <p:oleObj name="Chart" r:id="rId5" imgW="3686251" imgH="2638349"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 y="2418"/>
                            <a:ext cx="2658" cy="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546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6"/>
                <a:ext cx="2352" cy="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4633" name="AutoShape 9"/>
              <p:cNvSpPr>
                <a:spLocks noChangeArrowheads="1"/>
              </p:cNvSpPr>
              <p:nvPr/>
            </p:nvSpPr>
            <p:spPr bwMode="auto">
              <a:xfrm>
                <a:off x="2448" y="3264"/>
                <a:ext cx="336" cy="144"/>
              </a:xfrm>
              <a:prstGeom prst="leftArrow">
                <a:avLst>
                  <a:gd name="adj1" fmla="val 50000"/>
                  <a:gd name="adj2" fmla="val 5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54634" name="Object 10"/>
              <p:cNvGraphicFramePr>
                <a:graphicFrameLocks noChangeAspect="1"/>
              </p:cNvGraphicFramePr>
              <p:nvPr/>
            </p:nvGraphicFramePr>
            <p:xfrm>
              <a:off x="2640" y="349"/>
              <a:ext cx="2832" cy="2038"/>
            </p:xfrm>
            <a:graphic>
              <a:graphicData uri="http://schemas.openxmlformats.org/presentationml/2006/ole">
                <mc:AlternateContent xmlns:mc="http://schemas.openxmlformats.org/markup-compatibility/2006">
                  <mc:Choice xmlns:v="urn:schemas-microsoft-com:vml" Requires="v">
                    <p:oleObj spid="_x0000_s1034" name="Chart" r:id="rId8" imgW="3657600" imgH="2628900" progId="Excel.Chart.8">
                      <p:embed/>
                    </p:oleObj>
                  </mc:Choice>
                  <mc:Fallback>
                    <p:oleObj name="Chart" r:id="rId8" imgW="3657600" imgH="2628900" progId="Excel.Char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349"/>
                            <a:ext cx="2832" cy="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4635" name="AutoShape 11"/>
              <p:cNvSpPr>
                <a:spLocks noChangeArrowheads="1"/>
              </p:cNvSpPr>
              <p:nvPr/>
            </p:nvSpPr>
            <p:spPr bwMode="auto">
              <a:xfrm>
                <a:off x="4272" y="2304"/>
                <a:ext cx="144" cy="192"/>
              </a:xfrm>
              <a:prstGeom prst="down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en-US"/>
              </a:p>
            </p:txBody>
          </p:sp>
          <p:sp>
            <p:nvSpPr>
              <p:cNvPr id="154636" name="AutoShape 12"/>
              <p:cNvSpPr>
                <a:spLocks noChangeArrowheads="1"/>
              </p:cNvSpPr>
              <p:nvPr/>
            </p:nvSpPr>
            <p:spPr bwMode="auto">
              <a:xfrm>
                <a:off x="2400" y="1296"/>
                <a:ext cx="336" cy="144"/>
              </a:xfrm>
              <a:prstGeom prst="rightArrow">
                <a:avLst>
                  <a:gd name="adj1" fmla="val 50000"/>
                  <a:gd name="adj2" fmla="val 5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4637" name="Text Box 13"/>
              <p:cNvSpPr txBox="1">
                <a:spLocks noChangeArrowheads="1"/>
              </p:cNvSpPr>
              <p:nvPr/>
            </p:nvSpPr>
            <p:spPr bwMode="auto">
              <a:xfrm>
                <a:off x="2352" y="1488"/>
                <a:ext cx="5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latin typeface="Comic Sans MS" charset="0"/>
                  </a:rPr>
                  <a:t>Pre</a:t>
                </a:r>
              </a:p>
              <a:p>
                <a:r>
                  <a:rPr lang="en-US" sz="1200">
                    <a:latin typeface="Comic Sans MS" charset="0"/>
                  </a:rPr>
                  <a:t>process</a:t>
                </a:r>
              </a:p>
            </p:txBody>
          </p:sp>
          <p:sp>
            <p:nvSpPr>
              <p:cNvPr id="154638" name="Text Box 14"/>
              <p:cNvSpPr txBox="1">
                <a:spLocks noChangeArrowheads="1"/>
              </p:cNvSpPr>
              <p:nvPr/>
            </p:nvSpPr>
            <p:spPr bwMode="auto">
              <a:xfrm>
                <a:off x="4464" y="2304"/>
                <a:ext cx="86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latin typeface="Comic Sans MS" charset="0"/>
                  </a:rPr>
                  <a:t>online physics</a:t>
                </a:r>
              </a:p>
            </p:txBody>
          </p:sp>
          <p:sp>
            <p:nvSpPr>
              <p:cNvPr id="154639" name="Text Box 15"/>
              <p:cNvSpPr txBox="1">
                <a:spLocks noChangeArrowheads="1"/>
              </p:cNvSpPr>
              <p:nvPr/>
            </p:nvSpPr>
            <p:spPr bwMode="auto">
              <a:xfrm>
                <a:off x="2400" y="3408"/>
                <a:ext cx="528"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200">
                    <a:latin typeface="Comic Sans MS" charset="0"/>
                  </a:rPr>
                  <a:t>Post process</a:t>
                </a:r>
              </a:p>
            </p:txBody>
          </p:sp>
        </p:grpSp>
        <p:sp>
          <p:nvSpPr>
            <p:cNvPr id="154640" name="Rectangle 16"/>
            <p:cNvSpPr>
              <a:spLocks noChangeArrowheads="1"/>
            </p:cNvSpPr>
            <p:nvPr/>
          </p:nvSpPr>
          <p:spPr bwMode="auto">
            <a:xfrm>
              <a:off x="288" y="528"/>
              <a:ext cx="4848"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1600">
                  <a:solidFill>
                    <a:schemeClr val="tx2"/>
                  </a:solidFill>
                  <a:latin typeface="Comic Sans MS" charset="0"/>
                </a:rPr>
                <a:t/>
              </a:r>
              <a:br>
                <a:rPr lang="en-US" sz="1600">
                  <a:solidFill>
                    <a:schemeClr val="tx2"/>
                  </a:solidFill>
                  <a:latin typeface="Comic Sans MS" charset="0"/>
                </a:rPr>
              </a:br>
              <a:endParaRPr lang="en-US" sz="1600">
                <a:solidFill>
                  <a:schemeClr val="tx2"/>
                </a:solidFill>
                <a:latin typeface="Comic Sans MS" charset="0"/>
              </a:endParaRPr>
            </a:p>
          </p:txBody>
        </p:sp>
        <p:sp>
          <p:nvSpPr>
            <p:cNvPr id="154641" name="Text Box 17"/>
            <p:cNvSpPr txBox="1">
              <a:spLocks noChangeArrowheads="1"/>
            </p:cNvSpPr>
            <p:nvPr/>
          </p:nvSpPr>
          <p:spPr bwMode="auto">
            <a:xfrm>
              <a:off x="3456" y="528"/>
              <a:ext cx="11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atin typeface="Comic Sans MS" charset="0"/>
                </a:rPr>
                <a:t>input dataset</a:t>
              </a:r>
            </a:p>
          </p:txBody>
        </p:sp>
        <p:sp>
          <p:nvSpPr>
            <p:cNvPr id="154642" name="Text Box 18"/>
            <p:cNvSpPr txBox="1">
              <a:spLocks noChangeArrowheads="1"/>
            </p:cNvSpPr>
            <p:nvPr/>
          </p:nvSpPr>
          <p:spPr bwMode="auto">
            <a:xfrm>
              <a:off x="3504" y="2304"/>
              <a:ext cx="11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latin typeface="Comic Sans MS" charset="0"/>
                </a:rPr>
                <a:t>CAM simulation</a:t>
              </a:r>
            </a:p>
          </p:txBody>
        </p:sp>
        <p:sp>
          <p:nvSpPr>
            <p:cNvPr id="154643" name="Text Box 19"/>
            <p:cNvSpPr txBox="1">
              <a:spLocks noChangeArrowheads="1"/>
            </p:cNvSpPr>
            <p:nvPr/>
          </p:nvSpPr>
          <p:spPr bwMode="auto">
            <a:xfrm>
              <a:off x="3504" y="2592"/>
              <a:ext cx="10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atin typeface="Comic Sans MS" charset="0"/>
                </a:rPr>
                <a:t>CAM history</a:t>
              </a:r>
            </a:p>
          </p:txBody>
        </p:sp>
      </p:grpSp>
    </p:spTree>
    <p:extLst>
      <p:ext uri="{BB962C8B-B14F-4D97-AF65-F5344CB8AC3E}">
        <p14:creationId xmlns:p14="http://schemas.microsoft.com/office/powerpoint/2010/main" val="14346049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Code Changes</a:t>
            </a:r>
          </a:p>
        </p:txBody>
      </p:sp>
      <p:sp>
        <p:nvSpPr>
          <p:cNvPr id="4099" name="Rectangle 3"/>
          <p:cNvSpPr>
            <a:spLocks noGrp="1" noChangeArrowheads="1"/>
          </p:cNvSpPr>
          <p:nvPr>
            <p:ph type="body" idx="1"/>
          </p:nvPr>
        </p:nvSpPr>
        <p:spPr/>
        <p:txBody>
          <a:bodyPr>
            <a:normAutofit/>
          </a:bodyPr>
          <a:lstStyle/>
          <a:p>
            <a:r>
              <a:rPr lang="en-US" dirty="0"/>
              <a:t>Unlike any other parameterization</a:t>
            </a:r>
          </a:p>
          <a:p>
            <a:pPr lvl="1"/>
            <a:r>
              <a:rPr lang="en-US" dirty="0"/>
              <a:t>All column physics applied to each elevation class</a:t>
            </a:r>
          </a:p>
          <a:p>
            <a:r>
              <a:rPr lang="en-US" dirty="0"/>
              <a:t>Mostly manifest at higher levels</a:t>
            </a:r>
          </a:p>
          <a:p>
            <a:pPr lvl="1"/>
            <a:r>
              <a:rPr lang="en-US" dirty="0" err="1"/>
              <a:t>phys_grid</a:t>
            </a:r>
            <a:endParaRPr lang="en-US" dirty="0"/>
          </a:p>
          <a:p>
            <a:pPr lvl="1"/>
            <a:r>
              <a:rPr lang="en-US" dirty="0" err="1" smtClean="0"/>
              <a:t>phys_types</a:t>
            </a:r>
            <a:endParaRPr lang="en-US" dirty="0"/>
          </a:p>
          <a:p>
            <a:pPr lvl="1"/>
            <a:r>
              <a:rPr lang="en-US" dirty="0" err="1"/>
              <a:t>dp_coupling</a:t>
            </a:r>
            <a:endParaRPr lang="en-US" dirty="0"/>
          </a:p>
          <a:p>
            <a:pPr lvl="1"/>
            <a:r>
              <a:rPr lang="en-US" dirty="0"/>
              <a:t>history</a:t>
            </a:r>
          </a:p>
        </p:txBody>
      </p:sp>
    </p:spTree>
    <p:extLst>
      <p:ext uri="{BB962C8B-B14F-4D97-AF65-F5344CB8AC3E}">
        <p14:creationId xmlns:p14="http://schemas.microsoft.com/office/powerpoint/2010/main" val="21297835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a:bodyPr>
          <a:lstStyle/>
          <a:p>
            <a:r>
              <a:rPr lang="en-US" dirty="0" smtClean="0"/>
              <a:t>Breaking the assumption that physics and dynamics apply to the same columns</a:t>
            </a:r>
          </a:p>
          <a:p>
            <a:r>
              <a:rPr lang="en-US" dirty="0" smtClean="0"/>
              <a:t>Distributing the heterogeneous number of physics columns across nodes</a:t>
            </a:r>
          </a:p>
          <a:p>
            <a:r>
              <a:rPr lang="en-US" dirty="0" smtClean="0"/>
              <a:t>Mapping between atmosphere and land on different grids</a:t>
            </a:r>
          </a:p>
          <a:p>
            <a:r>
              <a:rPr lang="en-US" dirty="0" smtClean="0"/>
              <a:t>Passing information through </a:t>
            </a:r>
            <a:r>
              <a:rPr lang="en-US" smtClean="0"/>
              <a:t>the coupler</a:t>
            </a:r>
            <a:endParaRPr lang="en-US" dirty="0" smtClean="0"/>
          </a:p>
          <a:p>
            <a:r>
              <a:rPr lang="en-US" dirty="0" smtClean="0"/>
              <a:t>Accommodating a variable ice sheet surface elevation</a:t>
            </a:r>
          </a:p>
          <a:p>
            <a:endParaRPr lang="en-US" dirty="0"/>
          </a:p>
        </p:txBody>
      </p:sp>
    </p:spTree>
    <p:extLst>
      <p:ext uri="{BB962C8B-B14F-4D97-AF65-F5344CB8AC3E}">
        <p14:creationId xmlns:p14="http://schemas.microsoft.com/office/powerpoint/2010/main" val="5416990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TotalTime>
  <Words>1058</Words>
  <Application>Microsoft Macintosh PowerPoint</Application>
  <PresentationFormat>On-screen Show (4:3)</PresentationFormat>
  <Paragraphs>106</Paragraphs>
  <Slides>8</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vt:i4>
      </vt:variant>
    </vt:vector>
  </HeadingPairs>
  <TitlesOfParts>
    <vt:vector size="11" baseType="lpstr">
      <vt:lpstr>Office Theme</vt:lpstr>
      <vt:lpstr>Chart</vt:lpstr>
      <vt:lpstr>Microsoft Excel Chart</vt:lpstr>
      <vt:lpstr>Marine organic matter in sea spray</vt:lpstr>
      <vt:lpstr>ACME Regionally-Refined Model (RRM) Status</vt:lpstr>
      <vt:lpstr>PowerPoint Presentation</vt:lpstr>
      <vt:lpstr>PowerPoint Presentation</vt:lpstr>
      <vt:lpstr>PowerPoint Presentation</vt:lpstr>
      <vt:lpstr>Subgrid Orography Scheme</vt:lpstr>
      <vt:lpstr>Code Changes</vt:lpstr>
      <vt:lpstr>Challenges</vt:lpstr>
    </vt:vector>
  </TitlesOfParts>
  <Company>Pacific Northwest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DeGraaf</dc:creator>
  <cp:lastModifiedBy>Phil Rasch</cp:lastModifiedBy>
  <cp:revision>17</cp:revision>
  <dcterms:created xsi:type="dcterms:W3CDTF">2014-12-04T00:15:55Z</dcterms:created>
  <dcterms:modified xsi:type="dcterms:W3CDTF">2015-05-06T11:35:06Z</dcterms:modified>
</cp:coreProperties>
</file>