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6" r:id="rId4"/>
  </p:sldIdLst>
  <p:sldSz cx="36576000" cy="32918400"/>
  <p:notesSz cx="92202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4542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890856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36284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781713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27140" algn="l" defTabSz="445428" rtl="0" eaLnBrk="1" latinLnBrk="0" hangingPunct="1"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672569" algn="l" defTabSz="445428" rtl="0" eaLnBrk="1" latinLnBrk="0" hangingPunct="1"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117996" algn="l" defTabSz="445428" rtl="0" eaLnBrk="1" latinLnBrk="0" hangingPunct="1"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563425" algn="l" defTabSz="445428" rtl="0" eaLnBrk="1" latinLnBrk="0" hangingPunct="1">
      <a:defRPr sz="28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52">
          <p15:clr>
            <a:srgbClr val="A4A3A4"/>
          </p15:clr>
        </p15:guide>
        <p15:guide id="2" orient="horz" pos="20285">
          <p15:clr>
            <a:srgbClr val="A4A3A4"/>
          </p15:clr>
        </p15:guide>
        <p15:guide id="3" pos="364">
          <p15:clr>
            <a:srgbClr val="A4A3A4"/>
          </p15:clr>
        </p15:guide>
        <p15:guide id="4" pos="5604">
          <p15:clr>
            <a:srgbClr val="A4A3A4"/>
          </p15:clr>
        </p15:guide>
        <p15:guide id="5" pos="6032">
          <p15:clr>
            <a:srgbClr val="A4A3A4"/>
          </p15:clr>
        </p15:guide>
        <p15:guide id="6" pos="11272">
          <p15:clr>
            <a:srgbClr val="A4A3A4"/>
          </p15:clr>
        </p15:guide>
        <p15:guide id="7" pos="11692">
          <p15:clr>
            <a:srgbClr val="A4A3A4"/>
          </p15:clr>
        </p15:guide>
        <p15:guide id="8" pos="16932">
          <p15:clr>
            <a:srgbClr val="A4A3A4"/>
          </p15:clr>
        </p15:guide>
        <p15:guide id="9" pos="17364">
          <p15:clr>
            <a:srgbClr val="A4A3A4"/>
          </p15:clr>
        </p15:guide>
        <p15:guide id="10" pos="226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006300"/>
    <a:srgbClr val="004760"/>
    <a:srgbClr val="CC3300"/>
    <a:srgbClr val="FF6600"/>
    <a:srgbClr val="F80C14"/>
    <a:srgbClr val="680307"/>
    <a:srgbClr val="FF0000"/>
    <a:srgbClr val="FF5050"/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020" autoAdjust="0"/>
  </p:normalViewPr>
  <p:slideViewPr>
    <p:cSldViewPr snapToGrid="0" snapToObjects="1">
      <p:cViewPr>
        <p:scale>
          <a:sx n="25" d="100"/>
          <a:sy n="25" d="100"/>
        </p:scale>
        <p:origin x="-656" y="-24"/>
      </p:cViewPr>
      <p:guideLst>
        <p:guide orient="horz" pos="3552"/>
        <p:guide orient="horz" pos="20285"/>
        <p:guide pos="364"/>
        <p:guide pos="5604"/>
        <p:guide pos="6032"/>
        <p:guide pos="11272"/>
        <p:guide pos="11692"/>
        <p:guide pos="16932"/>
        <p:guide pos="17364"/>
        <p:guide pos="226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420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63" tIns="44231" rIns="88463" bIns="442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646" y="0"/>
            <a:ext cx="3995420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63" tIns="44231" rIns="88463" bIns="442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5475" y="520700"/>
            <a:ext cx="288925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020" y="3293745"/>
            <a:ext cx="7376160" cy="31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63" tIns="44231" rIns="88463" bIns="44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86287"/>
            <a:ext cx="3995420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63" tIns="44231" rIns="88463" bIns="442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2646" y="6586287"/>
            <a:ext cx="3995420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63" tIns="44231" rIns="88463" bIns="442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B2254D74-1412-DD4C-B209-70768BDCCF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6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454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8908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362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7817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27140" algn="l" defTabSz="4454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2569" algn="l" defTabSz="4454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17996" algn="l" defTabSz="4454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63425" algn="l" defTabSz="4454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10703007" indent="-10703007"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423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88462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2693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76924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fld id="{81C96E21-FE42-F544-A33C-BE9B1FC94F39}" type="slidenum">
              <a:rPr lang="en-US" sz="1300">
                <a:latin typeface="Arial" charset="0"/>
              </a:rPr>
              <a:pPr eaLnBrk="1" hangingPunct="1"/>
              <a:t>1</a:t>
            </a:fld>
            <a:endParaRPr lang="en-US" sz="1300" dirty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65475" y="520700"/>
            <a:ext cx="2889250" cy="26003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6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730" y="10226675"/>
            <a:ext cx="31088542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36" y="18653126"/>
            <a:ext cx="25603729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45428" indent="0" algn="ctr">
              <a:buNone/>
              <a:defRPr/>
            </a:lvl2pPr>
            <a:lvl3pPr marL="890856" indent="0" algn="ctr">
              <a:buNone/>
              <a:defRPr/>
            </a:lvl3pPr>
            <a:lvl4pPr marL="1336284" indent="0" algn="ctr">
              <a:buNone/>
              <a:defRPr/>
            </a:lvl4pPr>
            <a:lvl5pPr marL="1781713" indent="0" algn="ctr">
              <a:buNone/>
              <a:defRPr/>
            </a:lvl5pPr>
            <a:lvl6pPr marL="2227140" indent="0" algn="ctr">
              <a:buNone/>
              <a:defRPr/>
            </a:lvl6pPr>
            <a:lvl7pPr marL="2672569" indent="0" algn="ctr">
              <a:buNone/>
              <a:defRPr/>
            </a:lvl7pPr>
            <a:lvl8pPr marL="3117996" indent="0" algn="ctr">
              <a:buNone/>
              <a:defRPr/>
            </a:lvl8pPr>
            <a:lvl9pPr marL="356342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47813" y="1273177"/>
            <a:ext cx="8789458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116" y="1273177"/>
            <a:ext cx="26242697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1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730" y="10226675"/>
            <a:ext cx="31088542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36" y="18653126"/>
            <a:ext cx="25603729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45428" indent="0" algn="ctr">
              <a:buNone/>
              <a:defRPr/>
            </a:lvl2pPr>
            <a:lvl3pPr marL="890856" indent="0" algn="ctr">
              <a:buNone/>
              <a:defRPr/>
            </a:lvl3pPr>
            <a:lvl4pPr marL="1336284" indent="0" algn="ctr">
              <a:buNone/>
              <a:defRPr/>
            </a:lvl4pPr>
            <a:lvl5pPr marL="1781713" indent="0" algn="ctr">
              <a:buNone/>
              <a:defRPr/>
            </a:lvl5pPr>
            <a:lvl6pPr marL="2227140" indent="0" algn="ctr">
              <a:buNone/>
              <a:defRPr/>
            </a:lvl6pPr>
            <a:lvl7pPr marL="2672569" indent="0" algn="ctr">
              <a:buNone/>
              <a:defRPr/>
            </a:lvl7pPr>
            <a:lvl8pPr marL="3117996" indent="0" algn="ctr">
              <a:buNone/>
              <a:defRPr/>
            </a:lvl8pPr>
            <a:lvl9pPr marL="356342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1" y="21153439"/>
            <a:ext cx="31089865" cy="653732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1" y="13952538"/>
            <a:ext cx="31089865" cy="7200900"/>
          </a:xfrm>
        </p:spPr>
        <p:txBody>
          <a:bodyPr anchor="b"/>
          <a:lstStyle>
            <a:lvl1pPr marL="0" indent="0">
              <a:buNone/>
              <a:defRPr sz="1900"/>
            </a:lvl1pPr>
            <a:lvl2pPr marL="445428" indent="0">
              <a:buNone/>
              <a:defRPr sz="1800"/>
            </a:lvl2pPr>
            <a:lvl3pPr marL="890856" indent="0">
              <a:buNone/>
              <a:defRPr sz="1600"/>
            </a:lvl3pPr>
            <a:lvl4pPr marL="1336284" indent="0">
              <a:buNone/>
              <a:defRPr sz="1400"/>
            </a:lvl4pPr>
            <a:lvl5pPr marL="1781713" indent="0">
              <a:buNone/>
              <a:defRPr sz="1400"/>
            </a:lvl5pPr>
            <a:lvl6pPr marL="2227140" indent="0">
              <a:buNone/>
              <a:defRPr sz="1400"/>
            </a:lvl6pPr>
            <a:lvl7pPr marL="2672569" indent="0">
              <a:buNone/>
              <a:defRPr sz="1400"/>
            </a:lvl7pPr>
            <a:lvl8pPr marL="3117996" indent="0">
              <a:buNone/>
              <a:defRPr sz="1400"/>
            </a:lvl8pPr>
            <a:lvl9pPr marL="35634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7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116" y="5638800"/>
            <a:ext cx="4091781" cy="2656363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896" y="5638800"/>
            <a:ext cx="4093104" cy="2656363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2" y="1317625"/>
            <a:ext cx="3291945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0" y="7369177"/>
            <a:ext cx="16160751" cy="30702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428" indent="0">
              <a:buNone/>
              <a:defRPr sz="1900" b="1"/>
            </a:lvl2pPr>
            <a:lvl3pPr marL="890856" indent="0">
              <a:buNone/>
              <a:defRPr sz="1800" b="1"/>
            </a:lvl3pPr>
            <a:lvl4pPr marL="1336284" indent="0">
              <a:buNone/>
              <a:defRPr sz="1600" b="1"/>
            </a:lvl4pPr>
            <a:lvl5pPr marL="1781713" indent="0">
              <a:buNone/>
              <a:defRPr sz="1600" b="1"/>
            </a:lvl5pPr>
            <a:lvl6pPr marL="2227140" indent="0">
              <a:buNone/>
              <a:defRPr sz="1600" b="1"/>
            </a:lvl6pPr>
            <a:lvl7pPr marL="2672569" indent="0">
              <a:buNone/>
              <a:defRPr sz="1600" b="1"/>
            </a:lvl7pPr>
            <a:lvl8pPr marL="3117996" indent="0">
              <a:buNone/>
              <a:defRPr sz="1600" b="1"/>
            </a:lvl8pPr>
            <a:lvl9pPr marL="35634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0" y="10439401"/>
            <a:ext cx="16160751" cy="189658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5" y="7369177"/>
            <a:ext cx="16167364" cy="30702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428" indent="0">
              <a:buNone/>
              <a:defRPr sz="1900" b="1"/>
            </a:lvl2pPr>
            <a:lvl3pPr marL="890856" indent="0">
              <a:buNone/>
              <a:defRPr sz="1800" b="1"/>
            </a:lvl3pPr>
            <a:lvl4pPr marL="1336284" indent="0">
              <a:buNone/>
              <a:defRPr sz="1600" b="1"/>
            </a:lvl4pPr>
            <a:lvl5pPr marL="1781713" indent="0">
              <a:buNone/>
              <a:defRPr sz="1600" b="1"/>
            </a:lvl5pPr>
            <a:lvl6pPr marL="2227140" indent="0">
              <a:buNone/>
              <a:defRPr sz="1600" b="1"/>
            </a:lvl6pPr>
            <a:lvl7pPr marL="2672569" indent="0">
              <a:buNone/>
              <a:defRPr sz="1600" b="1"/>
            </a:lvl7pPr>
            <a:lvl8pPr marL="3117996" indent="0">
              <a:buNone/>
              <a:defRPr sz="1600" b="1"/>
            </a:lvl8pPr>
            <a:lvl9pPr marL="35634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5" y="10439401"/>
            <a:ext cx="16167364" cy="189658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3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1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13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311276"/>
            <a:ext cx="12033251" cy="557688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311276"/>
            <a:ext cx="20447000" cy="280939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6888163"/>
            <a:ext cx="1203325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45428" indent="0">
              <a:buNone/>
              <a:defRPr sz="1200"/>
            </a:lvl2pPr>
            <a:lvl3pPr marL="890856" indent="0">
              <a:buNone/>
              <a:defRPr sz="1000"/>
            </a:lvl3pPr>
            <a:lvl4pPr marL="1336284" indent="0">
              <a:buNone/>
              <a:defRPr sz="800"/>
            </a:lvl4pPr>
            <a:lvl5pPr marL="1781713" indent="0">
              <a:buNone/>
              <a:defRPr sz="800"/>
            </a:lvl5pPr>
            <a:lvl6pPr marL="2227140" indent="0">
              <a:buNone/>
              <a:defRPr sz="800"/>
            </a:lvl6pPr>
            <a:lvl7pPr marL="2672569" indent="0">
              <a:buNone/>
              <a:defRPr sz="800"/>
            </a:lvl7pPr>
            <a:lvl8pPr marL="3117996" indent="0">
              <a:buNone/>
              <a:defRPr sz="800"/>
            </a:lvl8pPr>
            <a:lvl9pPr marL="35634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9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9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7" y="23042564"/>
            <a:ext cx="21945864" cy="272097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7" y="2941640"/>
            <a:ext cx="21945864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45428" indent="0">
              <a:buNone/>
              <a:defRPr sz="2700"/>
            </a:lvl2pPr>
            <a:lvl3pPr marL="890856" indent="0">
              <a:buNone/>
              <a:defRPr sz="2300"/>
            </a:lvl3pPr>
            <a:lvl4pPr marL="1336284" indent="0">
              <a:buNone/>
              <a:defRPr sz="1900"/>
            </a:lvl4pPr>
            <a:lvl5pPr marL="1781713" indent="0">
              <a:buNone/>
              <a:defRPr sz="1900"/>
            </a:lvl5pPr>
            <a:lvl6pPr marL="2227140" indent="0">
              <a:buNone/>
              <a:defRPr sz="1900"/>
            </a:lvl6pPr>
            <a:lvl7pPr marL="2672569" indent="0">
              <a:buNone/>
              <a:defRPr sz="1900"/>
            </a:lvl7pPr>
            <a:lvl8pPr marL="3117996" indent="0">
              <a:buNone/>
              <a:defRPr sz="1900"/>
            </a:lvl8pPr>
            <a:lvl9pPr marL="3563425" indent="0">
              <a:buNone/>
              <a:defRPr sz="19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7" y="25763539"/>
            <a:ext cx="21945864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45428" indent="0">
              <a:buNone/>
              <a:defRPr sz="1200"/>
            </a:lvl2pPr>
            <a:lvl3pPr marL="890856" indent="0">
              <a:buNone/>
              <a:defRPr sz="1000"/>
            </a:lvl3pPr>
            <a:lvl4pPr marL="1336284" indent="0">
              <a:buNone/>
              <a:defRPr sz="800"/>
            </a:lvl4pPr>
            <a:lvl5pPr marL="1781713" indent="0">
              <a:buNone/>
              <a:defRPr sz="800"/>
            </a:lvl5pPr>
            <a:lvl6pPr marL="2227140" indent="0">
              <a:buNone/>
              <a:defRPr sz="800"/>
            </a:lvl6pPr>
            <a:lvl7pPr marL="2672569" indent="0">
              <a:buNone/>
              <a:defRPr sz="800"/>
            </a:lvl7pPr>
            <a:lvl8pPr marL="3117996" indent="0">
              <a:buNone/>
              <a:defRPr sz="800"/>
            </a:lvl8pPr>
            <a:lvl9pPr marL="35634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80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47813" y="1273177"/>
            <a:ext cx="8789458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116" y="1273177"/>
            <a:ext cx="26242697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5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730" y="10226675"/>
            <a:ext cx="31088542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36" y="18653126"/>
            <a:ext cx="25603729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45428" indent="0" algn="ctr">
              <a:buNone/>
              <a:defRPr/>
            </a:lvl2pPr>
            <a:lvl3pPr marL="890856" indent="0" algn="ctr">
              <a:buNone/>
              <a:defRPr/>
            </a:lvl3pPr>
            <a:lvl4pPr marL="1336284" indent="0" algn="ctr">
              <a:buNone/>
              <a:defRPr/>
            </a:lvl4pPr>
            <a:lvl5pPr marL="1781713" indent="0" algn="ctr">
              <a:buNone/>
              <a:defRPr/>
            </a:lvl5pPr>
            <a:lvl6pPr marL="2227140" indent="0" algn="ctr">
              <a:buNone/>
              <a:defRPr/>
            </a:lvl6pPr>
            <a:lvl7pPr marL="2672569" indent="0" algn="ctr">
              <a:buNone/>
              <a:defRPr/>
            </a:lvl7pPr>
            <a:lvl8pPr marL="3117996" indent="0" algn="ctr">
              <a:buNone/>
              <a:defRPr/>
            </a:lvl8pPr>
            <a:lvl9pPr marL="356342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48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38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1" y="21153439"/>
            <a:ext cx="31089865" cy="653732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1" y="13952538"/>
            <a:ext cx="31089865" cy="7200900"/>
          </a:xfrm>
        </p:spPr>
        <p:txBody>
          <a:bodyPr anchor="b"/>
          <a:lstStyle>
            <a:lvl1pPr marL="0" indent="0">
              <a:buNone/>
              <a:defRPr sz="1900"/>
            </a:lvl1pPr>
            <a:lvl2pPr marL="445428" indent="0">
              <a:buNone/>
              <a:defRPr sz="1800"/>
            </a:lvl2pPr>
            <a:lvl3pPr marL="890856" indent="0">
              <a:buNone/>
              <a:defRPr sz="1600"/>
            </a:lvl3pPr>
            <a:lvl4pPr marL="1336284" indent="0">
              <a:buNone/>
              <a:defRPr sz="1400"/>
            </a:lvl4pPr>
            <a:lvl5pPr marL="1781713" indent="0">
              <a:buNone/>
              <a:defRPr sz="1400"/>
            </a:lvl5pPr>
            <a:lvl6pPr marL="2227140" indent="0">
              <a:buNone/>
              <a:defRPr sz="1400"/>
            </a:lvl6pPr>
            <a:lvl7pPr marL="2672569" indent="0">
              <a:buNone/>
              <a:defRPr sz="1400"/>
            </a:lvl7pPr>
            <a:lvl8pPr marL="3117996" indent="0">
              <a:buNone/>
              <a:defRPr sz="1400"/>
            </a:lvl8pPr>
            <a:lvl9pPr marL="35634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32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116" y="5638800"/>
            <a:ext cx="17515417" cy="2656363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0533" y="5638800"/>
            <a:ext cx="17516739" cy="2656363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08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2" y="1317625"/>
            <a:ext cx="3291945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0" y="7369177"/>
            <a:ext cx="16160751" cy="30702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428" indent="0">
              <a:buNone/>
              <a:defRPr sz="1900" b="1"/>
            </a:lvl2pPr>
            <a:lvl3pPr marL="890856" indent="0">
              <a:buNone/>
              <a:defRPr sz="1800" b="1"/>
            </a:lvl3pPr>
            <a:lvl4pPr marL="1336284" indent="0">
              <a:buNone/>
              <a:defRPr sz="1600" b="1"/>
            </a:lvl4pPr>
            <a:lvl5pPr marL="1781713" indent="0">
              <a:buNone/>
              <a:defRPr sz="1600" b="1"/>
            </a:lvl5pPr>
            <a:lvl6pPr marL="2227140" indent="0">
              <a:buNone/>
              <a:defRPr sz="1600" b="1"/>
            </a:lvl6pPr>
            <a:lvl7pPr marL="2672569" indent="0">
              <a:buNone/>
              <a:defRPr sz="1600" b="1"/>
            </a:lvl7pPr>
            <a:lvl8pPr marL="3117996" indent="0">
              <a:buNone/>
              <a:defRPr sz="1600" b="1"/>
            </a:lvl8pPr>
            <a:lvl9pPr marL="35634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0" y="10439401"/>
            <a:ext cx="16160751" cy="189658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5" y="7369177"/>
            <a:ext cx="16167364" cy="30702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428" indent="0">
              <a:buNone/>
              <a:defRPr sz="1900" b="1"/>
            </a:lvl2pPr>
            <a:lvl3pPr marL="890856" indent="0">
              <a:buNone/>
              <a:defRPr sz="1800" b="1"/>
            </a:lvl3pPr>
            <a:lvl4pPr marL="1336284" indent="0">
              <a:buNone/>
              <a:defRPr sz="1600" b="1"/>
            </a:lvl4pPr>
            <a:lvl5pPr marL="1781713" indent="0">
              <a:buNone/>
              <a:defRPr sz="1600" b="1"/>
            </a:lvl5pPr>
            <a:lvl6pPr marL="2227140" indent="0">
              <a:buNone/>
              <a:defRPr sz="1600" b="1"/>
            </a:lvl6pPr>
            <a:lvl7pPr marL="2672569" indent="0">
              <a:buNone/>
              <a:defRPr sz="1600" b="1"/>
            </a:lvl7pPr>
            <a:lvl8pPr marL="3117996" indent="0">
              <a:buNone/>
              <a:defRPr sz="1600" b="1"/>
            </a:lvl8pPr>
            <a:lvl9pPr marL="35634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5" y="10439401"/>
            <a:ext cx="16167364" cy="189658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00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12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1" y="21153439"/>
            <a:ext cx="31089865" cy="653732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1" y="13952538"/>
            <a:ext cx="31089865" cy="7200900"/>
          </a:xfrm>
        </p:spPr>
        <p:txBody>
          <a:bodyPr anchor="b"/>
          <a:lstStyle>
            <a:lvl1pPr marL="0" indent="0">
              <a:buNone/>
              <a:defRPr sz="1900"/>
            </a:lvl1pPr>
            <a:lvl2pPr marL="445428" indent="0">
              <a:buNone/>
              <a:defRPr sz="1800"/>
            </a:lvl2pPr>
            <a:lvl3pPr marL="890856" indent="0">
              <a:buNone/>
              <a:defRPr sz="1600"/>
            </a:lvl3pPr>
            <a:lvl4pPr marL="1336284" indent="0">
              <a:buNone/>
              <a:defRPr sz="1400"/>
            </a:lvl4pPr>
            <a:lvl5pPr marL="1781713" indent="0">
              <a:buNone/>
              <a:defRPr sz="1400"/>
            </a:lvl5pPr>
            <a:lvl6pPr marL="2227140" indent="0">
              <a:buNone/>
              <a:defRPr sz="1400"/>
            </a:lvl6pPr>
            <a:lvl7pPr marL="2672569" indent="0">
              <a:buNone/>
              <a:defRPr sz="1400"/>
            </a:lvl7pPr>
            <a:lvl8pPr marL="3117996" indent="0">
              <a:buNone/>
              <a:defRPr sz="1400"/>
            </a:lvl8pPr>
            <a:lvl9pPr marL="35634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402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311276"/>
            <a:ext cx="12033251" cy="557688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311276"/>
            <a:ext cx="20447000" cy="280939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6888163"/>
            <a:ext cx="1203325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45428" indent="0">
              <a:buNone/>
              <a:defRPr sz="1200"/>
            </a:lvl2pPr>
            <a:lvl3pPr marL="890856" indent="0">
              <a:buNone/>
              <a:defRPr sz="1000"/>
            </a:lvl3pPr>
            <a:lvl4pPr marL="1336284" indent="0">
              <a:buNone/>
              <a:defRPr sz="800"/>
            </a:lvl4pPr>
            <a:lvl5pPr marL="1781713" indent="0">
              <a:buNone/>
              <a:defRPr sz="800"/>
            </a:lvl5pPr>
            <a:lvl6pPr marL="2227140" indent="0">
              <a:buNone/>
              <a:defRPr sz="800"/>
            </a:lvl6pPr>
            <a:lvl7pPr marL="2672569" indent="0">
              <a:buNone/>
              <a:defRPr sz="800"/>
            </a:lvl7pPr>
            <a:lvl8pPr marL="3117996" indent="0">
              <a:buNone/>
              <a:defRPr sz="800"/>
            </a:lvl8pPr>
            <a:lvl9pPr marL="35634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841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7" y="23042564"/>
            <a:ext cx="21945864" cy="272097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7" y="2941640"/>
            <a:ext cx="21945864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45428" indent="0">
              <a:buNone/>
              <a:defRPr sz="2700"/>
            </a:lvl2pPr>
            <a:lvl3pPr marL="890856" indent="0">
              <a:buNone/>
              <a:defRPr sz="2300"/>
            </a:lvl3pPr>
            <a:lvl4pPr marL="1336284" indent="0">
              <a:buNone/>
              <a:defRPr sz="1900"/>
            </a:lvl4pPr>
            <a:lvl5pPr marL="1781713" indent="0">
              <a:buNone/>
              <a:defRPr sz="1900"/>
            </a:lvl5pPr>
            <a:lvl6pPr marL="2227140" indent="0">
              <a:buNone/>
              <a:defRPr sz="1900"/>
            </a:lvl6pPr>
            <a:lvl7pPr marL="2672569" indent="0">
              <a:buNone/>
              <a:defRPr sz="1900"/>
            </a:lvl7pPr>
            <a:lvl8pPr marL="3117996" indent="0">
              <a:buNone/>
              <a:defRPr sz="1900"/>
            </a:lvl8pPr>
            <a:lvl9pPr marL="3563425" indent="0">
              <a:buNone/>
              <a:defRPr sz="19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7" y="25763539"/>
            <a:ext cx="21945864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45428" indent="0">
              <a:buNone/>
              <a:defRPr sz="1200"/>
            </a:lvl2pPr>
            <a:lvl3pPr marL="890856" indent="0">
              <a:buNone/>
              <a:defRPr sz="1000"/>
            </a:lvl3pPr>
            <a:lvl4pPr marL="1336284" indent="0">
              <a:buNone/>
              <a:defRPr sz="800"/>
            </a:lvl4pPr>
            <a:lvl5pPr marL="1781713" indent="0">
              <a:buNone/>
              <a:defRPr sz="800"/>
            </a:lvl5pPr>
            <a:lvl6pPr marL="2227140" indent="0">
              <a:buNone/>
              <a:defRPr sz="800"/>
            </a:lvl6pPr>
            <a:lvl7pPr marL="2672569" indent="0">
              <a:buNone/>
              <a:defRPr sz="800"/>
            </a:lvl7pPr>
            <a:lvl8pPr marL="3117996" indent="0">
              <a:buNone/>
              <a:defRPr sz="800"/>
            </a:lvl8pPr>
            <a:lvl9pPr marL="35634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969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7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47813" y="1273177"/>
            <a:ext cx="8789458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116" y="1273177"/>
            <a:ext cx="26242697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1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116" y="5638800"/>
            <a:ext cx="4091781" cy="2656363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896" y="5638800"/>
            <a:ext cx="4093104" cy="2656363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6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2" y="1317625"/>
            <a:ext cx="3291945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0" y="7369177"/>
            <a:ext cx="16160751" cy="30702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428" indent="0">
              <a:buNone/>
              <a:defRPr sz="1900" b="1"/>
            </a:lvl2pPr>
            <a:lvl3pPr marL="890856" indent="0">
              <a:buNone/>
              <a:defRPr sz="1800" b="1"/>
            </a:lvl3pPr>
            <a:lvl4pPr marL="1336284" indent="0">
              <a:buNone/>
              <a:defRPr sz="1600" b="1"/>
            </a:lvl4pPr>
            <a:lvl5pPr marL="1781713" indent="0">
              <a:buNone/>
              <a:defRPr sz="1600" b="1"/>
            </a:lvl5pPr>
            <a:lvl6pPr marL="2227140" indent="0">
              <a:buNone/>
              <a:defRPr sz="1600" b="1"/>
            </a:lvl6pPr>
            <a:lvl7pPr marL="2672569" indent="0">
              <a:buNone/>
              <a:defRPr sz="1600" b="1"/>
            </a:lvl7pPr>
            <a:lvl8pPr marL="3117996" indent="0">
              <a:buNone/>
              <a:defRPr sz="1600" b="1"/>
            </a:lvl8pPr>
            <a:lvl9pPr marL="35634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0" y="10439401"/>
            <a:ext cx="16160751" cy="189658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5" y="7369177"/>
            <a:ext cx="16167364" cy="30702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428" indent="0">
              <a:buNone/>
              <a:defRPr sz="1900" b="1"/>
            </a:lvl2pPr>
            <a:lvl3pPr marL="890856" indent="0">
              <a:buNone/>
              <a:defRPr sz="1800" b="1"/>
            </a:lvl3pPr>
            <a:lvl4pPr marL="1336284" indent="0">
              <a:buNone/>
              <a:defRPr sz="1600" b="1"/>
            </a:lvl4pPr>
            <a:lvl5pPr marL="1781713" indent="0">
              <a:buNone/>
              <a:defRPr sz="1600" b="1"/>
            </a:lvl5pPr>
            <a:lvl6pPr marL="2227140" indent="0">
              <a:buNone/>
              <a:defRPr sz="1600" b="1"/>
            </a:lvl6pPr>
            <a:lvl7pPr marL="2672569" indent="0">
              <a:buNone/>
              <a:defRPr sz="1600" b="1"/>
            </a:lvl7pPr>
            <a:lvl8pPr marL="3117996" indent="0">
              <a:buNone/>
              <a:defRPr sz="1600" b="1"/>
            </a:lvl8pPr>
            <a:lvl9pPr marL="35634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5" y="10439401"/>
            <a:ext cx="16167364" cy="189658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0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311276"/>
            <a:ext cx="12033251" cy="557688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311276"/>
            <a:ext cx="20447000" cy="280939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6888163"/>
            <a:ext cx="1203325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45428" indent="0">
              <a:buNone/>
              <a:defRPr sz="1200"/>
            </a:lvl2pPr>
            <a:lvl3pPr marL="890856" indent="0">
              <a:buNone/>
              <a:defRPr sz="1000"/>
            </a:lvl3pPr>
            <a:lvl4pPr marL="1336284" indent="0">
              <a:buNone/>
              <a:defRPr sz="800"/>
            </a:lvl4pPr>
            <a:lvl5pPr marL="1781713" indent="0">
              <a:buNone/>
              <a:defRPr sz="800"/>
            </a:lvl5pPr>
            <a:lvl6pPr marL="2227140" indent="0">
              <a:buNone/>
              <a:defRPr sz="800"/>
            </a:lvl6pPr>
            <a:lvl7pPr marL="2672569" indent="0">
              <a:buNone/>
              <a:defRPr sz="800"/>
            </a:lvl7pPr>
            <a:lvl8pPr marL="3117996" indent="0">
              <a:buNone/>
              <a:defRPr sz="800"/>
            </a:lvl8pPr>
            <a:lvl9pPr marL="35634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96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7" y="23042564"/>
            <a:ext cx="21945864" cy="272097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7" y="2941640"/>
            <a:ext cx="21945864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45428" indent="0">
              <a:buNone/>
              <a:defRPr sz="2700"/>
            </a:lvl2pPr>
            <a:lvl3pPr marL="890856" indent="0">
              <a:buNone/>
              <a:defRPr sz="2300"/>
            </a:lvl3pPr>
            <a:lvl4pPr marL="1336284" indent="0">
              <a:buNone/>
              <a:defRPr sz="1900"/>
            </a:lvl4pPr>
            <a:lvl5pPr marL="1781713" indent="0">
              <a:buNone/>
              <a:defRPr sz="1900"/>
            </a:lvl5pPr>
            <a:lvl6pPr marL="2227140" indent="0">
              <a:buNone/>
              <a:defRPr sz="1900"/>
            </a:lvl6pPr>
            <a:lvl7pPr marL="2672569" indent="0">
              <a:buNone/>
              <a:defRPr sz="1900"/>
            </a:lvl7pPr>
            <a:lvl8pPr marL="3117996" indent="0">
              <a:buNone/>
              <a:defRPr sz="1900"/>
            </a:lvl8pPr>
            <a:lvl9pPr marL="3563425" indent="0">
              <a:buNone/>
              <a:defRPr sz="19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7" y="25763539"/>
            <a:ext cx="21945864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45428" indent="0">
              <a:buNone/>
              <a:defRPr sz="1200"/>
            </a:lvl2pPr>
            <a:lvl3pPr marL="890856" indent="0">
              <a:buNone/>
              <a:defRPr sz="1000"/>
            </a:lvl3pPr>
            <a:lvl4pPr marL="1336284" indent="0">
              <a:buNone/>
              <a:defRPr sz="800"/>
            </a:lvl4pPr>
            <a:lvl5pPr marL="1781713" indent="0">
              <a:buNone/>
              <a:defRPr sz="800"/>
            </a:lvl5pPr>
            <a:lvl6pPr marL="2227140" indent="0">
              <a:buNone/>
              <a:defRPr sz="800"/>
            </a:lvl6pPr>
            <a:lvl7pPr marL="2672569" indent="0">
              <a:buNone/>
              <a:defRPr sz="800"/>
            </a:lvl7pPr>
            <a:lvl8pPr marL="3117996" indent="0">
              <a:buNone/>
              <a:defRPr sz="800"/>
            </a:lvl8pPr>
            <a:lvl9pPr marL="356342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46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2" name="Rectangle 36"/>
          <p:cNvSpPr>
            <a:spLocks noChangeArrowheads="1"/>
          </p:cNvSpPr>
          <p:nvPr userDrawn="1"/>
        </p:nvSpPr>
        <p:spPr bwMode="auto">
          <a:xfrm>
            <a:off x="0" y="0"/>
            <a:ext cx="36576000" cy="480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6049" name="Rectangle 33"/>
          <p:cNvSpPr>
            <a:spLocks noChangeArrowheads="1"/>
          </p:cNvSpPr>
          <p:nvPr userDrawn="1"/>
        </p:nvSpPr>
        <p:spPr bwMode="auto">
          <a:xfrm>
            <a:off x="578116" y="5638800"/>
            <a:ext cx="8311885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6025" name="Rectangle 9"/>
          <p:cNvSpPr>
            <a:spLocks noChangeArrowheads="1"/>
          </p:cNvSpPr>
          <p:nvPr userDrawn="1"/>
        </p:nvSpPr>
        <p:spPr bwMode="auto">
          <a:xfrm>
            <a:off x="0" y="4800602"/>
            <a:ext cx="36576000" cy="130175"/>
          </a:xfrm>
          <a:prstGeom prst="rect">
            <a:avLst/>
          </a:prstGeom>
          <a:solidFill>
            <a:srgbClr val="660000"/>
          </a:solidFill>
          <a:ln w="152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 userDrawn="1"/>
        </p:nvSpPr>
        <p:spPr bwMode="auto">
          <a:xfrm>
            <a:off x="508001" y="32445327"/>
            <a:ext cx="2095500" cy="32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917" tIns="44449" rIns="88917" bIns="44449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TEMPLATE DESIGN © 2008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www.PosterPresentations.com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00367" y="1273177"/>
            <a:ext cx="3493690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8917" tIns="44449" rIns="88917" bIns="444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8116" y="5638800"/>
            <a:ext cx="8311885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44656" tIns="444656" rIns="444656" bIns="444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6041" name="Rectangle 25"/>
          <p:cNvSpPr>
            <a:spLocks noChangeArrowheads="1"/>
          </p:cNvSpPr>
          <p:nvPr userDrawn="1"/>
        </p:nvSpPr>
        <p:spPr bwMode="auto">
          <a:xfrm>
            <a:off x="0" y="0"/>
            <a:ext cx="365760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6048" name="Rectangle 32"/>
          <p:cNvSpPr>
            <a:spLocks noChangeArrowheads="1"/>
          </p:cNvSpPr>
          <p:nvPr userDrawn="1"/>
        </p:nvSpPr>
        <p:spPr bwMode="auto">
          <a:xfrm>
            <a:off x="9575271" y="5638800"/>
            <a:ext cx="8318500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6050" name="Rectangle 34"/>
          <p:cNvSpPr>
            <a:spLocks noChangeArrowheads="1"/>
          </p:cNvSpPr>
          <p:nvPr userDrawn="1"/>
        </p:nvSpPr>
        <p:spPr bwMode="auto">
          <a:xfrm>
            <a:off x="18560522" y="5638800"/>
            <a:ext cx="8318500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6051" name="Rectangle 35"/>
          <p:cNvSpPr>
            <a:spLocks noChangeArrowheads="1"/>
          </p:cNvSpPr>
          <p:nvPr userDrawn="1"/>
        </p:nvSpPr>
        <p:spPr bwMode="auto">
          <a:xfrm>
            <a:off x="27565615" y="5638800"/>
            <a:ext cx="8318500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45428" algn="ctr" rtl="0" fontAlgn="base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Arial Black" charset="0"/>
        </a:defRPr>
      </a:lvl6pPr>
      <a:lvl7pPr marL="890856" algn="ctr" rtl="0" fontAlgn="base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Arial Black" charset="0"/>
        </a:defRPr>
      </a:lvl7pPr>
      <a:lvl8pPr marL="1336284" algn="ctr" rtl="0" fontAlgn="base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Arial Black" charset="0"/>
        </a:defRPr>
      </a:lvl8pPr>
      <a:lvl9pPr marL="1781713" algn="ctr" rtl="0" fontAlgn="base">
        <a:spcBef>
          <a:spcPct val="0"/>
        </a:spcBef>
        <a:spcAft>
          <a:spcPct val="0"/>
        </a:spcAft>
        <a:defRPr sz="8300">
          <a:solidFill>
            <a:srgbClr val="FFFFFF"/>
          </a:solidFill>
          <a:latin typeface="Arial Black" charset="0"/>
        </a:defRPr>
      </a:lvl9pPr>
    </p:titleStyle>
    <p:bodyStyle>
      <a:lvl1pPr marL="334071" indent="-33407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20727" indent="-27529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13571" indent="-222714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558998" indent="-222714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04427" indent="-22271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449855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895282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340711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786138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428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856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284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1713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140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569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7996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3425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 userDrawn="1"/>
        </p:nvSpPr>
        <p:spPr bwMode="auto">
          <a:xfrm>
            <a:off x="0" y="0"/>
            <a:ext cx="365760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578116" y="5638800"/>
            <a:ext cx="8311885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0" y="4800602"/>
            <a:ext cx="365760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 userDrawn="1"/>
        </p:nvSpPr>
        <p:spPr bwMode="auto">
          <a:xfrm>
            <a:off x="508001" y="32445327"/>
            <a:ext cx="2095500" cy="32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917" tIns="44449" rIns="88917" bIns="44449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www.PosterPresentations.com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00367" y="1273177"/>
            <a:ext cx="3493690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8917" tIns="44449" rIns="88917" bIns="444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8116" y="5638800"/>
            <a:ext cx="8311885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44656" tIns="444656" rIns="444656" bIns="444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365760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233" name="Rectangle 9"/>
          <p:cNvSpPr>
            <a:spLocks noChangeArrowheads="1"/>
          </p:cNvSpPr>
          <p:nvPr userDrawn="1"/>
        </p:nvSpPr>
        <p:spPr bwMode="auto">
          <a:xfrm>
            <a:off x="9575270" y="5638800"/>
            <a:ext cx="17303751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235" name="Rectangle 11"/>
          <p:cNvSpPr>
            <a:spLocks noChangeArrowheads="1"/>
          </p:cNvSpPr>
          <p:nvPr userDrawn="1"/>
        </p:nvSpPr>
        <p:spPr bwMode="auto">
          <a:xfrm>
            <a:off x="27565615" y="5638800"/>
            <a:ext cx="83185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45428" algn="ctr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</a:defRPr>
      </a:lvl6pPr>
      <a:lvl7pPr marL="890856" algn="ctr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</a:defRPr>
      </a:lvl7pPr>
      <a:lvl8pPr marL="1336284" algn="ctr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</a:defRPr>
      </a:lvl8pPr>
      <a:lvl9pPr marL="1781713" algn="ctr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</a:defRPr>
      </a:lvl9pPr>
    </p:titleStyle>
    <p:bodyStyle>
      <a:lvl1pPr marL="334071" indent="-33407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20727" indent="-27529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13571" indent="-222714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558998" indent="-222714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04427" indent="-22271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449855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895282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340711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786138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428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856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284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1713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140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569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7996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3425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 userDrawn="1"/>
        </p:nvSpPr>
        <p:spPr bwMode="auto">
          <a:xfrm>
            <a:off x="0" y="0"/>
            <a:ext cx="365760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1251" name="Rectangle 3"/>
          <p:cNvSpPr>
            <a:spLocks noChangeArrowheads="1"/>
          </p:cNvSpPr>
          <p:nvPr userDrawn="1"/>
        </p:nvSpPr>
        <p:spPr bwMode="auto">
          <a:xfrm>
            <a:off x="578115" y="5638800"/>
            <a:ext cx="353060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1252" name="Rectangle 4"/>
          <p:cNvSpPr>
            <a:spLocks noChangeArrowheads="1"/>
          </p:cNvSpPr>
          <p:nvPr userDrawn="1"/>
        </p:nvSpPr>
        <p:spPr bwMode="auto">
          <a:xfrm>
            <a:off x="0" y="4800602"/>
            <a:ext cx="365760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1253" name="Text Box 5"/>
          <p:cNvSpPr txBox="1">
            <a:spLocks noChangeArrowheads="1"/>
          </p:cNvSpPr>
          <p:nvPr userDrawn="1"/>
        </p:nvSpPr>
        <p:spPr bwMode="auto">
          <a:xfrm>
            <a:off x="508001" y="32445327"/>
            <a:ext cx="2095500" cy="32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917" tIns="44449" rIns="88917" bIns="44449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www.PosterPresentations.com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00367" y="1273177"/>
            <a:ext cx="3493690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8917" tIns="44449" rIns="88917" bIns="444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8116" y="5638800"/>
            <a:ext cx="35159156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44656" tIns="444656" rIns="444656" bIns="444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 userDrawn="1"/>
        </p:nvSpPr>
        <p:spPr bwMode="auto">
          <a:xfrm>
            <a:off x="0" y="0"/>
            <a:ext cx="365760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9086" tIns="44543" rIns="89086" bIns="44543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45428" algn="ctr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</a:defRPr>
      </a:lvl6pPr>
      <a:lvl7pPr marL="890856" algn="ctr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</a:defRPr>
      </a:lvl7pPr>
      <a:lvl8pPr marL="1336284" algn="ctr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</a:defRPr>
      </a:lvl8pPr>
      <a:lvl9pPr marL="1781713" algn="ctr" rtl="0" fontAlgn="base">
        <a:spcBef>
          <a:spcPct val="0"/>
        </a:spcBef>
        <a:spcAft>
          <a:spcPct val="0"/>
        </a:spcAft>
        <a:defRPr sz="8300">
          <a:solidFill>
            <a:schemeClr val="tx2"/>
          </a:solidFill>
          <a:latin typeface="Arial Black" charset="0"/>
        </a:defRPr>
      </a:lvl9pPr>
    </p:titleStyle>
    <p:bodyStyle>
      <a:lvl1pPr marL="334071" indent="-33407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20727" indent="-27529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13571" indent="-222714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558998" indent="-222714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04427" indent="-22271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449855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895282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340711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786138" indent="-222714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428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856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284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1713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140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569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7996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3425" algn="l" defTabSz="445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4" descr="C:\Users\tang32\research\1DCVA\GOAmazon\figures\cf_diurnal_cycle_aftern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00" y="19129224"/>
            <a:ext cx="4114800" cy="30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5" descr="C:\Users\tang32\research\1DCVA\GOAmazon\figures\cf_diurnal_cycle_mor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772" y="19129225"/>
            <a:ext cx="4114800" cy="30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6" descr="C:\Users\tang32\research\1DCVA\GOAmazon\figures\Omega_diurnal_cycle_afterno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00" y="22078811"/>
            <a:ext cx="4114800" cy="30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7" descr="C:\Users\tang32\research\1DCVA\GOAmazon\figures\Omega_diurnal_cycle_morn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772" y="22078811"/>
            <a:ext cx="4114800" cy="30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8" descr="C:\Users\tang32\research\1DCVA\GOAmazon\figures\Q1_diurnal_cycle_afterno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00" y="24956552"/>
            <a:ext cx="4114800" cy="30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9" descr="C:\Users\tang32\research\1DCVA\GOAmazon\figures\Q1_diurnal_cycle_morn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772" y="25004951"/>
            <a:ext cx="4114800" cy="30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ng32\research\1DCVA\GOAmazon\figures\Q2_diurnal_cycle_afterno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00" y="27880204"/>
            <a:ext cx="4114800" cy="30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C:\Users\tang32\research\1DCVA\GOAmazon\figures\Q2_diurnal_cycle_morn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772" y="27927127"/>
            <a:ext cx="4114800" cy="30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9604350" y="18018471"/>
            <a:ext cx="8289421" cy="440839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pic>
        <p:nvPicPr>
          <p:cNvPr id="164" name="Picture 2" descr="C:\Users\tang32\research\1DCVA\GOAmazon\figures\omega_nonprecip_mean_iop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708" y="1421879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3" descr="C:\Users\tang32\research\1DCVA\GOAmazon\figures\omega_nonprecip_mean_iop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338" y="1422213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43" b="32198"/>
          <a:stretch/>
        </p:blipFill>
        <p:spPr bwMode="auto">
          <a:xfrm>
            <a:off x="31706875" y="8928318"/>
            <a:ext cx="3730752" cy="137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9584896" y="7107866"/>
            <a:ext cx="4050792" cy="1502735"/>
            <a:chOff x="1444752" y="1066801"/>
            <a:chExt cx="3813048" cy="1142999"/>
          </a:xfrm>
        </p:grpSpPr>
        <p:pic>
          <p:nvPicPr>
            <p:cNvPr id="39" name="Picture 3" descr="C:\Users\tang32\research\1DCVA\GOAmazon\figures\prec_srf_IOP1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752" y="1066801"/>
              <a:ext cx="3813048" cy="114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 bwMode="auto">
            <a:xfrm>
              <a:off x="2384891" y="1908048"/>
              <a:ext cx="303445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935480" y="1908048"/>
              <a:ext cx="320040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688336" y="1908047"/>
              <a:ext cx="82296" cy="73153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18714" y="1908048"/>
              <a:ext cx="68580" cy="68005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767838" y="1908048"/>
              <a:ext cx="82296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126063" y="1903494"/>
              <a:ext cx="82296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504663" y="1903494"/>
              <a:ext cx="82296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880104" y="1908048"/>
              <a:ext cx="82296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960114" y="1906203"/>
              <a:ext cx="82296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322233" y="1895958"/>
              <a:ext cx="292608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041904" y="1905474"/>
              <a:ext cx="82296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797808" y="1905474"/>
              <a:ext cx="82296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698088" y="1896279"/>
              <a:ext cx="82296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614841" y="1896279"/>
              <a:ext cx="82296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780384" y="1895637"/>
              <a:ext cx="118872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285089" y="7107866"/>
            <a:ext cx="4050792" cy="1502735"/>
            <a:chOff x="4956046" y="1066801"/>
            <a:chExt cx="3813048" cy="1142999"/>
          </a:xfrm>
        </p:grpSpPr>
        <p:pic>
          <p:nvPicPr>
            <p:cNvPr id="57" name="Picture 2" descr="C:\Users\tang32\research\1DCVA\GOAmazon\figures\prec_srf_IOP2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046" y="1066801"/>
              <a:ext cx="3813048" cy="114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57"/>
            <p:cNvSpPr/>
            <p:nvPr/>
          </p:nvSpPr>
          <p:spPr bwMode="auto">
            <a:xfrm>
              <a:off x="7772400" y="1900593"/>
              <a:ext cx="76200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907023" y="1901683"/>
              <a:ext cx="150877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363460" y="1896279"/>
              <a:ext cx="74677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647688" y="1894838"/>
              <a:ext cx="74677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875147" y="1901683"/>
              <a:ext cx="74677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162800" y="1901683"/>
              <a:ext cx="152400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840662" y="1899916"/>
              <a:ext cx="74677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88491" y="1896279"/>
              <a:ext cx="150111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915339" y="1896279"/>
              <a:ext cx="73152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138602" y="1899916"/>
              <a:ext cx="76200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285474" y="1900738"/>
              <a:ext cx="74677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8360152" y="1899916"/>
              <a:ext cx="53088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-106" charset="-52"/>
              </a:endParaRPr>
            </a:p>
          </p:txBody>
        </p:sp>
      </p:grpSp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2194560" y="457836"/>
            <a:ext cx="32552640" cy="119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94" tIns="44439" rIns="88894" bIns="44439">
            <a:spAutoFit/>
          </a:bodyPr>
          <a:lstStyle/>
          <a:p>
            <a:pPr algn="ctr">
              <a:spcBef>
                <a:spcPts val="1169"/>
              </a:spcBef>
            </a:pPr>
            <a:r>
              <a:rPr lang="en-US" sz="7200" b="1" dirty="0" smtClean="0">
                <a:solidFill>
                  <a:srgbClr val="FFFFFF"/>
                </a:solidFill>
              </a:rPr>
              <a:t>Large-Scale Structure Derived from GoAmazon2014/5 Experiment</a:t>
            </a:r>
            <a:endParaRPr lang="en-US" sz="7200" b="1" dirty="0">
              <a:solidFill>
                <a:srgbClr val="FFFFFF"/>
              </a:solidFill>
            </a:endParaRPr>
          </a:p>
        </p:txBody>
      </p:sp>
      <p:sp>
        <p:nvSpPr>
          <p:cNvPr id="38917" name="Text Box 405"/>
          <p:cNvSpPr txBox="1">
            <a:spLocks noChangeArrowheads="1"/>
          </p:cNvSpPr>
          <p:nvPr/>
        </p:nvSpPr>
        <p:spPr bwMode="auto">
          <a:xfrm>
            <a:off x="9575271" y="5667179"/>
            <a:ext cx="8318500" cy="828430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lIns="88917" tIns="44449" rIns="88917" bIns="4444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FFFF"/>
                </a:solidFill>
              </a:rPr>
              <a:t>Synoptic Conditions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8918" name="Text Box 424"/>
          <p:cNvSpPr txBox="1">
            <a:spLocks noChangeArrowheads="1"/>
          </p:cNvSpPr>
          <p:nvPr/>
        </p:nvSpPr>
        <p:spPr bwMode="auto">
          <a:xfrm>
            <a:off x="18560522" y="5667179"/>
            <a:ext cx="8318500" cy="797652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lIns="88917" tIns="44449" rIns="88917" bIns="4444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b="1" dirty="0" smtClean="0">
                <a:solidFill>
                  <a:srgbClr val="F8F8F8"/>
                </a:solidFill>
              </a:rPr>
              <a:t>Diurnal Cycle</a:t>
            </a:r>
            <a:endParaRPr lang="en-US" sz="4600" b="1" dirty="0">
              <a:solidFill>
                <a:srgbClr val="F8F8F8"/>
              </a:solidFill>
            </a:endParaRPr>
          </a:p>
        </p:txBody>
      </p:sp>
      <p:sp>
        <p:nvSpPr>
          <p:cNvPr id="38927" name="Text Box 417"/>
          <p:cNvSpPr txBox="1">
            <a:spLocks noChangeArrowheads="1"/>
          </p:cNvSpPr>
          <p:nvPr/>
        </p:nvSpPr>
        <p:spPr bwMode="auto">
          <a:xfrm>
            <a:off x="27589227" y="17013427"/>
            <a:ext cx="8318500" cy="797652"/>
          </a:xfrm>
          <a:prstGeom prst="rect">
            <a:avLst/>
          </a:prstGeom>
          <a:solidFill>
            <a:srgbClr val="004760"/>
          </a:solidFill>
          <a:ln>
            <a:noFill/>
          </a:ln>
          <a:extLst/>
        </p:spPr>
        <p:txBody>
          <a:bodyPr lIns="88917" tIns="44449" rIns="88917" bIns="4444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b="1" dirty="0" smtClean="0">
                <a:solidFill>
                  <a:srgbClr val="F8F8F8"/>
                </a:solidFill>
              </a:rPr>
              <a:t>Summary</a:t>
            </a:r>
            <a:endParaRPr lang="en-US" sz="4600" b="1" dirty="0">
              <a:solidFill>
                <a:srgbClr val="F8F8F8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505201" y="1848803"/>
            <a:ext cx="30076186" cy="249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94" tIns="44439" rIns="88894" bIns="44439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Shuaiqi Tang</a:t>
            </a:r>
            <a:r>
              <a:rPr lang="en-US" sz="3900" b="1" baseline="30000" dirty="0" smtClean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sz="3900" b="1" dirty="0" err="1" smtClean="0">
                <a:solidFill>
                  <a:srgbClr val="FFFFFF"/>
                </a:solidFill>
                <a:latin typeface="Arial" charset="0"/>
              </a:rPr>
              <a:t>Shaocheng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 Xie</a:t>
            </a:r>
            <a:r>
              <a:rPr lang="en-US" sz="3900" b="1" baseline="30000" dirty="0" smtClean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Yunyan Zhang</a:t>
            </a:r>
            <a:r>
              <a:rPr lang="en-US" sz="3900" b="1" baseline="30000" dirty="0" smtClean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Minghua Zhang</a:t>
            </a:r>
            <a:r>
              <a:rPr lang="en-US" sz="3900" b="1" baseline="30000" dirty="0" smtClean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Courtney Schumacher</a:t>
            </a:r>
            <a:r>
              <a:rPr lang="en-US" sz="3900" b="1" baseline="30000" dirty="0" smtClean="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Hannah Upton</a:t>
            </a:r>
            <a:r>
              <a:rPr lang="en-US" sz="3900" b="1" baseline="30000" dirty="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Michael Jensen</a:t>
            </a:r>
            <a:r>
              <a:rPr lang="en-US" sz="3900" b="1" baseline="30000" dirty="0" smtClean="0">
                <a:solidFill>
                  <a:srgbClr val="FFFFFF"/>
                </a:solidFill>
                <a:latin typeface="Arial" charset="0"/>
              </a:rPr>
              <a:t>4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Karen Johnson</a:t>
            </a:r>
            <a:r>
              <a:rPr lang="en-US" sz="3900" b="1" baseline="30000" dirty="0">
                <a:solidFill>
                  <a:srgbClr val="FFFFFF"/>
                </a:solidFill>
                <a:latin typeface="Arial" charset="0"/>
              </a:rPr>
              <a:t>4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Meng Wang</a:t>
            </a:r>
            <a:r>
              <a:rPr lang="en-US" sz="3900" b="1" baseline="30000" dirty="0">
                <a:solidFill>
                  <a:srgbClr val="FFFFFF"/>
                </a:solidFill>
                <a:latin typeface="Arial" charset="0"/>
              </a:rPr>
              <a:t>4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lang="en-US" sz="3900" b="1" dirty="0" err="1" smtClean="0">
                <a:solidFill>
                  <a:srgbClr val="FFFFFF"/>
                </a:solidFill>
                <a:latin typeface="Arial" charset="0"/>
              </a:rPr>
              <a:t>Maike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 Ahlgrimm</a:t>
            </a:r>
            <a:r>
              <a:rPr lang="en-US" sz="3900" b="1" baseline="30000" dirty="0" smtClean="0">
                <a:solidFill>
                  <a:srgbClr val="FFFFFF"/>
                </a:solidFill>
                <a:latin typeface="Arial" charset="0"/>
              </a:rPr>
              <a:t>5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 and Zhe Feng</a:t>
            </a:r>
            <a:r>
              <a:rPr lang="en-US" sz="3900" b="1" baseline="30000" dirty="0" smtClean="0">
                <a:solidFill>
                  <a:srgbClr val="FFFFFF"/>
                </a:solidFill>
                <a:latin typeface="Arial" charset="0"/>
              </a:rPr>
              <a:t>6</a:t>
            </a:r>
            <a:r>
              <a:rPr lang="en-US" sz="3900" b="1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39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spcBef>
                <a:spcPts val="0"/>
              </a:spcBef>
            </a:pPr>
            <a:r>
              <a:rPr lang="en-US" sz="3900" b="1" i="1" baseline="300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Lawrence </a:t>
            </a:r>
            <a:r>
              <a:rPr lang="en-US" sz="39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Livermore National </a:t>
            </a:r>
            <a:r>
              <a:rPr lang="en-US" sz="3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Laboratory; </a:t>
            </a:r>
            <a:r>
              <a:rPr lang="en-US" sz="3900" b="1" i="1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Stony Brook University; </a:t>
            </a:r>
            <a:r>
              <a:rPr lang="en-US" sz="3900" b="1" i="1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University; </a:t>
            </a:r>
            <a:r>
              <a:rPr lang="en-US" sz="3900" b="1" i="1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Brookhaven National Laboratory; </a:t>
            </a:r>
            <a:r>
              <a:rPr lang="en-US" sz="3900" b="1" i="1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European Centre for Medium-Range Weather Forecasts; </a:t>
            </a:r>
            <a:r>
              <a:rPr lang="en-US" sz="3900" b="1" i="1" baseline="300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Pacific Northwest </a:t>
            </a:r>
            <a:r>
              <a:rPr lang="en-US" sz="39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3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endParaRPr lang="en-US" sz="3900" b="1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 Box 388"/>
          <p:cNvSpPr txBox="1">
            <a:spLocks noChangeArrowheads="1"/>
          </p:cNvSpPr>
          <p:nvPr/>
        </p:nvSpPr>
        <p:spPr bwMode="auto">
          <a:xfrm>
            <a:off x="9575271" y="15585186"/>
            <a:ext cx="8318500" cy="797652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  <p:txBody>
          <a:bodyPr lIns="88917" tIns="44449" rIns="88917" bIns="4444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b="1" dirty="0" smtClean="0">
                <a:solidFill>
                  <a:srgbClr val="F8F8F8"/>
                </a:solidFill>
                <a:latin typeface="Arial Narrow" panose="020B0606020202030204" pitchFamily="34" charset="0"/>
              </a:rPr>
              <a:t>Mean  Large Scale Structure</a:t>
            </a:r>
            <a:endParaRPr lang="en-US" sz="4600" b="1" dirty="0">
              <a:solidFill>
                <a:srgbClr val="F8F8F8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Text Box 388"/>
          <p:cNvSpPr txBox="1">
            <a:spLocks noChangeArrowheads="1"/>
          </p:cNvSpPr>
          <p:nvPr/>
        </p:nvSpPr>
        <p:spPr bwMode="auto">
          <a:xfrm>
            <a:off x="571501" y="13667009"/>
            <a:ext cx="8318500" cy="769248"/>
          </a:xfrm>
          <a:prstGeom prst="rect">
            <a:avLst/>
          </a:prstGeom>
          <a:solidFill>
            <a:srgbClr val="990033"/>
          </a:solidFill>
          <a:ln>
            <a:noFill/>
          </a:ln>
          <a:extLst/>
        </p:spPr>
        <p:txBody>
          <a:bodyPr lIns="88917" tIns="44449" rIns="88917" bIns="4444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300" b="1" dirty="0" err="1" smtClean="0">
                <a:solidFill>
                  <a:srgbClr val="F8F8F8"/>
                </a:solidFill>
              </a:rPr>
              <a:t>GoAmazon</a:t>
            </a:r>
            <a:r>
              <a:rPr lang="en-US" sz="4300" b="1" dirty="0" smtClean="0">
                <a:solidFill>
                  <a:srgbClr val="F8F8F8"/>
                </a:solidFill>
              </a:rPr>
              <a:t> Sites and Data</a:t>
            </a:r>
            <a:endParaRPr lang="en-US" sz="4300" b="1" dirty="0">
              <a:solidFill>
                <a:srgbClr val="F8F8F8"/>
              </a:solidFill>
            </a:endParaRPr>
          </a:p>
        </p:txBody>
      </p:sp>
      <p:sp>
        <p:nvSpPr>
          <p:cNvPr id="111" name="TextBox 46"/>
          <p:cNvSpPr txBox="1">
            <a:spLocks noChangeArrowheads="1"/>
          </p:cNvSpPr>
          <p:nvPr/>
        </p:nvSpPr>
        <p:spPr bwMode="auto">
          <a:xfrm>
            <a:off x="571502" y="32390588"/>
            <a:ext cx="23015534" cy="4592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89086" tIns="44543" rIns="89086" bIns="44543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Times" charset="0"/>
              </a:rPr>
              <a:t>This work was performed under the auspices of the U. S. Department of Energy by Lawrence Livermore National Laboratory under contract DE-AC52-07NA27344. 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LLNL-POST-680052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2" name="Text Box 417"/>
          <p:cNvSpPr txBox="1">
            <a:spLocks noChangeArrowheads="1"/>
          </p:cNvSpPr>
          <p:nvPr/>
        </p:nvSpPr>
        <p:spPr bwMode="auto">
          <a:xfrm>
            <a:off x="27589227" y="5665584"/>
            <a:ext cx="8318500" cy="797652"/>
          </a:xfrm>
          <a:prstGeom prst="rect">
            <a:avLst/>
          </a:prstGeom>
          <a:solidFill>
            <a:srgbClr val="007FAC"/>
          </a:solidFill>
          <a:ln>
            <a:noFill/>
          </a:ln>
          <a:extLst/>
        </p:spPr>
        <p:txBody>
          <a:bodyPr lIns="88917" tIns="44449" rIns="88917" bIns="4444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b="1" dirty="0" smtClean="0">
                <a:solidFill>
                  <a:srgbClr val="F8F8F8"/>
                </a:solidFill>
              </a:rPr>
              <a:t>Sensitivity to Precipitation</a:t>
            </a:r>
            <a:endParaRPr lang="en-US" sz="4600" b="1" dirty="0">
              <a:solidFill>
                <a:srgbClr val="F8F8F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669" y="32296656"/>
            <a:ext cx="3327091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1" descr="lab_icon_rgb.tif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964" y="32292132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88"/>
          <p:cNvSpPr txBox="1">
            <a:spLocks noChangeArrowheads="1"/>
          </p:cNvSpPr>
          <p:nvPr/>
        </p:nvSpPr>
        <p:spPr bwMode="auto">
          <a:xfrm>
            <a:off x="571501" y="5659242"/>
            <a:ext cx="8318500" cy="797652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lIns="88917" tIns="44449" rIns="88917" bIns="4444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b="1" dirty="0" smtClean="0">
                <a:solidFill>
                  <a:srgbClr val="F8F8F8"/>
                </a:solidFill>
              </a:rPr>
              <a:t>Introduction</a:t>
            </a:r>
            <a:endParaRPr lang="en-US" sz="4600" b="1" dirty="0">
              <a:solidFill>
                <a:srgbClr val="F8F8F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1" y="6680200"/>
            <a:ext cx="79438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dirty="0" err="1" smtClean="0"/>
              <a:t>GoAmazon</a:t>
            </a:r>
            <a:r>
              <a:rPr lang="en-US" sz="3600" dirty="0" smtClean="0"/>
              <a:t> 2014/5 experiment is conducted to understand the aerosol and cloud life cycles and aerosol-cloud-precipitation interactions in tropical rainforests.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To support simulations on cloud and precipitation processes for </a:t>
            </a:r>
            <a:r>
              <a:rPr lang="en-US" sz="3600" dirty="0" err="1" smtClean="0"/>
              <a:t>GoAmazon</a:t>
            </a:r>
            <a:r>
              <a:rPr lang="en-US" sz="3600" dirty="0" smtClean="0"/>
              <a:t>, large-scale forcing data are derived using constrained </a:t>
            </a:r>
            <a:r>
              <a:rPr lang="en-US" sz="3600" dirty="0" err="1" smtClean="0"/>
              <a:t>variational</a:t>
            </a:r>
            <a:r>
              <a:rPr lang="en-US" sz="3600" dirty="0" smtClean="0"/>
              <a:t> analysis approach.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dirty="0" smtClean="0"/>
              <a:t>seasonal variation and diurnal cycle of large-scale </a:t>
            </a:r>
            <a:r>
              <a:rPr lang="en-US" sz="3600" dirty="0" smtClean="0"/>
              <a:t>structure are </a:t>
            </a:r>
            <a:r>
              <a:rPr lang="en-US" sz="3600" dirty="0" smtClean="0"/>
              <a:t>analyzed.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47721" y="17438976"/>
            <a:ext cx="6918352" cy="10028808"/>
            <a:chOff x="19185" y="1243344"/>
            <a:chExt cx="3883752" cy="5462879"/>
          </a:xfrm>
          <a:noFill/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13" b="31769"/>
            <a:stretch/>
          </p:blipFill>
          <p:spPr bwMode="auto">
            <a:xfrm>
              <a:off x="19185" y="3581400"/>
              <a:ext cx="3883752" cy="31248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629174" y="1243344"/>
              <a:ext cx="3028426" cy="4779952"/>
              <a:chOff x="407582" y="1243344"/>
              <a:chExt cx="3250018" cy="5131165"/>
            </a:xfrm>
            <a:grpFill/>
          </p:grpSpPr>
          <p:grpSp>
            <p:nvGrpSpPr>
              <p:cNvPr id="21" name="Group 20"/>
              <p:cNvGrpSpPr/>
              <p:nvPr/>
            </p:nvGrpSpPr>
            <p:grpSpPr>
              <a:xfrm>
                <a:off x="407582" y="1243344"/>
                <a:ext cx="3250018" cy="5131165"/>
                <a:chOff x="407582" y="1243344"/>
                <a:chExt cx="3250018" cy="5131165"/>
              </a:xfrm>
              <a:grpFill/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66" b="1712"/>
                <a:stretch/>
              </p:blipFill>
              <p:spPr bwMode="auto">
                <a:xfrm>
                  <a:off x="407582" y="1243344"/>
                  <a:ext cx="3250018" cy="513116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853489" y="4115323"/>
                  <a:ext cx="1724972" cy="30594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  <a:latin typeface="+mn-lt"/>
                    </a:rPr>
                    <a:t>Analysis Domain</a:t>
                  </a:r>
                  <a:endParaRPr lang="en-US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2" name="Octagon 21"/>
              <p:cNvSpPr/>
              <p:nvPr/>
            </p:nvSpPr>
            <p:spPr bwMode="auto">
              <a:xfrm rot="1204270">
                <a:off x="939045" y="4546815"/>
                <a:ext cx="1731973" cy="1661504"/>
              </a:xfrm>
              <a:prstGeom prst="octagon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-106" charset="-52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29174" y="3548390"/>
              <a:ext cx="3011648" cy="2261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[Images © 2011 Google </a:t>
              </a:r>
              <a:r>
                <a:rPr lang="en-US" sz="1600" dirty="0" smtClean="0"/>
                <a:t>and </a:t>
              </a:r>
              <a:r>
                <a:rPr lang="en-US" sz="1600" dirty="0" err="1" smtClean="0"/>
                <a:t>TerraMetrics</a:t>
              </a:r>
              <a:r>
                <a:rPr lang="en-US" sz="1600" dirty="0"/>
                <a:t>]</a:t>
              </a:r>
            </a:p>
          </p:txBody>
        </p:sp>
      </p:grpSp>
      <p:sp>
        <p:nvSpPr>
          <p:cNvPr id="25" name="Rectangle 3"/>
          <p:cNvSpPr txBox="1">
            <a:spLocks noChangeAspect="1" noChangeArrowheads="1"/>
          </p:cNvSpPr>
          <p:nvPr/>
        </p:nvSpPr>
        <p:spPr bwMode="auto">
          <a:xfrm>
            <a:off x="634973" y="14656215"/>
            <a:ext cx="7943850" cy="2782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125" lvl="3" indent="-111125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70000"/>
              <a:tabLst>
                <a:tab pos="517525" algn="l"/>
              </a:tabLst>
              <a:defRPr/>
            </a:pPr>
            <a:r>
              <a:rPr lang="en-US" sz="4000" kern="0" baseline="0" dirty="0" smtClean="0">
                <a:solidFill>
                  <a:srgbClr val="0000FF"/>
                </a:solidFill>
                <a:latin typeface="Arial"/>
                <a:ea typeface="ＭＳ Ｐゴシック" charset="-128"/>
              </a:rPr>
              <a:t>Intensive</a:t>
            </a:r>
            <a:r>
              <a:rPr lang="en-US" sz="4000" kern="0" dirty="0" smtClean="0">
                <a:solidFill>
                  <a:srgbClr val="0000FF"/>
                </a:solidFill>
                <a:latin typeface="Arial"/>
                <a:ea typeface="ＭＳ Ｐゴシック" charset="-128"/>
              </a:rPr>
              <a:t> Operational Periods</a:t>
            </a:r>
            <a:endParaRPr lang="en-US" sz="4000" kern="0" baseline="0" dirty="0">
              <a:solidFill>
                <a:srgbClr val="0000FF"/>
              </a:solidFill>
              <a:latin typeface="Arial"/>
              <a:ea typeface="ＭＳ Ｐゴシック" charset="-128"/>
            </a:endParaRPr>
          </a:p>
          <a:p>
            <a:pPr marL="285750" lvl="4" indent="-285750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70000"/>
              <a:buFont typeface="Wingdings" pitchFamily="2" charset="2"/>
              <a:buChar char="Ø"/>
              <a:tabLst>
                <a:tab pos="341313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(wet season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) 1</a:t>
            </a:r>
            <a:r>
              <a:rPr lang="en-US" b="1" kern="0" baseline="3000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st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 IOP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: 15 Feb. – 26 Mar. 2014</a:t>
            </a:r>
          </a:p>
          <a:p>
            <a:pPr marL="285750" lvl="4" indent="-285750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70000"/>
              <a:buFont typeface="Wingdings" pitchFamily="2" charset="2"/>
              <a:buChar char="Ø"/>
              <a:tabLst>
                <a:tab pos="341313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(dry season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) 2</a:t>
            </a:r>
            <a:r>
              <a:rPr lang="en-US" b="1" kern="0" baseline="3000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nd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 IOP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: 1 Sep. – 10 Oct. 2014</a:t>
            </a:r>
            <a:endParaRPr lang="en-US" kern="0" baseline="0" dirty="0" smtClean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marL="285750" lvl="4" indent="-285750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70000"/>
              <a:buFont typeface="Wingdings" pitchFamily="2" charset="2"/>
              <a:buChar char="Ø"/>
              <a:tabLst>
                <a:tab pos="341313" algn="l"/>
              </a:tabLst>
              <a:defRPr/>
            </a:pPr>
            <a:r>
              <a:rPr lang="en-US" kern="0" baseline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Analysis domain is in 110km radius centered at Ponta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Pelada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 airport (location of </a:t>
            </a:r>
            <a:r>
              <a:rPr lang="en-US" dirty="0" smtClean="0">
                <a:latin typeface="+mn-lt"/>
              </a:rPr>
              <a:t>SIPAM</a:t>
            </a:r>
            <a:r>
              <a:rPr lang="en-US" dirty="0">
                <a:latin typeface="+mn-lt"/>
              </a:rPr>
              <a:t> </a:t>
            </a:r>
            <a:r>
              <a:rPr lang="en-US" dirty="0" smtClean="0">
                <a:latin typeface="+mn-lt"/>
              </a:rPr>
              <a:t>radar).</a:t>
            </a:r>
          </a:p>
        </p:txBody>
      </p:sp>
      <p:sp>
        <p:nvSpPr>
          <p:cNvPr id="3" name="Rectangle 2"/>
          <p:cNvSpPr/>
          <p:nvPr/>
        </p:nvSpPr>
        <p:spPr>
          <a:xfrm>
            <a:off x="796898" y="27081749"/>
            <a:ext cx="7619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70000"/>
              <a:tabLst>
                <a:tab pos="341313" algn="l"/>
              </a:tabLst>
              <a:defRPr/>
            </a:pPr>
            <a:r>
              <a:rPr lang="en-US" sz="4000" kern="0" dirty="0" smtClean="0">
                <a:solidFill>
                  <a:srgbClr val="0000FF"/>
                </a:solidFill>
                <a:latin typeface="Arial"/>
                <a:ea typeface="ＭＳ Ｐゴシック" charset="-128"/>
              </a:rPr>
              <a:t>Method</a:t>
            </a:r>
            <a:endParaRPr lang="en-US" sz="4400" kern="0" dirty="0">
              <a:solidFill>
                <a:srgbClr val="0000FF"/>
              </a:solidFill>
              <a:latin typeface="Arial"/>
              <a:ea typeface="ＭＳ Ｐゴシック" charset="-128"/>
            </a:endParaRPr>
          </a:p>
          <a:p>
            <a:pPr marL="285750" lvl="4" indent="-285750">
              <a:spcBef>
                <a:spcPct val="50000"/>
              </a:spcBef>
              <a:buClr>
                <a:srgbClr val="808080"/>
              </a:buClr>
              <a:buSzPct val="70000"/>
              <a:buFont typeface="Wingdings" pitchFamily="2" charset="2"/>
              <a:buChar char="Ø"/>
              <a:tabLst>
                <a:tab pos="341313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Constrained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variational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 analysis (Zhang and Lin 1997). </a:t>
            </a:r>
          </a:p>
          <a:p>
            <a:pPr marL="285750" lvl="4" indent="-285750">
              <a:spcBef>
                <a:spcPct val="50000"/>
              </a:spcBef>
              <a:buClr>
                <a:srgbClr val="808080"/>
              </a:buClr>
              <a:buSzPct val="70000"/>
              <a:buFont typeface="Wingdings" pitchFamily="2" charset="2"/>
              <a:buChar char="Ø"/>
              <a:tabLst>
                <a:tab pos="341313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3 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 charset="-128"/>
              </a:rPr>
              <a:t>hours, 25mb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time and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vertical resolution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.</a:t>
            </a:r>
            <a:endParaRPr lang="en-US" kern="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marL="0" lvl="4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70000"/>
              <a:tabLst>
                <a:tab pos="341313" algn="l"/>
              </a:tabLst>
              <a:defRPr/>
            </a:pPr>
            <a:r>
              <a:rPr lang="en-US" sz="4000" kern="0" dirty="0">
                <a:solidFill>
                  <a:srgbClr val="0000FF"/>
                </a:solidFill>
                <a:latin typeface="Arial"/>
                <a:ea typeface="ＭＳ Ｐゴシック" charset="-128"/>
              </a:rPr>
              <a:t>Data Used</a:t>
            </a:r>
          </a:p>
          <a:p>
            <a:pPr marL="285750" lvl="4" indent="-285750">
              <a:spcBef>
                <a:spcPct val="50000"/>
              </a:spcBef>
              <a:buClr>
                <a:srgbClr val="808080"/>
              </a:buClr>
              <a:buSzPct val="70000"/>
              <a:buFont typeface="Wingdings" pitchFamily="2" charset="2"/>
              <a:buChar char="Ø"/>
              <a:tabLst>
                <a:tab pos="341313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Precipitation from </a:t>
            </a:r>
            <a:r>
              <a:rPr lang="en-US" dirty="0">
                <a:latin typeface="+mn-lt"/>
              </a:rPr>
              <a:t>SIPAM 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radar</a:t>
            </a:r>
          </a:p>
          <a:p>
            <a:pPr marL="285750" lvl="4" indent="-285750">
              <a:spcBef>
                <a:spcPct val="50000"/>
              </a:spcBef>
              <a:buClr>
                <a:srgbClr val="808080"/>
              </a:buClr>
              <a:buSzPct val="70000"/>
              <a:buFont typeface="Wingdings" pitchFamily="2" charset="2"/>
              <a:buChar char="Ø"/>
              <a:tabLst>
                <a:tab pos="341313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ECMWF analysis as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background and 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other required surface and TOA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constraints.</a:t>
            </a:r>
            <a:endParaRPr lang="en-US" kern="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24564" y="6661011"/>
            <a:ext cx="297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IOP1: Wet season</a:t>
            </a:r>
            <a:endParaRPr lang="en-US" sz="240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88614" y="6637736"/>
            <a:ext cx="30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IOP2: Dry season</a:t>
            </a:r>
            <a:endParaRPr lang="en-US" sz="2400" b="1" dirty="0">
              <a:latin typeface="+mn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991348" y="7341970"/>
            <a:ext cx="2838149" cy="281209"/>
            <a:chOff x="5665802" y="1204655"/>
            <a:chExt cx="2838149" cy="281209"/>
          </a:xfrm>
        </p:grpSpPr>
        <p:sp>
          <p:nvSpPr>
            <p:cNvPr id="71" name="Rectangle 70"/>
            <p:cNvSpPr/>
            <p:nvPr/>
          </p:nvSpPr>
          <p:spPr bwMode="auto">
            <a:xfrm>
              <a:off x="5665802" y="1295400"/>
              <a:ext cx="146304" cy="73152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087361" y="1295400"/>
              <a:ext cx="150877" cy="7315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31271" y="1208865"/>
              <a:ext cx="1130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B0F0"/>
                  </a:solidFill>
                  <a:latin typeface="+mn-lt"/>
                </a:rPr>
                <a:t>Morning Peak</a:t>
              </a:r>
              <a:endParaRPr lang="en-US" sz="12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61303" y="1204655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Afternoon Peak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27" name="Picture 26" descr="C:\Users\tang32\research\1DCVA\GOAmazon\figures\cf_WACRARSCL_IOP1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22" y="8473113"/>
            <a:ext cx="4389120" cy="15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ang32\research\1DCVA\GOAmazon\figures\cf_WACRARSCL_IOP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8" y="8473113"/>
            <a:ext cx="4389120" cy="15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tang32\research\1DCVA\GOAmazon\figures\RH_radar_IOP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99" y="9865313"/>
            <a:ext cx="4389120" cy="15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tang32\research\1DCVA\GOAmazon\figures\RH_radar_IOP2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8" y="9862673"/>
            <a:ext cx="4389120" cy="15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ang32\research\1DCVA\GOAmazon\figures\U_radar_IOP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22" y="11254940"/>
            <a:ext cx="4389120" cy="15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tang32\research\1DCVA\GOAmazon\figures\v_radar_IOP1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29" y="12665688"/>
            <a:ext cx="4389120" cy="15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C:\Users\tang32\research\1DCVA\GOAmazon\figures\U_radar_IOP2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8" y="11255450"/>
            <a:ext cx="4389120" cy="15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:\Users\tang32\research\1DCVA\GOAmazon\figures\v_radar_IOP2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221" y="12664650"/>
            <a:ext cx="4389120" cy="15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0287315" y="17461253"/>
            <a:ext cx="297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IOP1: Wet season</a:t>
            </a:r>
            <a:endParaRPr lang="en-US" sz="2400" b="1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050872" y="17492245"/>
            <a:ext cx="30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IOP2: Dry season</a:t>
            </a:r>
            <a:endParaRPr lang="en-US" sz="2400" b="1" dirty="0">
              <a:latin typeface="+mn-lt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8846800" y="7609459"/>
            <a:ext cx="2498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IOP1 </a:t>
            </a:r>
          </a:p>
          <a:p>
            <a:pPr algn="ctr"/>
            <a:r>
              <a:rPr lang="en-US" sz="2400" b="1" dirty="0">
                <a:latin typeface="+mn-lt"/>
              </a:rPr>
              <a:t>(wet season)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8846800" y="10713372"/>
            <a:ext cx="2498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IOP2</a:t>
            </a:r>
            <a:endParaRPr lang="en-US" sz="2400" b="1" dirty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(dry </a:t>
            </a:r>
            <a:r>
              <a:rPr lang="en-US" sz="2400" b="1" dirty="0">
                <a:latin typeface="+mn-lt"/>
              </a:rPr>
              <a:t>season)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114794" y="18151337"/>
            <a:ext cx="272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Morning </a:t>
            </a:r>
            <a:r>
              <a:rPr lang="en-US" sz="2400" b="1" dirty="0" err="1" smtClean="0">
                <a:latin typeface="+mn-lt"/>
              </a:rPr>
              <a:t>Precip</a:t>
            </a:r>
            <a:endParaRPr lang="en-US" sz="2400" b="1" dirty="0" smtClean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(18 days)</a:t>
            </a:r>
            <a:endParaRPr lang="en-US" sz="2400" b="1" dirty="0"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2422088" y="18135671"/>
            <a:ext cx="318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Afternoon </a:t>
            </a:r>
            <a:r>
              <a:rPr lang="en-US" sz="2400" b="1" dirty="0" err="1" smtClean="0">
                <a:latin typeface="+mn-lt"/>
              </a:rPr>
              <a:t>Precip</a:t>
            </a:r>
            <a:endParaRPr lang="en-US" sz="2400" b="1" dirty="0" smtClean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(22 days)</a:t>
            </a:r>
            <a:endParaRPr lang="en-US" sz="2400" b="1" dirty="0">
              <a:latin typeface="+mn-lt"/>
            </a:endParaRPr>
          </a:p>
        </p:txBody>
      </p:sp>
      <p:pic>
        <p:nvPicPr>
          <p:cNvPr id="122" name="Picture 4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6" b="32198"/>
          <a:stretch/>
        </p:blipFill>
        <p:spPr bwMode="auto">
          <a:xfrm>
            <a:off x="27991253" y="8950643"/>
            <a:ext cx="3721608" cy="134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3" descr="C:\Users\tang32\research\1DCVA\GOAmazon\figures\omega_radar_IOP1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878" y="10917700"/>
            <a:ext cx="4389120" cy="14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:\Users\tang32\research\1DCVA\GOAmazon\figures\omega_trmm_IOP1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878" y="12400643"/>
            <a:ext cx="4389120" cy="14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5" descr="C:\Users\tang32\research\1DCVA\GOAmazon\figures\omega_radar_IOP2.pn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/>
          <a:stretch/>
        </p:blipFill>
        <p:spPr bwMode="auto">
          <a:xfrm>
            <a:off x="31706875" y="10930400"/>
            <a:ext cx="4089479" cy="14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C:\Users\tang32\research\1DCVA\GOAmazon\figures\omega_trmm_IOP2.pn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/>
          <a:stretch/>
        </p:blipFill>
        <p:spPr bwMode="auto">
          <a:xfrm>
            <a:off x="31706875" y="12400643"/>
            <a:ext cx="4089479" cy="14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g32\research\1DCVA\GOAmazon\figures\precip_diurnal_cycle_category_IOP1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579" y="6882009"/>
            <a:ext cx="4760913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ng32\research\1DCVA\GOAmazon\figures\precip_diurnal_cycle_category_IOP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578" y="9933647"/>
            <a:ext cx="4760913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18846800" y="12813719"/>
            <a:ext cx="7772400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Morning </a:t>
            </a:r>
            <a:r>
              <a:rPr lang="en-US" dirty="0" err="1" smtClean="0">
                <a:solidFill>
                  <a:srgbClr val="0070C0"/>
                </a:solidFill>
              </a:rPr>
              <a:t>Precip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rain peak between 2-11 local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maximum rain rate &gt; 0.4mm/</a:t>
            </a:r>
            <a:r>
              <a:rPr lang="en-US" dirty="0" err="1" smtClean="0"/>
              <a:t>hr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maximum rain rate &gt; 1.5 × maximum rain rate out of 2-11 local time.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Afternoon </a:t>
            </a:r>
            <a:r>
              <a:rPr lang="en-US" dirty="0" err="1" smtClean="0">
                <a:solidFill>
                  <a:srgbClr val="FF0000"/>
                </a:solidFill>
              </a:rPr>
              <a:t>Precip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rain peak between 14-20 local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maximum rain rate &gt; 0.4mm/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maximum rain rate &gt; 2 × maximum rain rate out of 14-20 local time.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This Criteria excludes the days with weak precipitation and days with continuous rainfall from morning to afternoon.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76456" y="6668045"/>
            <a:ext cx="9389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Days of sample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5400000" y="7139499"/>
            <a:ext cx="376458" cy="2308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29745767" y="7983881"/>
            <a:ext cx="4088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Precipitation (mm/</a:t>
            </a:r>
            <a:r>
              <a:rPr lang="en-US" dirty="0" err="1" smtClean="0">
                <a:latin typeface="+mn-lt"/>
              </a:rPr>
              <a:t>hr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9757604" y="10437313"/>
            <a:ext cx="4088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Omega (</a:t>
            </a:r>
            <a:r>
              <a:rPr lang="en-US" dirty="0" err="1" smtClean="0">
                <a:latin typeface="+mn-lt"/>
              </a:rPr>
              <a:t>hPa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hr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9249395" y="7011558"/>
            <a:ext cx="4998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n-lt"/>
              </a:rPr>
              <a:t>Radar .vs. TRMM 3B42</a:t>
            </a:r>
            <a:endParaRPr lang="en-US" sz="3600" dirty="0">
              <a:latin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8941853" y="8595361"/>
            <a:ext cx="266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IOP1: Wet season</a:t>
            </a:r>
            <a:endParaRPr lang="en-US" sz="2000" b="1" dirty="0">
              <a:latin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2622432" y="8572086"/>
            <a:ext cx="272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IOP2: Dry season</a:t>
            </a:r>
            <a:endParaRPr lang="en-US" sz="2000" b="1" dirty="0">
              <a:latin typeface="+mn-lt"/>
            </a:endParaRPr>
          </a:p>
        </p:txBody>
      </p:sp>
      <p:sp>
        <p:nvSpPr>
          <p:cNvPr id="148" name="Text Box 417"/>
          <p:cNvSpPr txBox="1">
            <a:spLocks noChangeArrowheads="1"/>
          </p:cNvSpPr>
          <p:nvPr/>
        </p:nvSpPr>
        <p:spPr bwMode="auto">
          <a:xfrm>
            <a:off x="27583111" y="29386463"/>
            <a:ext cx="8318500" cy="797652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lIns="88917" tIns="44449" rIns="88917" bIns="44449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600" b="1" dirty="0" smtClean="0">
                <a:solidFill>
                  <a:srgbClr val="F8F8F8"/>
                </a:solidFill>
              </a:rPr>
              <a:t>Acknowledgement</a:t>
            </a:r>
            <a:endParaRPr lang="en-US" sz="4600" b="1" dirty="0">
              <a:solidFill>
                <a:srgbClr val="F8F8F8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705546" y="16529465"/>
            <a:ext cx="8003984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+mn-lt"/>
              </a:rPr>
              <a:t>Precip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period: &gt;0.2mm/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hr</a:t>
            </a:r>
            <a:endParaRPr lang="en-US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Fraction of </a:t>
            </a:r>
            <a:r>
              <a:rPr lang="en-US" sz="2400" dirty="0" err="1" smtClean="0">
                <a:latin typeface="+mn-lt"/>
              </a:rPr>
              <a:t>precip</a:t>
            </a:r>
            <a:r>
              <a:rPr lang="en-US" sz="2400" dirty="0" smtClean="0">
                <a:latin typeface="+mn-lt"/>
              </a:rPr>
              <a:t> time: IOP1: 42.8%    IOP2: 25.6%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9705546" y="31115386"/>
            <a:ext cx="80039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Dry season is more suppressed and limited at low-mid levels except afternoon deep convections. </a:t>
            </a:r>
            <a:endParaRPr lang="en-US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7719356" y="17896327"/>
            <a:ext cx="7943850" cy="1094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+mn-lt"/>
              </a:rPr>
              <a:t>The large-scale forcing data are derived for the wet and dry seasons of </a:t>
            </a:r>
            <a:r>
              <a:rPr lang="en-US" sz="3400" dirty="0" err="1" smtClean="0">
                <a:latin typeface="+mn-lt"/>
              </a:rPr>
              <a:t>GoAmazon</a:t>
            </a:r>
            <a:r>
              <a:rPr lang="en-US" sz="3400" dirty="0" smtClean="0">
                <a:latin typeface="+mn-lt"/>
              </a:rPr>
              <a:t> 2014 experiment to support cloud and precipitation simulations.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+mn-lt"/>
              </a:rPr>
              <a:t>The </a:t>
            </a:r>
            <a:r>
              <a:rPr lang="en-US" sz="3400" dirty="0" smtClean="0">
                <a:latin typeface="+mn-lt"/>
              </a:rPr>
              <a:t>wet </a:t>
            </a:r>
            <a:r>
              <a:rPr lang="en-US" sz="3400" dirty="0" smtClean="0">
                <a:latin typeface="+mn-lt"/>
              </a:rPr>
              <a:t>season precipitation is more </a:t>
            </a:r>
            <a:r>
              <a:rPr lang="en-US" sz="3400" dirty="0" smtClean="0">
                <a:latin typeface="+mn-lt"/>
              </a:rPr>
              <a:t>extended to upper level and </a:t>
            </a:r>
            <a:r>
              <a:rPr lang="en-US" sz="3400" dirty="0" smtClean="0">
                <a:latin typeface="+mn-lt"/>
              </a:rPr>
              <a:t>the dry season is more </a:t>
            </a:r>
            <a:r>
              <a:rPr lang="en-US" sz="3400" dirty="0" smtClean="0">
                <a:latin typeface="+mn-lt"/>
              </a:rPr>
              <a:t>suppressed and limited at lower to middle level, except afternoon deep convections.</a:t>
            </a:r>
            <a:endParaRPr lang="en-US" sz="3400" dirty="0" smtClean="0">
              <a:latin typeface="+mn-lt"/>
            </a:endParaRP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+mn-lt"/>
              </a:rPr>
              <a:t>The morning precipitation has double peaks evolving from low-level to upper-level, indicating propagating systems. </a:t>
            </a:r>
            <a:r>
              <a:rPr lang="en-US" sz="3400" dirty="0">
                <a:latin typeface="+mn-lt"/>
              </a:rPr>
              <a:t>T</a:t>
            </a:r>
            <a:r>
              <a:rPr lang="en-US" sz="3400" dirty="0" smtClean="0">
                <a:latin typeface="+mn-lt"/>
              </a:rPr>
              <a:t>he afternoon precipitation has higher heating and drying peaks, indicating locally developed deep convections.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+mn-lt"/>
              </a:rPr>
              <a:t>Although the precipitation has large uncertainties, the </a:t>
            </a:r>
            <a:r>
              <a:rPr lang="en-US" sz="3400" dirty="0" smtClean="0">
                <a:latin typeface="+mn-lt"/>
              </a:rPr>
              <a:t>large-scale forcing data are </a:t>
            </a:r>
            <a:r>
              <a:rPr lang="en-US" sz="3400" dirty="0" smtClean="0">
                <a:latin typeface="+mn-lt"/>
              </a:rPr>
              <a:t>robust.</a:t>
            </a:r>
            <a:endParaRPr lang="en-US" sz="3400" dirty="0">
              <a:latin typeface="+mn-lt"/>
            </a:endParaRPr>
          </a:p>
        </p:txBody>
      </p:sp>
      <p:sp>
        <p:nvSpPr>
          <p:cNvPr id="151" name="TextBox 51"/>
          <p:cNvSpPr txBox="1">
            <a:spLocks noChangeArrowheads="1"/>
          </p:cNvSpPr>
          <p:nvPr/>
        </p:nvSpPr>
        <p:spPr bwMode="auto">
          <a:xfrm>
            <a:off x="28000878" y="30282877"/>
            <a:ext cx="7555260" cy="181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86" tIns="44543" rIns="89086" bIns="44543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This work is supported </a:t>
            </a:r>
            <a:r>
              <a:rPr lang="en-US" sz="2800" dirty="0"/>
              <a:t>by the DOE </a:t>
            </a:r>
            <a:r>
              <a:rPr lang="en-US" sz="2800" dirty="0" smtClean="0"/>
              <a:t>Atmospheric </a:t>
            </a:r>
            <a:r>
              <a:rPr lang="en-US" sz="2800" dirty="0"/>
              <a:t>Radiation Measurement </a:t>
            </a:r>
            <a:r>
              <a:rPr lang="en-US" sz="2800" dirty="0" smtClean="0"/>
              <a:t>Program.  We thank ECMWF for providing the background field for this analysis</a:t>
            </a:r>
            <a:r>
              <a:rPr lang="en-US" sz="2800" dirty="0" smtClean="0"/>
              <a:t>.  The large-scale forcing data are available at ARM Archive.</a:t>
            </a:r>
            <a:endParaRPr lang="en-US" sz="3200" dirty="0"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7525075" y="11240923"/>
            <a:ext cx="81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Radar </a:t>
            </a:r>
            <a:r>
              <a:rPr lang="en-US" sz="2000" b="1" dirty="0" err="1" smtClean="0"/>
              <a:t>precip</a:t>
            </a:r>
            <a:endParaRPr lang="en-US" sz="20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27502602" y="12694993"/>
            <a:ext cx="81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TRMM </a:t>
            </a:r>
            <a:r>
              <a:rPr lang="en-US" sz="2000" b="1" dirty="0" err="1" smtClean="0"/>
              <a:t>precip</a:t>
            </a:r>
            <a:endParaRPr lang="en-US" sz="20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18723470" y="31115385"/>
            <a:ext cx="801905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The morning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recip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is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more dominated by propagating systems. The afternoon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precip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is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more locally developed.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5886" y="19144300"/>
            <a:ext cx="176202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FFFF"/>
                </a:solidFill>
                <a:latin typeface="+mn-lt"/>
              </a:rPr>
              <a:t>GoAmazon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site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4705352" y="19639280"/>
            <a:ext cx="226333" cy="20716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6236" y="24382763"/>
            <a:ext cx="1009650" cy="312196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4292867" y="24621445"/>
            <a:ext cx="638818" cy="52364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54265" y="895376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Cloud</a:t>
            </a:r>
            <a:endParaRPr lang="en-US" sz="2000" b="1" dirty="0">
              <a:latin typeface="+mn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7339032" y="10414534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RH</a:t>
            </a:r>
            <a:endParaRPr lang="en-US" sz="2000" b="1" dirty="0">
              <a:latin typeface="+mn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7424633" y="1180731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U</a:t>
            </a:r>
            <a:endParaRPr lang="en-US" sz="2000" b="1" dirty="0">
              <a:latin typeface="+mn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7438341" y="1321651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V</a:t>
            </a:r>
            <a:endParaRPr lang="en-US" sz="2000" b="1" dirty="0">
              <a:latin typeface="+mn-l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979482" y="7623179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n-lt"/>
              </a:rPr>
              <a:t>Precip</a:t>
            </a:r>
            <a:endParaRPr lang="en-US" sz="200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50909" y="14199664"/>
            <a:ext cx="2670475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Deep cloud</a:t>
            </a:r>
          </a:p>
          <a:p>
            <a:r>
              <a:rPr lang="en-US" sz="2000" dirty="0" smtClean="0"/>
              <a:t>Moist middle level</a:t>
            </a:r>
          </a:p>
          <a:p>
            <a:r>
              <a:rPr lang="en-US" sz="2000" dirty="0" smtClean="0"/>
              <a:t>Weak mid-level zonal wind</a:t>
            </a:r>
          </a:p>
          <a:p>
            <a:r>
              <a:rPr lang="en-US" sz="2000" dirty="0"/>
              <a:t>Low-level </a:t>
            </a:r>
            <a:r>
              <a:rPr lang="en-US" sz="2000" dirty="0" smtClean="0"/>
              <a:t>northeasterly</a:t>
            </a:r>
            <a:endParaRPr lang="en-US" sz="2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13932328" y="14199665"/>
            <a:ext cx="311450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</a:t>
            </a:r>
            <a:r>
              <a:rPr lang="en-US" sz="2000" dirty="0" smtClean="0"/>
              <a:t>and low cloud</a:t>
            </a:r>
            <a:endParaRPr lang="en-US" sz="2000" dirty="0" smtClean="0"/>
          </a:p>
          <a:p>
            <a:r>
              <a:rPr lang="en-US" sz="2000" dirty="0" smtClean="0"/>
              <a:t>Dry middle level</a:t>
            </a:r>
          </a:p>
          <a:p>
            <a:r>
              <a:rPr lang="en-US" sz="2000" dirty="0" smtClean="0"/>
              <a:t>mid-level easterly</a:t>
            </a:r>
          </a:p>
          <a:p>
            <a:r>
              <a:rPr lang="en-US" sz="2000" dirty="0" smtClean="0"/>
              <a:t>Weak low-level meridional wind</a:t>
            </a:r>
            <a:endParaRPr lang="en-US" sz="20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5852293" y="20290931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Cloud</a:t>
            </a:r>
            <a:endParaRPr lang="en-US" sz="2400" b="1" dirty="0">
              <a:latin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5752634" y="23144482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omega</a:t>
            </a:r>
            <a:endParaRPr lang="en-US" sz="2400" b="1" dirty="0">
              <a:latin typeface="+mn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6082323" y="2606432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Q1</a:t>
            </a:r>
            <a:endParaRPr lang="en-US" sz="2400" b="1" dirty="0">
              <a:latin typeface="+mn-lt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6116010" y="2889933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Q2</a:t>
            </a:r>
            <a:endParaRPr lang="en-US" sz="2400" b="1" dirty="0">
              <a:latin typeface="+mn-lt"/>
            </a:endParaRPr>
          </a:p>
        </p:txBody>
      </p:sp>
      <p:pic>
        <p:nvPicPr>
          <p:cNvPr id="163" name="Picture 2" descr="C:\Users\tang32\research\1DCVA\GOAmazon\figures\omega_precip_mean_iop1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558" y="142125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3" descr="C:\Users\tang32\research\1DCVA\GOAmazon\figures\omega_precip_mean_iop2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632" y="1421879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8624865" y="1389423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Rainy period</a:t>
            </a:r>
            <a:endParaRPr lang="en-US" sz="1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30275302" y="1389423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No-rain period</a:t>
            </a:r>
            <a:endParaRPr lang="en-US" sz="1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32404105" y="1389156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Rainy period</a:t>
            </a:r>
            <a:endParaRPr lang="en-US" sz="1800" dirty="0"/>
          </a:p>
        </p:txBody>
      </p:sp>
      <p:sp>
        <p:nvSpPr>
          <p:cNvPr id="169" name="TextBox 168"/>
          <p:cNvSpPr txBox="1"/>
          <p:nvPr/>
        </p:nvSpPr>
        <p:spPr>
          <a:xfrm>
            <a:off x="34054542" y="1389156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No-rain period</a:t>
            </a:r>
            <a:endParaRPr lang="en-US" sz="18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7704949" y="16273232"/>
            <a:ext cx="801905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large-scale forcing data is robust to uncertainty of precipitation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9604352" y="26807384"/>
            <a:ext cx="8289419" cy="415411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9680551" y="17978785"/>
            <a:ext cx="8120190" cy="4151677"/>
            <a:chOff x="9680551" y="17978785"/>
            <a:chExt cx="8120190" cy="4151677"/>
          </a:xfrm>
        </p:grpSpPr>
        <p:pic>
          <p:nvPicPr>
            <p:cNvPr id="80" name="Picture 3" descr="C:\Users\tang32\research\1DCVA\GOAmazon\figures\omega_radar_IOP1.pn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0551" y="18357301"/>
              <a:ext cx="4389120" cy="146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tang32\research\1DCVA\GOAmazon\figures\omega_radar_IOP2.png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1621" y="18346717"/>
              <a:ext cx="4389120" cy="146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13267847" y="17978785"/>
              <a:ext cx="1035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Omega</a:t>
              </a:r>
              <a:endParaRPr lang="en-US" sz="2000" b="1" dirty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0701611" y="20541114"/>
              <a:ext cx="219373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1" name="Picture 2" descr="C:\Users\tang32\research\1DCVA\GOAmazon\figures\omega_IOP2mean_precip.png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6753" y="19838359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3" descr="C:\Users\tang32\research\1DCVA\GOAmazon\figures\omega_IOP1mean_precip.png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9349" y="19844462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4" name="Straight Connector 173"/>
            <p:cNvCxnSpPr/>
            <p:nvPr/>
          </p:nvCxnSpPr>
          <p:spPr bwMode="auto">
            <a:xfrm>
              <a:off x="10609349" y="20510422"/>
              <a:ext cx="21913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10609349" y="20581137"/>
              <a:ext cx="21850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4519965" y="20514199"/>
              <a:ext cx="23882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14560024" y="20964425"/>
              <a:ext cx="2338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14560024" y="20426290"/>
              <a:ext cx="23779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10651680" y="21296886"/>
              <a:ext cx="625648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8" name="Picture 9"/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7" t="21673" r="43253" b="60046"/>
            <a:stretch/>
          </p:blipFill>
          <p:spPr bwMode="auto">
            <a:xfrm>
              <a:off x="12895349" y="20210443"/>
              <a:ext cx="1583639" cy="984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>
            <a:off x="9705546" y="22482358"/>
            <a:ext cx="8089701" cy="4122801"/>
            <a:chOff x="9705546" y="22482358"/>
            <a:chExt cx="8089701" cy="4122801"/>
          </a:xfrm>
        </p:grpSpPr>
        <p:pic>
          <p:nvPicPr>
            <p:cNvPr id="93" name="Picture 3" descr="C:\Users\tang32\research\1DCVA\GOAmazon\figures\q1_radar_IOP1.png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5546" y="22855035"/>
              <a:ext cx="4389120" cy="146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C:\Users\tang32\research\1DCVA\GOAmazon\figures\q1_radar_IOP2.png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6127" y="22855035"/>
              <a:ext cx="4389120" cy="146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13390804" y="22482358"/>
              <a:ext cx="687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Q1</a:t>
              </a:r>
              <a:endParaRPr lang="en-US" sz="2000" b="1" dirty="0"/>
            </a:p>
          </p:txBody>
        </p:sp>
        <p:pic>
          <p:nvPicPr>
            <p:cNvPr id="180" name="Picture 2" descr="C:\Users\tang32\research\1DCVA\GOAmazon\figures\q1_IOP1mean_precip.png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0614" y="24319159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3" descr="C:\Users\tang32\research\1DCVA\GOAmazon\figures\q1_IOP2mean_precip.png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6981" y="24319159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9"/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7" t="21673" r="43253" b="60046"/>
            <a:stretch/>
          </p:blipFill>
          <p:spPr bwMode="auto">
            <a:xfrm>
              <a:off x="12784042" y="24712062"/>
              <a:ext cx="1583639" cy="984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3" name="Straight Connector 182"/>
            <p:cNvCxnSpPr/>
            <p:nvPr/>
          </p:nvCxnSpPr>
          <p:spPr bwMode="auto">
            <a:xfrm>
              <a:off x="10561286" y="25509725"/>
              <a:ext cx="63925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>
              <a:off x="10531321" y="25820242"/>
              <a:ext cx="63925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10469214" y="25137278"/>
              <a:ext cx="63925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9678647" y="26748032"/>
            <a:ext cx="8130308" cy="4179754"/>
            <a:chOff x="9678647" y="26748032"/>
            <a:chExt cx="8130308" cy="4179754"/>
          </a:xfrm>
        </p:grpSpPr>
        <p:pic>
          <p:nvPicPr>
            <p:cNvPr id="96" name="Picture 2" descr="C:\Users\tang32\research\1DCVA\GOAmazon\figures\q2_radar_IOP1.png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8647" y="27148142"/>
              <a:ext cx="4389120" cy="146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" descr="C:\Users\tang32\research\1DCVA\GOAmazon\figures\q2_radar_IOP2.png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835" y="27148142"/>
              <a:ext cx="4389120" cy="146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13312175" y="26748032"/>
              <a:ext cx="706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Q2</a:t>
              </a:r>
              <a:endParaRPr lang="en-US" sz="2000" b="1" dirty="0"/>
            </a:p>
          </p:txBody>
        </p:sp>
        <p:pic>
          <p:nvPicPr>
            <p:cNvPr id="186" name="Picture 7" descr="C:\Users\tang32\research\1DCVA\GOAmazon\figures\q2_IOP2mean_precip.png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789" y="28637666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C:\Users\tang32\research\1DCVA\GOAmazon\figures\q2_IOP1mean_precip.png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0028" y="28641786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0" name="Straight Connector 189"/>
            <p:cNvCxnSpPr/>
            <p:nvPr/>
          </p:nvCxnSpPr>
          <p:spPr bwMode="auto">
            <a:xfrm>
              <a:off x="10744835" y="29570195"/>
              <a:ext cx="204723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>
              <a:off x="14648584" y="29641959"/>
              <a:ext cx="184263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>
              <a:off x="14606934" y="29978077"/>
              <a:ext cx="184263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14648585" y="30268695"/>
              <a:ext cx="184263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>
              <a:off x="10744835" y="30224245"/>
              <a:ext cx="59349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2" name="Picture 9"/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7" t="21673" r="43253" b="60046"/>
            <a:stretch/>
          </p:blipFill>
          <p:spPr bwMode="auto">
            <a:xfrm>
              <a:off x="12816028" y="29077775"/>
              <a:ext cx="1583639" cy="984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" name="TextBox 1023"/>
          <p:cNvSpPr txBox="1"/>
          <p:nvPr/>
        </p:nvSpPr>
        <p:spPr>
          <a:xfrm>
            <a:off x="28736591" y="9032086"/>
            <a:ext cx="239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IOPmean</a:t>
            </a:r>
            <a:r>
              <a:rPr lang="en-US" sz="1600" dirty="0" smtClean="0">
                <a:latin typeface="+mn-lt"/>
              </a:rPr>
              <a:t>: 0.39   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0.56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2355628" y="9065426"/>
            <a:ext cx="239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IOPmean</a:t>
            </a:r>
            <a:r>
              <a:rPr lang="en-US" sz="1600" dirty="0" smtClean="0">
                <a:latin typeface="+mn-lt"/>
              </a:rPr>
              <a:t>: 0.22   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0.08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18173</TotalTime>
  <Words>656</Words>
  <Application>Microsoft Office PowerPoint</Application>
  <PresentationFormat>Custom</PresentationFormat>
  <Paragraphs>96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Custom Design</vt:lpstr>
      <vt:lpstr>1_Custom Design</vt:lpstr>
      <vt:lpstr>2_Custom Design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48x36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Tang, Shuaiqi</cp:lastModifiedBy>
  <cp:revision>725</cp:revision>
  <cp:lastPrinted>2014-03-05T17:02:17Z</cp:lastPrinted>
  <dcterms:created xsi:type="dcterms:W3CDTF">2011-03-02T17:22:08Z</dcterms:created>
  <dcterms:modified xsi:type="dcterms:W3CDTF">2015-12-09T22:57:48Z</dcterms:modified>
  <cp:category>Powerpoint poster templates</cp:category>
</cp:coreProperties>
</file>