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56" r:id="rId2"/>
  </p:sldIdLst>
  <p:sldSz cx="36580763" cy="27435175"/>
  <p:notesSz cx="6997700" cy="92837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5ECDB"/>
    <a:srgbClr val="F2F2F5"/>
    <a:srgbClr val="EFE5F5"/>
    <a:srgbClr val="E1C2FF"/>
    <a:srgbClr val="A3FF9E"/>
    <a:srgbClr val="FFA7FD"/>
    <a:srgbClr val="3A72FF"/>
    <a:srgbClr val="907C8D"/>
    <a:srgbClr val="90873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autoAdjust="0"/>
    <p:restoredTop sz="98370" autoAdjust="0"/>
  </p:normalViewPr>
  <p:slideViewPr>
    <p:cSldViewPr>
      <p:cViewPr>
        <p:scale>
          <a:sx n="75" d="100"/>
          <a:sy n="75" d="100"/>
        </p:scale>
        <p:origin x="7890" y="9024"/>
      </p:cViewPr>
      <p:guideLst>
        <p:guide orient="horz" pos="8209"/>
        <p:guide pos="11521"/>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1026"/>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defTabSz="930275">
              <a:defRPr sz="1200">
                <a:cs typeface="+mn-cs"/>
              </a:defRPr>
            </a:lvl1pPr>
          </a:lstStyle>
          <a:p>
            <a:pPr>
              <a:defRPr/>
            </a:pPr>
            <a:endParaRPr lang="en-US" altLang="zh-CN"/>
          </a:p>
        </p:txBody>
      </p:sp>
      <p:sp>
        <p:nvSpPr>
          <p:cNvPr id="4099" name="Rectangle 1027"/>
          <p:cNvSpPr>
            <a:spLocks noGrp="1" noChangeArrowheads="1"/>
          </p:cNvSpPr>
          <p:nvPr>
            <p:ph type="dt" sz="quarter" idx="1"/>
          </p:nvPr>
        </p:nvSpPr>
        <p:spPr bwMode="auto">
          <a:xfrm>
            <a:off x="3965575" y="0"/>
            <a:ext cx="3032125"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algn="r" defTabSz="930275">
              <a:defRPr sz="1200">
                <a:cs typeface="+mn-cs"/>
              </a:defRPr>
            </a:lvl1pPr>
          </a:lstStyle>
          <a:p>
            <a:pPr>
              <a:defRPr/>
            </a:pPr>
            <a:endParaRPr lang="en-US" altLang="zh-CN"/>
          </a:p>
        </p:txBody>
      </p:sp>
      <p:sp>
        <p:nvSpPr>
          <p:cNvPr id="4100" name="Rectangle 1028"/>
          <p:cNvSpPr>
            <a:spLocks noGrp="1" noChangeArrowheads="1"/>
          </p:cNvSpPr>
          <p:nvPr>
            <p:ph type="ftr" sz="quarter" idx="2"/>
          </p:nvPr>
        </p:nvSpPr>
        <p:spPr bwMode="auto">
          <a:xfrm>
            <a:off x="0" y="8820150"/>
            <a:ext cx="3032125"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defTabSz="930275">
              <a:defRPr sz="1200">
                <a:cs typeface="+mn-cs"/>
              </a:defRPr>
            </a:lvl1pPr>
          </a:lstStyle>
          <a:p>
            <a:pPr>
              <a:defRPr/>
            </a:pPr>
            <a:endParaRPr lang="en-US" altLang="zh-CN"/>
          </a:p>
        </p:txBody>
      </p:sp>
      <p:sp>
        <p:nvSpPr>
          <p:cNvPr id="4101" name="Rectangle 1029"/>
          <p:cNvSpPr>
            <a:spLocks noGrp="1" noChangeArrowheads="1"/>
          </p:cNvSpPr>
          <p:nvPr>
            <p:ph type="sldNum" sz="quarter" idx="3"/>
          </p:nvPr>
        </p:nvSpPr>
        <p:spPr bwMode="auto">
          <a:xfrm>
            <a:off x="3965575" y="8820150"/>
            <a:ext cx="3032125"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algn="r" defTabSz="930275">
              <a:defRPr sz="1200">
                <a:cs typeface="+mn-cs"/>
              </a:defRPr>
            </a:lvl1pPr>
          </a:lstStyle>
          <a:p>
            <a:pPr>
              <a:defRPr/>
            </a:pPr>
            <a:fld id="{49977DC6-68BD-455A-8FE0-8E5469352EFA}" type="slidenum">
              <a:rPr lang="en-US" altLang="zh-CN"/>
              <a:pPr>
                <a:defRPr/>
              </a:pPr>
              <a:t>‹#›</a:t>
            </a:fld>
            <a:endParaRPr lang="en-US" altLang="zh-CN"/>
          </a:p>
        </p:txBody>
      </p:sp>
    </p:spTree>
    <p:extLst>
      <p:ext uri="{BB962C8B-B14F-4D97-AF65-F5344CB8AC3E}">
        <p14:creationId xmlns:p14="http://schemas.microsoft.com/office/powerpoint/2010/main" val="11377236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125" cy="463550"/>
          </a:xfrm>
          <a:prstGeom prst="rect">
            <a:avLst/>
          </a:prstGeom>
        </p:spPr>
        <p:txBody>
          <a:bodyPr vert="horz" lIns="91440" tIns="45720" rIns="91440" bIns="45720" rtlCol="0"/>
          <a:lstStyle>
            <a:lvl1pPr algn="l">
              <a:defRPr sz="1200">
                <a:cs typeface="+mn-cs"/>
              </a:defRPr>
            </a:lvl1pPr>
          </a:lstStyle>
          <a:p>
            <a:pPr>
              <a:defRPr/>
            </a:pPr>
            <a:endParaRPr lang="en-US"/>
          </a:p>
        </p:txBody>
      </p:sp>
      <p:sp>
        <p:nvSpPr>
          <p:cNvPr id="3" name="Date Placeholder 2"/>
          <p:cNvSpPr>
            <a:spLocks noGrp="1"/>
          </p:cNvSpPr>
          <p:nvPr>
            <p:ph type="dt" idx="1"/>
          </p:nvPr>
        </p:nvSpPr>
        <p:spPr>
          <a:xfrm>
            <a:off x="3963988" y="0"/>
            <a:ext cx="3032125" cy="46355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C89AE2FC-21CE-4CF8-82C1-D5CEDC14FC21}" type="datetimeFigureOut">
              <a:rPr lang="en-US" altLang="zh-CN"/>
              <a:pPr/>
              <a:t>5/2/2015</a:t>
            </a:fld>
            <a:endParaRPr lang="en-US" altLang="zh-CN"/>
          </a:p>
        </p:txBody>
      </p:sp>
      <p:sp>
        <p:nvSpPr>
          <p:cNvPr id="4" name="Slide Image Placeholder 3"/>
          <p:cNvSpPr>
            <a:spLocks noGrp="1" noRot="1" noChangeAspect="1"/>
          </p:cNvSpPr>
          <p:nvPr>
            <p:ph type="sldImg" idx="2"/>
          </p:nvPr>
        </p:nvSpPr>
        <p:spPr>
          <a:xfrm>
            <a:off x="1177925" y="696913"/>
            <a:ext cx="4641850" cy="3481387"/>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700088" y="4410075"/>
            <a:ext cx="5597525" cy="4176713"/>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18563"/>
            <a:ext cx="3032125" cy="463550"/>
          </a:xfrm>
          <a:prstGeom prst="rect">
            <a:avLst/>
          </a:prstGeom>
        </p:spPr>
        <p:txBody>
          <a:bodyPr vert="horz" lIns="91440" tIns="45720" rIns="91440" bIns="45720" rtlCol="0" anchor="b"/>
          <a:lstStyle>
            <a:lvl1pPr algn="l">
              <a:defRPr sz="1200">
                <a:cs typeface="+mn-cs"/>
              </a:defRPr>
            </a:lvl1pPr>
          </a:lstStyle>
          <a:p>
            <a:pPr>
              <a:defRPr/>
            </a:pPr>
            <a:endParaRPr lang="en-US"/>
          </a:p>
        </p:txBody>
      </p:sp>
      <p:sp>
        <p:nvSpPr>
          <p:cNvPr id="7" name="Slide Number Placeholder 6"/>
          <p:cNvSpPr>
            <a:spLocks noGrp="1"/>
          </p:cNvSpPr>
          <p:nvPr>
            <p:ph type="sldNum" sz="quarter" idx="5"/>
          </p:nvPr>
        </p:nvSpPr>
        <p:spPr>
          <a:xfrm>
            <a:off x="3963988" y="8818563"/>
            <a:ext cx="3032125" cy="46355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84FAF6D9-E67D-4566-A5F8-AD21CE714771}" type="slidenum">
              <a:rPr lang="en-US" altLang="zh-CN"/>
              <a:pPr/>
              <a:t>‹#›</a:t>
            </a:fld>
            <a:endParaRPr lang="en-US" altLang="zh-CN"/>
          </a:p>
        </p:txBody>
      </p:sp>
    </p:spTree>
    <p:extLst>
      <p:ext uri="{BB962C8B-B14F-4D97-AF65-F5344CB8AC3E}">
        <p14:creationId xmlns:p14="http://schemas.microsoft.com/office/powerpoint/2010/main" val="1069962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xfrm>
            <a:off x="1177925" y="696913"/>
            <a:ext cx="4641850" cy="34813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zh-CN" dirty="0" smtClean="0"/>
          </a:p>
        </p:txBody>
      </p:sp>
      <p:sp>
        <p:nvSpPr>
          <p:cNvPr id="4100" name="Slide Number Placeholder 3"/>
          <p:cNvSpPr>
            <a:spLocks noGrp="1"/>
          </p:cNvSpPr>
          <p:nvPr>
            <p:ph type="sldNum" sz="quarter" idx="5"/>
          </p:nvPr>
        </p:nvSpPr>
        <p:spPr bwMode="auto">
          <a:ln>
            <a:miter lim="800000"/>
            <a:headEnd/>
            <a:tailEnd/>
          </a:ln>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fld id="{DC33741E-1960-4E73-A748-7C94F6870473}" type="slidenum">
              <a:rPr lang="en-US" altLang="zh-CN" sz="1200"/>
              <a:pPr eaLnBrk="1" hangingPunct="1"/>
              <a:t>1</a:t>
            </a:fld>
            <a:endParaRPr lang="en-US" altLang="zh-CN"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2744087" y="8523216"/>
            <a:ext cx="31092590" cy="5879722"/>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5486851" y="15546070"/>
            <a:ext cx="25607063" cy="701227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EE4ED1CB-0413-433B-8B85-B7D349DD5C49}" type="slidenum">
              <a:rPr lang="en-US" altLang="zh-CN"/>
              <a:pPr>
                <a:defRPr/>
              </a:pPr>
              <a:t>‹#›</a:t>
            </a:fld>
            <a:endParaRPr lang="en-US" altLang="zh-CN"/>
          </a:p>
        </p:txBody>
      </p:sp>
    </p:spTree>
    <p:extLst>
      <p:ext uri="{BB962C8B-B14F-4D97-AF65-F5344CB8AC3E}">
        <p14:creationId xmlns:p14="http://schemas.microsoft.com/office/powerpoint/2010/main" val="36630747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923FE478-1AA7-4C4C-8184-1E13A0E4964E}" type="slidenum">
              <a:rPr lang="en-US" altLang="zh-CN"/>
              <a:pPr>
                <a:defRPr/>
              </a:pPr>
              <a:t>‹#›</a:t>
            </a:fld>
            <a:endParaRPr lang="en-US" altLang="zh-CN"/>
          </a:p>
        </p:txBody>
      </p:sp>
    </p:spTree>
    <p:extLst>
      <p:ext uri="{BB962C8B-B14F-4D97-AF65-F5344CB8AC3E}">
        <p14:creationId xmlns:p14="http://schemas.microsoft.com/office/powerpoint/2010/main" val="905414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26064853" y="2437096"/>
            <a:ext cx="7773148" cy="2194840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2742764" y="2437096"/>
            <a:ext cx="23195072" cy="2194840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3BED28F9-2F9E-4E7E-9579-CED61E6BA17F}" type="slidenum">
              <a:rPr lang="en-US" altLang="zh-CN"/>
              <a:pPr>
                <a:defRPr/>
              </a:pPr>
              <a:t>‹#›</a:t>
            </a:fld>
            <a:endParaRPr lang="en-US" altLang="zh-CN"/>
          </a:p>
        </p:txBody>
      </p:sp>
    </p:spTree>
    <p:extLst>
      <p:ext uri="{BB962C8B-B14F-4D97-AF65-F5344CB8AC3E}">
        <p14:creationId xmlns:p14="http://schemas.microsoft.com/office/powerpoint/2010/main" val="2729259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DF357453-00EF-453A-8ADE-9547AAA87435}" type="slidenum">
              <a:rPr lang="en-US" altLang="zh-CN"/>
              <a:pPr>
                <a:defRPr/>
              </a:pPr>
              <a:t>‹#›</a:t>
            </a:fld>
            <a:endParaRPr lang="en-US" altLang="zh-CN"/>
          </a:p>
        </p:txBody>
      </p:sp>
    </p:spTree>
    <p:extLst>
      <p:ext uri="{BB962C8B-B14F-4D97-AF65-F5344CB8AC3E}">
        <p14:creationId xmlns:p14="http://schemas.microsoft.com/office/powerpoint/2010/main" val="31203108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2889626" y="17629907"/>
            <a:ext cx="31093914" cy="5448401"/>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2889626" y="11628461"/>
            <a:ext cx="31093914" cy="600144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85D85463-6544-4EC6-ABB5-991B39154891}" type="slidenum">
              <a:rPr lang="en-US" altLang="zh-CN"/>
              <a:pPr>
                <a:defRPr/>
              </a:pPr>
              <a:t>‹#›</a:t>
            </a:fld>
            <a:endParaRPr lang="en-US" altLang="zh-CN"/>
          </a:p>
        </p:txBody>
      </p:sp>
    </p:spTree>
    <p:extLst>
      <p:ext uri="{BB962C8B-B14F-4D97-AF65-F5344CB8AC3E}">
        <p14:creationId xmlns:p14="http://schemas.microsoft.com/office/powerpoint/2010/main" val="3483581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2742764" y="7925188"/>
            <a:ext cx="15484109" cy="164603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18353891" y="7925188"/>
            <a:ext cx="15484110" cy="164603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76F70DDA-5B7C-4603-AAC3-623553ED81BD}" type="slidenum">
              <a:rPr lang="en-US" altLang="zh-CN"/>
              <a:pPr>
                <a:defRPr/>
              </a:pPr>
              <a:t>‹#›</a:t>
            </a:fld>
            <a:endParaRPr lang="en-US" altLang="zh-CN"/>
          </a:p>
        </p:txBody>
      </p:sp>
    </p:spTree>
    <p:extLst>
      <p:ext uri="{BB962C8B-B14F-4D97-AF65-F5344CB8AC3E}">
        <p14:creationId xmlns:p14="http://schemas.microsoft.com/office/powerpoint/2010/main" val="42922389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1828509" y="1098149"/>
            <a:ext cx="32923745" cy="4572529"/>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828509" y="6141691"/>
            <a:ext cx="16162854" cy="255881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1828509" y="8700508"/>
            <a:ext cx="16162854" cy="1580671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18582786" y="6141691"/>
            <a:ext cx="16169470" cy="255881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18582786" y="8700508"/>
            <a:ext cx="16169470" cy="1580671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6"/>
          <p:cNvSpPr>
            <a:spLocks noGrp="1" noChangeArrowheads="1"/>
          </p:cNvSpPr>
          <p:nvPr>
            <p:ph type="sldNum" sz="quarter" idx="12"/>
          </p:nvPr>
        </p:nvSpPr>
        <p:spPr>
          <a:ln/>
        </p:spPr>
        <p:txBody>
          <a:bodyPr/>
          <a:lstStyle>
            <a:lvl1pPr>
              <a:defRPr/>
            </a:lvl1pPr>
          </a:lstStyle>
          <a:p>
            <a:pPr>
              <a:defRPr/>
            </a:pPr>
            <a:fld id="{B19F5A33-08B4-4AAB-8B69-16CA0005471B}" type="slidenum">
              <a:rPr lang="en-US" altLang="zh-CN"/>
              <a:pPr>
                <a:defRPr/>
              </a:pPr>
              <a:t>‹#›</a:t>
            </a:fld>
            <a:endParaRPr lang="en-US" altLang="zh-CN"/>
          </a:p>
        </p:txBody>
      </p:sp>
    </p:spTree>
    <p:extLst>
      <p:ext uri="{BB962C8B-B14F-4D97-AF65-F5344CB8AC3E}">
        <p14:creationId xmlns:p14="http://schemas.microsoft.com/office/powerpoint/2010/main" val="3946751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a:ln/>
        </p:spPr>
        <p:txBody>
          <a:bodyPr/>
          <a:lstStyle>
            <a:lvl1pPr>
              <a:defRPr/>
            </a:lvl1pPr>
          </a:lstStyle>
          <a:p>
            <a:pPr>
              <a:defRPr/>
            </a:pPr>
            <a:fld id="{2297BB9D-DF50-4E66-ABF7-8DFE6DEF8C76}" type="slidenum">
              <a:rPr lang="en-US" altLang="zh-CN"/>
              <a:pPr>
                <a:defRPr/>
              </a:pPr>
              <a:t>‹#›</a:t>
            </a:fld>
            <a:endParaRPr lang="en-US" altLang="zh-CN"/>
          </a:p>
        </p:txBody>
      </p:sp>
    </p:spTree>
    <p:extLst>
      <p:ext uri="{BB962C8B-B14F-4D97-AF65-F5344CB8AC3E}">
        <p14:creationId xmlns:p14="http://schemas.microsoft.com/office/powerpoint/2010/main" val="3643279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a:ln/>
        </p:spPr>
        <p:txBody>
          <a:bodyPr/>
          <a:lstStyle>
            <a:lvl1pPr>
              <a:defRPr/>
            </a:lvl1pPr>
          </a:lstStyle>
          <a:p>
            <a:pPr>
              <a:defRPr/>
            </a:pPr>
            <a:fld id="{213B96D0-1648-4753-9141-D00B4BF8442F}" type="slidenum">
              <a:rPr lang="en-US" altLang="zh-CN"/>
              <a:pPr>
                <a:defRPr/>
              </a:pPr>
              <a:t>‹#›</a:t>
            </a:fld>
            <a:endParaRPr lang="en-US" altLang="zh-CN"/>
          </a:p>
        </p:txBody>
      </p:sp>
    </p:spTree>
    <p:extLst>
      <p:ext uri="{BB962C8B-B14F-4D97-AF65-F5344CB8AC3E}">
        <p14:creationId xmlns:p14="http://schemas.microsoft.com/office/powerpoint/2010/main" val="2016825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1828509" y="1092856"/>
            <a:ext cx="12034817" cy="4647945"/>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14302591" y="1092856"/>
            <a:ext cx="20449663" cy="234143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1828509" y="5740800"/>
            <a:ext cx="12034817" cy="1876642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A4EE07A4-89B2-434B-A35A-AD742ADD4B76}" type="slidenum">
              <a:rPr lang="en-US" altLang="zh-CN"/>
              <a:pPr>
                <a:defRPr/>
              </a:pPr>
              <a:t>‹#›</a:t>
            </a:fld>
            <a:endParaRPr lang="en-US" altLang="zh-CN"/>
          </a:p>
        </p:txBody>
      </p:sp>
    </p:spTree>
    <p:extLst>
      <p:ext uri="{BB962C8B-B14F-4D97-AF65-F5344CB8AC3E}">
        <p14:creationId xmlns:p14="http://schemas.microsoft.com/office/powerpoint/2010/main" val="3428325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7169821" y="19204359"/>
            <a:ext cx="21948722" cy="2267742"/>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7169821" y="2451650"/>
            <a:ext cx="21948722" cy="1646031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7169821" y="21472101"/>
            <a:ext cx="21948722" cy="321902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EE3F08DA-EEE0-4EBA-854E-68D5D01D84B8}" type="slidenum">
              <a:rPr lang="en-US" altLang="zh-CN"/>
              <a:pPr>
                <a:defRPr/>
              </a:pPr>
              <a:t>‹#›</a:t>
            </a:fld>
            <a:endParaRPr lang="en-US" altLang="zh-CN"/>
          </a:p>
        </p:txBody>
      </p:sp>
    </p:spTree>
    <p:extLst>
      <p:ext uri="{BB962C8B-B14F-4D97-AF65-F5344CB8AC3E}">
        <p14:creationId xmlns:p14="http://schemas.microsoft.com/office/powerpoint/2010/main" val="8299200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742764" y="2437096"/>
            <a:ext cx="31095236" cy="457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38868" tIns="219434" rIns="438868" bIns="219434" numCol="1" anchor="ctr" anchorCtr="0" compatLnSpc="1">
            <a:prstTxWarp prst="textNoShape">
              <a:avLst/>
            </a:prstTxWarp>
          </a:bodyPr>
          <a:lstStyle/>
          <a:p>
            <a:pPr lvl="0"/>
            <a:r>
              <a:rPr lang="en-US" altLang="zh-CN" smtClean="0"/>
              <a:t>Click to edit Master title style</a:t>
            </a:r>
          </a:p>
        </p:txBody>
      </p:sp>
      <p:sp>
        <p:nvSpPr>
          <p:cNvPr id="2051" name="Rectangle 3"/>
          <p:cNvSpPr>
            <a:spLocks noGrp="1" noChangeArrowheads="1"/>
          </p:cNvSpPr>
          <p:nvPr>
            <p:ph type="body" idx="1"/>
          </p:nvPr>
        </p:nvSpPr>
        <p:spPr bwMode="auto">
          <a:xfrm>
            <a:off x="2742764" y="7925188"/>
            <a:ext cx="31095236" cy="1646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38868" tIns="219434" rIns="438868" bIns="219434"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1028" name="Rectangle 4"/>
          <p:cNvSpPr>
            <a:spLocks noGrp="1" noChangeArrowheads="1"/>
          </p:cNvSpPr>
          <p:nvPr>
            <p:ph type="dt" sz="half" idx="2"/>
          </p:nvPr>
        </p:nvSpPr>
        <p:spPr bwMode="auto">
          <a:xfrm>
            <a:off x="2742764" y="24998081"/>
            <a:ext cx="7620992" cy="1828482"/>
          </a:xfrm>
          <a:prstGeom prst="rect">
            <a:avLst/>
          </a:prstGeom>
          <a:noFill/>
          <a:ln w="9525">
            <a:noFill/>
            <a:miter lim="800000"/>
            <a:headEnd/>
            <a:tailEnd/>
          </a:ln>
          <a:effectLst/>
        </p:spPr>
        <p:txBody>
          <a:bodyPr vert="horz" wrap="square" lIns="438868" tIns="219434" rIns="438868" bIns="219434" numCol="1" anchor="t" anchorCtr="0" compatLnSpc="1">
            <a:prstTxWarp prst="textNoShape">
              <a:avLst/>
            </a:prstTxWarp>
          </a:bodyPr>
          <a:lstStyle>
            <a:lvl1pPr>
              <a:defRPr sz="6600">
                <a:ea typeface="宋体" charset="-122"/>
                <a:cs typeface="+mn-cs"/>
              </a:defRPr>
            </a:lvl1pPr>
          </a:lstStyle>
          <a:p>
            <a:pPr>
              <a:defRPr/>
            </a:pPr>
            <a:endParaRPr lang="en-US" altLang="zh-CN"/>
          </a:p>
        </p:txBody>
      </p:sp>
      <p:sp>
        <p:nvSpPr>
          <p:cNvPr id="1029" name="Rectangle 5"/>
          <p:cNvSpPr>
            <a:spLocks noGrp="1" noChangeArrowheads="1"/>
          </p:cNvSpPr>
          <p:nvPr>
            <p:ph type="ftr" sz="quarter" idx="3"/>
          </p:nvPr>
        </p:nvSpPr>
        <p:spPr bwMode="auto">
          <a:xfrm>
            <a:off x="12499222" y="24998081"/>
            <a:ext cx="11582321" cy="1828482"/>
          </a:xfrm>
          <a:prstGeom prst="rect">
            <a:avLst/>
          </a:prstGeom>
          <a:noFill/>
          <a:ln w="9525">
            <a:noFill/>
            <a:miter lim="800000"/>
            <a:headEnd/>
            <a:tailEnd/>
          </a:ln>
          <a:effectLst/>
        </p:spPr>
        <p:txBody>
          <a:bodyPr vert="horz" wrap="square" lIns="438868" tIns="219434" rIns="438868" bIns="219434" numCol="1" anchor="t" anchorCtr="0" compatLnSpc="1">
            <a:prstTxWarp prst="textNoShape">
              <a:avLst/>
            </a:prstTxWarp>
          </a:bodyPr>
          <a:lstStyle>
            <a:lvl1pPr algn="ctr">
              <a:defRPr sz="6600">
                <a:ea typeface="宋体" charset="-122"/>
                <a:cs typeface="+mn-cs"/>
              </a:defRPr>
            </a:lvl1pPr>
          </a:lstStyle>
          <a:p>
            <a:pPr>
              <a:defRPr/>
            </a:pPr>
            <a:endParaRPr lang="en-US" altLang="zh-CN"/>
          </a:p>
        </p:txBody>
      </p:sp>
      <p:sp>
        <p:nvSpPr>
          <p:cNvPr id="1030" name="Rectangle 6"/>
          <p:cNvSpPr>
            <a:spLocks noGrp="1" noChangeArrowheads="1"/>
          </p:cNvSpPr>
          <p:nvPr>
            <p:ph type="sldNum" sz="quarter" idx="4"/>
          </p:nvPr>
        </p:nvSpPr>
        <p:spPr bwMode="auto">
          <a:xfrm>
            <a:off x="26217008" y="24998081"/>
            <a:ext cx="7620992" cy="1828482"/>
          </a:xfrm>
          <a:prstGeom prst="rect">
            <a:avLst/>
          </a:prstGeom>
          <a:noFill/>
          <a:ln w="9525">
            <a:noFill/>
            <a:miter lim="800000"/>
            <a:headEnd/>
            <a:tailEnd/>
          </a:ln>
          <a:effectLst/>
        </p:spPr>
        <p:txBody>
          <a:bodyPr vert="horz" wrap="square" lIns="438868" tIns="219434" rIns="438868" bIns="219434" numCol="1" anchor="t" anchorCtr="0" compatLnSpc="1">
            <a:prstTxWarp prst="textNoShape">
              <a:avLst/>
            </a:prstTxWarp>
          </a:bodyPr>
          <a:lstStyle>
            <a:lvl1pPr algn="r">
              <a:defRPr sz="6600">
                <a:ea typeface="宋体" charset="-122"/>
                <a:cs typeface="+mn-cs"/>
              </a:defRPr>
            </a:lvl1pPr>
          </a:lstStyle>
          <a:p>
            <a:pPr>
              <a:defRPr/>
            </a:pPr>
            <a:fld id="{AA019AF5-1AE0-4B8C-A555-4CAD371C5A55}"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89438" rtl="0" eaLnBrk="0" fontAlgn="base" hangingPunct="0">
        <a:spcBef>
          <a:spcPct val="0"/>
        </a:spcBef>
        <a:spcAft>
          <a:spcPct val="0"/>
        </a:spcAft>
        <a:defRPr sz="21100">
          <a:solidFill>
            <a:schemeClr val="tx2"/>
          </a:solidFill>
          <a:latin typeface="+mj-lt"/>
          <a:ea typeface="+mj-ea"/>
          <a:cs typeface="+mj-cs"/>
        </a:defRPr>
      </a:lvl1pPr>
      <a:lvl2pPr algn="ctr" defTabSz="4389438" rtl="0" eaLnBrk="0" fontAlgn="base" hangingPunct="0">
        <a:spcBef>
          <a:spcPct val="0"/>
        </a:spcBef>
        <a:spcAft>
          <a:spcPct val="0"/>
        </a:spcAft>
        <a:defRPr sz="21100">
          <a:solidFill>
            <a:schemeClr val="tx2"/>
          </a:solidFill>
          <a:latin typeface="Times New Roman" pitchFamily="18" charset="0"/>
        </a:defRPr>
      </a:lvl2pPr>
      <a:lvl3pPr algn="ctr" defTabSz="4389438" rtl="0" eaLnBrk="0" fontAlgn="base" hangingPunct="0">
        <a:spcBef>
          <a:spcPct val="0"/>
        </a:spcBef>
        <a:spcAft>
          <a:spcPct val="0"/>
        </a:spcAft>
        <a:defRPr sz="21100">
          <a:solidFill>
            <a:schemeClr val="tx2"/>
          </a:solidFill>
          <a:latin typeface="Times New Roman" pitchFamily="18" charset="0"/>
        </a:defRPr>
      </a:lvl3pPr>
      <a:lvl4pPr algn="ctr" defTabSz="4389438" rtl="0" eaLnBrk="0" fontAlgn="base" hangingPunct="0">
        <a:spcBef>
          <a:spcPct val="0"/>
        </a:spcBef>
        <a:spcAft>
          <a:spcPct val="0"/>
        </a:spcAft>
        <a:defRPr sz="21100">
          <a:solidFill>
            <a:schemeClr val="tx2"/>
          </a:solidFill>
          <a:latin typeface="Times New Roman" pitchFamily="18" charset="0"/>
        </a:defRPr>
      </a:lvl4pPr>
      <a:lvl5pPr algn="ctr" defTabSz="4389438" rtl="0" eaLnBrk="0" fontAlgn="base" hangingPunct="0">
        <a:spcBef>
          <a:spcPct val="0"/>
        </a:spcBef>
        <a:spcAft>
          <a:spcPct val="0"/>
        </a:spcAft>
        <a:defRPr sz="21100">
          <a:solidFill>
            <a:schemeClr val="tx2"/>
          </a:solidFill>
          <a:latin typeface="Times New Roman" pitchFamily="18" charset="0"/>
        </a:defRPr>
      </a:lvl5pPr>
      <a:lvl6pPr marL="457200" algn="ctr" defTabSz="4389438" rtl="0" fontAlgn="base">
        <a:spcBef>
          <a:spcPct val="0"/>
        </a:spcBef>
        <a:spcAft>
          <a:spcPct val="0"/>
        </a:spcAft>
        <a:defRPr sz="21100">
          <a:solidFill>
            <a:schemeClr val="tx2"/>
          </a:solidFill>
          <a:latin typeface="Times New Roman" pitchFamily="18" charset="0"/>
        </a:defRPr>
      </a:lvl6pPr>
      <a:lvl7pPr marL="914400" algn="ctr" defTabSz="4389438" rtl="0" fontAlgn="base">
        <a:spcBef>
          <a:spcPct val="0"/>
        </a:spcBef>
        <a:spcAft>
          <a:spcPct val="0"/>
        </a:spcAft>
        <a:defRPr sz="21100">
          <a:solidFill>
            <a:schemeClr val="tx2"/>
          </a:solidFill>
          <a:latin typeface="Times New Roman" pitchFamily="18" charset="0"/>
        </a:defRPr>
      </a:lvl7pPr>
      <a:lvl8pPr marL="1371600" algn="ctr" defTabSz="4389438" rtl="0" fontAlgn="base">
        <a:spcBef>
          <a:spcPct val="0"/>
        </a:spcBef>
        <a:spcAft>
          <a:spcPct val="0"/>
        </a:spcAft>
        <a:defRPr sz="21100">
          <a:solidFill>
            <a:schemeClr val="tx2"/>
          </a:solidFill>
          <a:latin typeface="Times New Roman" pitchFamily="18" charset="0"/>
        </a:defRPr>
      </a:lvl8pPr>
      <a:lvl9pPr marL="1828800" algn="ctr" defTabSz="4389438" rtl="0" fontAlgn="base">
        <a:spcBef>
          <a:spcPct val="0"/>
        </a:spcBef>
        <a:spcAft>
          <a:spcPct val="0"/>
        </a:spcAft>
        <a:defRPr sz="21100">
          <a:solidFill>
            <a:schemeClr val="tx2"/>
          </a:solidFill>
          <a:latin typeface="Times New Roman" pitchFamily="18" charset="0"/>
        </a:defRPr>
      </a:lvl9pPr>
    </p:titleStyle>
    <p:bodyStyle>
      <a:lvl1pPr marL="1644650" indent="-1644650" algn="l" defTabSz="4389438" rtl="0" eaLnBrk="0" fontAlgn="base" hangingPunct="0">
        <a:spcBef>
          <a:spcPct val="20000"/>
        </a:spcBef>
        <a:spcAft>
          <a:spcPct val="0"/>
        </a:spcAft>
        <a:buChar char="•"/>
        <a:defRPr sz="15500">
          <a:solidFill>
            <a:schemeClr val="tx1"/>
          </a:solidFill>
          <a:latin typeface="+mn-lt"/>
          <a:ea typeface="+mn-ea"/>
          <a:cs typeface="+mn-cs"/>
        </a:defRPr>
      </a:lvl1pPr>
      <a:lvl2pPr marL="3565525" indent="-1373188" algn="l" defTabSz="4389438" rtl="0" eaLnBrk="0" fontAlgn="base" hangingPunct="0">
        <a:spcBef>
          <a:spcPct val="20000"/>
        </a:spcBef>
        <a:spcAft>
          <a:spcPct val="0"/>
        </a:spcAft>
        <a:buChar char="–"/>
        <a:defRPr sz="13500">
          <a:solidFill>
            <a:schemeClr val="tx1"/>
          </a:solidFill>
          <a:latin typeface="+mn-lt"/>
        </a:defRPr>
      </a:lvl2pPr>
      <a:lvl3pPr marL="5486400" indent="-1096963" algn="l" defTabSz="4389438" rtl="0" eaLnBrk="0" fontAlgn="base" hangingPunct="0">
        <a:spcBef>
          <a:spcPct val="20000"/>
        </a:spcBef>
        <a:spcAft>
          <a:spcPct val="0"/>
        </a:spcAft>
        <a:buChar char="•"/>
        <a:defRPr sz="11600">
          <a:solidFill>
            <a:schemeClr val="tx1"/>
          </a:solidFill>
          <a:latin typeface="+mn-lt"/>
        </a:defRPr>
      </a:lvl3pPr>
      <a:lvl4pPr marL="7681913" indent="-1098550" algn="l" defTabSz="4389438" rtl="0" eaLnBrk="0" fontAlgn="base" hangingPunct="0">
        <a:spcBef>
          <a:spcPct val="20000"/>
        </a:spcBef>
        <a:spcAft>
          <a:spcPct val="0"/>
        </a:spcAft>
        <a:buChar char="–"/>
        <a:defRPr sz="9600">
          <a:solidFill>
            <a:schemeClr val="tx1"/>
          </a:solidFill>
          <a:latin typeface="+mn-lt"/>
        </a:defRPr>
      </a:lvl4pPr>
      <a:lvl5pPr marL="9874250" indent="-1096963" algn="l" defTabSz="4389438" rtl="0" eaLnBrk="0" fontAlgn="base" hangingPunct="0">
        <a:spcBef>
          <a:spcPct val="20000"/>
        </a:spcBef>
        <a:spcAft>
          <a:spcPct val="0"/>
        </a:spcAft>
        <a:buChar char="»"/>
        <a:defRPr sz="9600">
          <a:solidFill>
            <a:schemeClr val="tx1"/>
          </a:solidFill>
          <a:latin typeface="+mn-lt"/>
        </a:defRPr>
      </a:lvl5pPr>
      <a:lvl6pPr marL="10331450" indent="-1096963" algn="l" defTabSz="4389438" rtl="0" fontAlgn="base">
        <a:spcBef>
          <a:spcPct val="20000"/>
        </a:spcBef>
        <a:spcAft>
          <a:spcPct val="0"/>
        </a:spcAft>
        <a:buChar char="»"/>
        <a:defRPr sz="9600">
          <a:solidFill>
            <a:schemeClr val="tx1"/>
          </a:solidFill>
          <a:latin typeface="+mn-lt"/>
        </a:defRPr>
      </a:lvl6pPr>
      <a:lvl7pPr marL="10788650" indent="-1096963" algn="l" defTabSz="4389438" rtl="0" fontAlgn="base">
        <a:spcBef>
          <a:spcPct val="20000"/>
        </a:spcBef>
        <a:spcAft>
          <a:spcPct val="0"/>
        </a:spcAft>
        <a:buChar char="»"/>
        <a:defRPr sz="9600">
          <a:solidFill>
            <a:schemeClr val="tx1"/>
          </a:solidFill>
          <a:latin typeface="+mn-lt"/>
        </a:defRPr>
      </a:lvl7pPr>
      <a:lvl8pPr marL="11245850" indent="-1096963" algn="l" defTabSz="4389438" rtl="0" fontAlgn="base">
        <a:spcBef>
          <a:spcPct val="20000"/>
        </a:spcBef>
        <a:spcAft>
          <a:spcPct val="0"/>
        </a:spcAft>
        <a:buChar char="»"/>
        <a:defRPr sz="9600">
          <a:solidFill>
            <a:schemeClr val="tx1"/>
          </a:solidFill>
          <a:latin typeface="+mn-lt"/>
        </a:defRPr>
      </a:lvl8pPr>
      <a:lvl9pPr marL="11703050" indent="-1096963" algn="l" defTabSz="4389438" rtl="0" fontAlgn="base">
        <a:spcBef>
          <a:spcPct val="20000"/>
        </a:spcBef>
        <a:spcAft>
          <a:spcPct val="0"/>
        </a:spcAft>
        <a:buChar char="»"/>
        <a:defRPr sz="96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jpeg"/><Relationship Id="rId3" Type="http://schemas.openxmlformats.org/officeDocument/2006/relationships/image" Target="../media/image1.jpeg"/><Relationship Id="rId7" Type="http://schemas.openxmlformats.org/officeDocument/2006/relationships/image" Target="../media/image5.png"/><Relationship Id="rId12"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jpe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 name="Rounded Rectangle 71"/>
          <p:cNvSpPr/>
          <p:nvPr/>
        </p:nvSpPr>
        <p:spPr bwMode="auto">
          <a:xfrm>
            <a:off x="12499181" y="15698787"/>
            <a:ext cx="11811000" cy="10439400"/>
          </a:xfrm>
          <a:prstGeom prst="roundRect">
            <a:avLst/>
          </a:prstGeom>
          <a:solidFill>
            <a:srgbClr val="F5ECDB"/>
          </a:solidFill>
          <a:ln w="155575">
            <a:solidFill>
              <a:srgbClr val="E1C2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050" name="Text Box 2"/>
          <p:cNvSpPr txBox="1">
            <a:spLocks noChangeArrowheads="1"/>
          </p:cNvSpPr>
          <p:nvPr/>
        </p:nvSpPr>
        <p:spPr bwMode="auto">
          <a:xfrm>
            <a:off x="0" y="1587"/>
            <a:ext cx="36580763" cy="1942403"/>
          </a:xfrm>
          <a:prstGeom prst="rect">
            <a:avLst/>
          </a:prstGeom>
          <a:gradFill flip="none" rotWithShape="1">
            <a:gsLst>
              <a:gs pos="0">
                <a:schemeClr val="accent1">
                  <a:lumMod val="60000"/>
                  <a:lumOff val="40000"/>
                </a:schemeClr>
              </a:gs>
              <a:gs pos="100000">
                <a:srgbClr val="3399FF"/>
              </a:gs>
            </a:gsLst>
            <a:path path="shape">
              <a:fillToRect l="50000" t="50000" r="50000" b="50000"/>
            </a:path>
            <a:tileRect/>
          </a:gradFill>
          <a:ln w="9525">
            <a:solidFill>
              <a:schemeClr val="tx1"/>
            </a:solidFill>
            <a:miter lim="800000"/>
            <a:headEnd/>
            <a:tailEnd/>
          </a:ln>
        </p:spPr>
        <p:txBody>
          <a:bodyPr wrap="square" lIns="94817" tIns="47409" rIns="94817" bIns="47409">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a:r>
              <a:rPr lang="en-US" sz="6000" dirty="0"/>
              <a:t>Lessons learned from the “high-res” </a:t>
            </a:r>
            <a:r>
              <a:rPr lang="en-US" sz="6000" dirty="0" smtClean="0"/>
              <a:t>project:</a:t>
            </a:r>
          </a:p>
          <a:p>
            <a:pPr algn="ctr"/>
            <a:r>
              <a:rPr lang="en-US" sz="6000" dirty="0" smtClean="0"/>
              <a:t>the </a:t>
            </a:r>
            <a:r>
              <a:rPr lang="en-US" sz="6000" dirty="0"/>
              <a:t>importance of atmospheric variability and suggested improved testing</a:t>
            </a:r>
          </a:p>
        </p:txBody>
      </p:sp>
      <p:sp>
        <p:nvSpPr>
          <p:cNvPr id="1037" name="Rectangle 10"/>
          <p:cNvSpPr>
            <a:spLocks noChangeArrowheads="1"/>
          </p:cNvSpPr>
          <p:nvPr/>
        </p:nvSpPr>
        <p:spPr bwMode="auto">
          <a:xfrm>
            <a:off x="-127016" y="-230832"/>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zh-CN" altLang="zh-CN"/>
          </a:p>
        </p:txBody>
      </p:sp>
      <p:sp>
        <p:nvSpPr>
          <p:cNvPr id="59" name="Rounded Rectangle 73"/>
          <p:cNvSpPr/>
          <p:nvPr/>
        </p:nvSpPr>
        <p:spPr>
          <a:xfrm>
            <a:off x="12499181" y="3430587"/>
            <a:ext cx="11811000" cy="11963400"/>
          </a:xfrm>
          <a:prstGeom prst="roundRect">
            <a:avLst/>
          </a:prstGeom>
          <a:solidFill>
            <a:schemeClr val="accent5">
              <a:lumMod val="20000"/>
              <a:lumOff val="80000"/>
            </a:schemeClr>
          </a:solidFill>
          <a:ln w="155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buFont typeface="Wingdings" pitchFamily="2" charset="2"/>
              <a:buChar char="Ø"/>
            </a:pPr>
            <a:endParaRPr lang="en-US" altLang="zh-CN" dirty="0">
              <a:ea typeface="宋体" pitchFamily="2" charset="-122"/>
            </a:endParaRPr>
          </a:p>
        </p:txBody>
      </p:sp>
      <p:sp>
        <p:nvSpPr>
          <p:cNvPr id="68" name="Rounded Rectangle 67"/>
          <p:cNvSpPr/>
          <p:nvPr/>
        </p:nvSpPr>
        <p:spPr>
          <a:xfrm>
            <a:off x="284162" y="3506787"/>
            <a:ext cx="11520000" cy="11201400"/>
          </a:xfrm>
          <a:prstGeom prst="roundRect">
            <a:avLst/>
          </a:prstGeom>
          <a:solidFill>
            <a:schemeClr val="tx1">
              <a:lumMod val="50000"/>
              <a:lumOff val="50000"/>
            </a:schemeClr>
          </a:solidFill>
          <a:ln w="130175">
            <a:solidFill>
              <a:srgbClr val="FF6600"/>
            </a:solidFill>
          </a:ln>
          <a:effectLst>
            <a:outerShdw blurRad="50800" dist="38100" algn="l" rotWithShape="0">
              <a:schemeClr val="bg2">
                <a:lumMod val="40000"/>
                <a:lumOff val="60000"/>
                <a:alpha val="40000"/>
              </a:scheme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10000"/>
              </a:lnSpc>
            </a:pPr>
            <a:r>
              <a:rPr lang="en-US" sz="2600" dirty="0" smtClean="0">
                <a:solidFill>
                  <a:srgbClr val="FFFFFF"/>
                </a:solidFill>
                <a:latin typeface="Arial Black"/>
                <a:cs typeface="Arial Black"/>
              </a:rPr>
              <a:t>Abstract</a:t>
            </a:r>
          </a:p>
          <a:p>
            <a:pPr algn="just">
              <a:lnSpc>
                <a:spcPct val="110000"/>
              </a:lnSpc>
            </a:pPr>
            <a:r>
              <a:rPr lang="en-US" sz="2600" dirty="0" smtClean="0">
                <a:solidFill>
                  <a:srgbClr val="FFFFFF"/>
                </a:solidFill>
                <a:cs typeface="Arial Black"/>
              </a:rPr>
              <a:t>Large </a:t>
            </a:r>
            <a:r>
              <a:rPr lang="en-US" sz="2600" dirty="0">
                <a:solidFill>
                  <a:srgbClr val="FFFFFF"/>
                </a:solidFill>
                <a:cs typeface="Arial Black"/>
              </a:rPr>
              <a:t>multi-lab projects on climate model development involves a collaboration of technical staff with very different backgrounds and expertise. For climate science, we are interested in the accuracy of dynamics and physics in the atmosphere; however, most of the automated model validation used during model development only covers the averaged climate behavior presented in diagnostic packages.</a:t>
            </a:r>
          </a:p>
          <a:p>
            <a:pPr algn="just">
              <a:lnSpc>
                <a:spcPct val="110000"/>
              </a:lnSpc>
            </a:pPr>
            <a:r>
              <a:rPr lang="en-US" sz="2600" dirty="0" smtClean="0">
                <a:solidFill>
                  <a:srgbClr val="FFFFFF"/>
                </a:solidFill>
                <a:cs typeface="Arial Black"/>
              </a:rPr>
              <a:t>	During </a:t>
            </a:r>
            <a:r>
              <a:rPr lang="en-US" sz="2600" dirty="0">
                <a:solidFill>
                  <a:srgbClr val="FFFFFF"/>
                </a:solidFill>
                <a:cs typeface="Arial Black"/>
              </a:rPr>
              <a:t>the post-analysis of a version of CESM output from “high-res” project, we found </a:t>
            </a:r>
            <a:r>
              <a:rPr lang="en-US" sz="2600" dirty="0" smtClean="0">
                <a:solidFill>
                  <a:srgbClr val="FFFFFF"/>
                </a:solidFill>
                <a:cs typeface="Arial Black"/>
              </a:rPr>
              <a:t>that the </a:t>
            </a:r>
            <a:r>
              <a:rPr lang="en-US" sz="2600" dirty="0">
                <a:solidFill>
                  <a:srgbClr val="FFFFFF"/>
                </a:solidFill>
                <a:cs typeface="Arial Black"/>
              </a:rPr>
              <a:t>energetics and the atmospheric variability, including </a:t>
            </a:r>
            <a:r>
              <a:rPr lang="en-US" sz="2600" dirty="0" smtClean="0">
                <a:solidFill>
                  <a:srgbClr val="FFFFFF"/>
                </a:solidFill>
                <a:cs typeface="Arial Black"/>
              </a:rPr>
              <a:t>wave </a:t>
            </a:r>
            <a:r>
              <a:rPr lang="en-US" sz="2600" dirty="0">
                <a:solidFill>
                  <a:srgbClr val="FFFFFF"/>
                </a:solidFill>
                <a:cs typeface="Arial Black"/>
              </a:rPr>
              <a:t>activity and some key atmospheric phenomena, </a:t>
            </a:r>
            <a:r>
              <a:rPr lang="en-US" sz="2600" dirty="0" smtClean="0">
                <a:solidFill>
                  <a:srgbClr val="FFFFFF"/>
                </a:solidFill>
                <a:cs typeface="Arial Black"/>
              </a:rPr>
              <a:t>did not match observations well. </a:t>
            </a:r>
            <a:r>
              <a:rPr lang="en-US" sz="2600" dirty="0">
                <a:solidFill>
                  <a:srgbClr val="FFFFFF"/>
                </a:solidFill>
                <a:cs typeface="Arial Black"/>
              </a:rPr>
              <a:t>After an in depth </a:t>
            </a:r>
            <a:r>
              <a:rPr lang="en-US" sz="2600" dirty="0" smtClean="0">
                <a:solidFill>
                  <a:srgbClr val="FFFFFF"/>
                </a:solidFill>
                <a:cs typeface="Arial Black"/>
              </a:rPr>
              <a:t>examination, </a:t>
            </a:r>
            <a:r>
              <a:rPr lang="en-US" sz="2600" dirty="0">
                <a:solidFill>
                  <a:srgbClr val="FFFFFF"/>
                </a:solidFill>
                <a:cs typeface="Arial Black"/>
              </a:rPr>
              <a:t>we found </a:t>
            </a:r>
            <a:r>
              <a:rPr lang="en-US" sz="2600" dirty="0" smtClean="0">
                <a:solidFill>
                  <a:srgbClr val="FFFFFF"/>
                </a:solidFill>
                <a:cs typeface="Arial Black"/>
              </a:rPr>
              <a:t>the problems to be </a:t>
            </a:r>
            <a:r>
              <a:rPr lang="en-US" sz="2600" dirty="0">
                <a:solidFill>
                  <a:srgbClr val="FFFFFF"/>
                </a:solidFill>
                <a:cs typeface="Arial Black"/>
              </a:rPr>
              <a:t>affiliated with incorrect </a:t>
            </a:r>
            <a:r>
              <a:rPr lang="en-US" sz="2600" dirty="0" err="1">
                <a:solidFill>
                  <a:srgbClr val="FFFFFF"/>
                </a:solidFill>
                <a:cs typeface="Arial Black"/>
              </a:rPr>
              <a:t>subcycling</a:t>
            </a:r>
            <a:r>
              <a:rPr lang="en-US" sz="2600" dirty="0">
                <a:solidFill>
                  <a:srgbClr val="FFFFFF"/>
                </a:solidFill>
                <a:cs typeface="Arial Black"/>
              </a:rPr>
              <a:t> (time-stepping bug) of the dynamics in the atmosphere. It indicates a serious issue in the </a:t>
            </a:r>
            <a:r>
              <a:rPr lang="en-US" sz="2600" dirty="0" smtClean="0">
                <a:solidFill>
                  <a:srgbClr val="FFFFFF"/>
                </a:solidFill>
                <a:cs typeface="Arial Black"/>
              </a:rPr>
              <a:t>atmosphere coupler, which is responsible for the energy conversion between dynamical and physical processes. This issue, due to its nonlinearities, contaminated most of the dynamical processes in the model’s atmosphere.</a:t>
            </a:r>
          </a:p>
          <a:p>
            <a:pPr algn="just">
              <a:lnSpc>
                <a:spcPct val="110000"/>
              </a:lnSpc>
            </a:pPr>
            <a:r>
              <a:rPr lang="en-US" sz="2600" dirty="0" smtClean="0">
                <a:solidFill>
                  <a:srgbClr val="FFFFFF"/>
                </a:solidFill>
                <a:cs typeface="Arial Black"/>
              </a:rPr>
              <a:t>	We highlight this case here to emphasize that the atmospheric dynamics, and thus the associated shorter timescale variability, are the most fundamental process to the climate model. However, because these simulations are expensive, these aspects are often not not be analyzed until most of the allocation is spent for a given run. Therefore, establishing more significant and quantitative early testing of the high frequency atmospheric variability is important, especially during the developing stage of the model. </a:t>
            </a:r>
          </a:p>
        </p:txBody>
      </p:sp>
      <p:sp>
        <p:nvSpPr>
          <p:cNvPr id="77" name="TextBox 76"/>
          <p:cNvSpPr txBox="1"/>
          <p:nvPr/>
        </p:nvSpPr>
        <p:spPr bwMode="auto">
          <a:xfrm>
            <a:off x="13565981" y="3963987"/>
            <a:ext cx="9203690" cy="523220"/>
          </a:xfrm>
          <a:prstGeom prst="rect">
            <a:avLst/>
          </a:prstGeom>
          <a:solidFill>
            <a:schemeClr val="accent5">
              <a:lumMod val="50000"/>
            </a:schemeClr>
          </a:solidFill>
        </p:spPr>
        <p:txBody>
          <a:bodyPr wrap="square">
            <a:spAutoFit/>
          </a:bodyPr>
          <a:lstStyle/>
          <a:p>
            <a:pPr>
              <a:defRPr/>
            </a:pPr>
            <a:r>
              <a:rPr lang="en-US" sz="2800" i="1" dirty="0" smtClean="0">
                <a:solidFill>
                  <a:schemeClr val="bg1"/>
                </a:solidFill>
              </a:rPr>
              <a:t>Equatorial Waves</a:t>
            </a:r>
            <a:endParaRPr lang="en-US" sz="2800" i="1" dirty="0">
              <a:solidFill>
                <a:schemeClr val="bg1"/>
              </a:solidFill>
            </a:endParaRPr>
          </a:p>
        </p:txBody>
      </p:sp>
      <p:sp>
        <p:nvSpPr>
          <p:cNvPr id="79" name="TextBox 78"/>
          <p:cNvSpPr txBox="1"/>
          <p:nvPr/>
        </p:nvSpPr>
        <p:spPr bwMode="auto">
          <a:xfrm>
            <a:off x="13489781" y="16166167"/>
            <a:ext cx="10000223" cy="523220"/>
          </a:xfrm>
          <a:prstGeom prst="rect">
            <a:avLst/>
          </a:prstGeom>
          <a:solidFill>
            <a:schemeClr val="accent5">
              <a:lumMod val="50000"/>
            </a:schemeClr>
          </a:solidFill>
        </p:spPr>
        <p:txBody>
          <a:bodyPr wrap="square">
            <a:spAutoFit/>
          </a:bodyPr>
          <a:lstStyle/>
          <a:p>
            <a:pPr>
              <a:defRPr/>
            </a:pPr>
            <a:r>
              <a:rPr lang="en-US" sz="2800" i="1" dirty="0" err="1">
                <a:solidFill>
                  <a:schemeClr val="bg1"/>
                </a:solidFill>
              </a:rPr>
              <a:t>E</a:t>
            </a:r>
            <a:r>
              <a:rPr lang="en-US" sz="2800" i="1" dirty="0" err="1" smtClean="0">
                <a:solidFill>
                  <a:schemeClr val="bg1"/>
                </a:solidFill>
              </a:rPr>
              <a:t>xtratropical</a:t>
            </a:r>
            <a:r>
              <a:rPr lang="en-US" sz="2800" i="1" dirty="0" smtClean="0">
                <a:solidFill>
                  <a:schemeClr val="bg1"/>
                </a:solidFill>
              </a:rPr>
              <a:t> mean circulation</a:t>
            </a:r>
            <a:endParaRPr lang="en-US" sz="2800" i="1" dirty="0">
              <a:solidFill>
                <a:schemeClr val="bg1"/>
              </a:solidFill>
            </a:endParaRPr>
          </a:p>
        </p:txBody>
      </p:sp>
      <p:sp>
        <p:nvSpPr>
          <p:cNvPr id="72" name="Rounded Rectangle 71"/>
          <p:cNvSpPr/>
          <p:nvPr/>
        </p:nvSpPr>
        <p:spPr bwMode="auto">
          <a:xfrm>
            <a:off x="24614981" y="3430587"/>
            <a:ext cx="11520000" cy="7848600"/>
          </a:xfrm>
          <a:prstGeom prst="roundRect">
            <a:avLst/>
          </a:prstGeom>
          <a:solidFill>
            <a:schemeClr val="tx1">
              <a:lumMod val="50000"/>
              <a:lumOff val="50000"/>
            </a:schemeClr>
          </a:solidFill>
          <a:ln w="155575">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1" name="TextBox 50"/>
          <p:cNvSpPr txBox="1"/>
          <p:nvPr/>
        </p:nvSpPr>
        <p:spPr bwMode="auto">
          <a:xfrm>
            <a:off x="25300781" y="3811587"/>
            <a:ext cx="9677400" cy="523220"/>
          </a:xfrm>
          <a:prstGeom prst="rect">
            <a:avLst/>
          </a:prstGeom>
          <a:solidFill>
            <a:schemeClr val="accent5">
              <a:lumMod val="50000"/>
            </a:schemeClr>
          </a:solidFill>
        </p:spPr>
        <p:txBody>
          <a:bodyPr wrap="square">
            <a:spAutoFit/>
          </a:bodyPr>
          <a:lstStyle/>
          <a:p>
            <a:pPr>
              <a:defRPr/>
            </a:pPr>
            <a:r>
              <a:rPr lang="en-US" sz="2800" i="1" dirty="0" smtClean="0">
                <a:solidFill>
                  <a:schemeClr val="bg1"/>
                </a:solidFill>
                <a:cs typeface="+mn-cs"/>
              </a:rPr>
              <a:t>The synoptic scale atmospheric variability</a:t>
            </a:r>
            <a:endParaRPr lang="en-US" sz="2800" i="1" dirty="0">
              <a:solidFill>
                <a:schemeClr val="bg1"/>
              </a:solidFill>
              <a:cs typeface="+mn-cs"/>
            </a:endParaRPr>
          </a:p>
        </p:txBody>
      </p:sp>
      <p:sp>
        <p:nvSpPr>
          <p:cNvPr id="75" name="Rounded Rectangle 74"/>
          <p:cNvSpPr/>
          <p:nvPr/>
        </p:nvSpPr>
        <p:spPr>
          <a:xfrm>
            <a:off x="24767381" y="23090187"/>
            <a:ext cx="11520000" cy="3124200"/>
          </a:xfrm>
          <a:prstGeom prst="roundRect">
            <a:avLst/>
          </a:prstGeom>
          <a:solidFill>
            <a:schemeClr val="tx1">
              <a:lumMod val="50000"/>
              <a:lumOff val="50000"/>
            </a:schemeClr>
          </a:solidFill>
          <a:ln w="1555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lnSpc>
                <a:spcPct val="110000"/>
              </a:lnSpc>
            </a:pPr>
            <a:endParaRPr lang="en-US" sz="2600" dirty="0" smtClean="0">
              <a:solidFill>
                <a:srgbClr val="FFFFFF"/>
              </a:solidFill>
              <a:latin typeface="Arial Black"/>
              <a:cs typeface="Arial Black"/>
            </a:endParaRPr>
          </a:p>
          <a:p>
            <a:pPr lvl="0" algn="ctr">
              <a:lnSpc>
                <a:spcPct val="110000"/>
              </a:lnSpc>
            </a:pPr>
            <a:r>
              <a:rPr lang="en-US" sz="2600" dirty="0" smtClean="0">
                <a:solidFill>
                  <a:srgbClr val="FFFFFF"/>
                </a:solidFill>
                <a:latin typeface="Arial Black"/>
                <a:cs typeface="Arial Black"/>
              </a:rPr>
              <a:t>Summary</a:t>
            </a:r>
          </a:p>
          <a:p>
            <a:pPr marL="457200" lvl="0" indent="-457200" algn="just">
              <a:lnSpc>
                <a:spcPct val="110000"/>
              </a:lnSpc>
              <a:buFont typeface="Wingdings" charset="2"/>
              <a:buChar char="ü"/>
            </a:pPr>
            <a:r>
              <a:rPr lang="en-US" sz="2600" dirty="0" smtClean="0">
                <a:solidFill>
                  <a:srgbClr val="FFFFFF"/>
                </a:solidFill>
                <a:latin typeface="Times New Roman" pitchFamily="18" charset="0"/>
                <a:cs typeface="Arial" charset="0"/>
              </a:rPr>
              <a:t>The </a:t>
            </a:r>
            <a:r>
              <a:rPr lang="en-US" sz="2600" dirty="0" err="1" smtClean="0">
                <a:solidFill>
                  <a:srgbClr val="FFFFFF"/>
                </a:solidFill>
                <a:latin typeface="Times New Roman" pitchFamily="18" charset="0"/>
                <a:cs typeface="Arial" charset="0"/>
              </a:rPr>
              <a:t>subcycling</a:t>
            </a:r>
            <a:r>
              <a:rPr lang="en-US" sz="2600" dirty="0">
                <a:solidFill>
                  <a:srgbClr val="FFFFFF"/>
                </a:solidFill>
                <a:latin typeface="Times New Roman" pitchFamily="18" charset="0"/>
                <a:cs typeface="Arial" charset="0"/>
              </a:rPr>
              <a:t> </a:t>
            </a:r>
            <a:r>
              <a:rPr lang="en-US" sz="2600" dirty="0" smtClean="0">
                <a:solidFill>
                  <a:srgbClr val="FFFFFF"/>
                </a:solidFill>
                <a:latin typeface="Times New Roman" pitchFamily="18" charset="0"/>
                <a:cs typeface="Arial" charset="0"/>
              </a:rPr>
              <a:t>issue contaminates the dynamical processes in most of the high-res run</a:t>
            </a:r>
            <a:r>
              <a:rPr lang="en-US" altLang="zh-CN" sz="2600" dirty="0" smtClean="0">
                <a:solidFill>
                  <a:srgbClr val="FFFFFF"/>
                </a:solidFill>
                <a:latin typeface="Times New Roman" pitchFamily="18" charset="0"/>
                <a:cs typeface="Arial" charset="0"/>
              </a:rPr>
              <a:t>s, but this influence is difficult to be detected in the mean circulation.</a:t>
            </a:r>
          </a:p>
          <a:p>
            <a:pPr marL="457200" lvl="0" indent="-457200" algn="just">
              <a:lnSpc>
                <a:spcPct val="110000"/>
              </a:lnSpc>
              <a:buFont typeface="Wingdings" charset="2"/>
              <a:buChar char="ü"/>
            </a:pPr>
            <a:r>
              <a:rPr lang="en-US" sz="2600" dirty="0" smtClean="0">
                <a:solidFill>
                  <a:srgbClr val="FFFFFF"/>
                </a:solidFill>
                <a:latin typeface="Times New Roman" pitchFamily="18" charset="0"/>
                <a:cs typeface="Arial" charset="0"/>
              </a:rPr>
              <a:t>The ACME model is free from this problem, at least in B1850C5T2 version.</a:t>
            </a:r>
          </a:p>
          <a:p>
            <a:pPr marL="457200" lvl="0" indent="-457200" algn="just">
              <a:lnSpc>
                <a:spcPct val="110000"/>
              </a:lnSpc>
              <a:buFont typeface="Wingdings" charset="2"/>
              <a:buChar char="ü"/>
            </a:pPr>
            <a:r>
              <a:rPr lang="en-US" sz="2600" dirty="0" smtClean="0">
                <a:solidFill>
                  <a:srgbClr val="FFFFFF"/>
                </a:solidFill>
                <a:latin typeface="Times New Roman" pitchFamily="18" charset="0"/>
                <a:cs typeface="Arial" charset="0"/>
              </a:rPr>
              <a:t>It is suggested that the testing of high-frequency atmosphere variability and transient eddies need to included in model validation, especially because we are plugging in more and more component and schemes into the model.</a:t>
            </a:r>
            <a:endParaRPr lang="en-US" sz="2000" dirty="0" smtClean="0">
              <a:solidFill>
                <a:srgbClr val="FFFFFF"/>
              </a:solidFill>
              <a:latin typeface="Arial Black"/>
              <a:cs typeface="Arial Black"/>
            </a:endParaRPr>
          </a:p>
          <a:p>
            <a:pPr lvl="0">
              <a:lnSpc>
                <a:spcPct val="110000"/>
              </a:lnSpc>
            </a:pPr>
            <a:endParaRPr lang="en-US" sz="2800" dirty="0" smtClean="0">
              <a:solidFill>
                <a:srgbClr val="FFFFFF"/>
              </a:solidFill>
              <a:cs typeface="Arial Black"/>
            </a:endParaRPr>
          </a:p>
        </p:txBody>
      </p:sp>
      <p:sp>
        <p:nvSpPr>
          <p:cNvPr id="109" name="TextBox 108"/>
          <p:cNvSpPr txBox="1"/>
          <p:nvPr/>
        </p:nvSpPr>
        <p:spPr bwMode="auto">
          <a:xfrm>
            <a:off x="1297781" y="24156987"/>
            <a:ext cx="10372671" cy="619862"/>
          </a:xfrm>
          <a:prstGeom prst="rect">
            <a:avLst/>
          </a:prstGeom>
          <a:solidFill>
            <a:schemeClr val="accent5">
              <a:lumMod val="50000"/>
            </a:schemeClr>
          </a:solidFill>
        </p:spPr>
        <p:txBody>
          <a:bodyPr wrap="square">
            <a:spAutoFit/>
          </a:bodyPr>
          <a:lstStyle/>
          <a:p>
            <a:pPr>
              <a:defRPr/>
            </a:pPr>
            <a:r>
              <a:rPr lang="en-US" sz="3200" i="1" dirty="0" smtClean="0">
                <a:solidFill>
                  <a:schemeClr val="bg1"/>
                </a:solidFill>
                <a:cs typeface="+mn-cs"/>
              </a:rPr>
              <a:t>General features of NH blocking:</a:t>
            </a:r>
            <a:endParaRPr lang="en-US" sz="3200" i="1" dirty="0">
              <a:solidFill>
                <a:schemeClr val="bg1"/>
              </a:solidFill>
              <a:cs typeface="+mn-cs"/>
            </a:endParaRPr>
          </a:p>
        </p:txBody>
      </p:sp>
      <p:sp>
        <p:nvSpPr>
          <p:cNvPr id="15" name="TextBox 14"/>
          <p:cNvSpPr txBox="1"/>
          <p:nvPr/>
        </p:nvSpPr>
        <p:spPr>
          <a:xfrm>
            <a:off x="9908381" y="2110124"/>
            <a:ext cx="18516600" cy="1015663"/>
          </a:xfrm>
          <a:prstGeom prst="rect">
            <a:avLst/>
          </a:prstGeom>
          <a:noFill/>
        </p:spPr>
        <p:txBody>
          <a:bodyPr wrap="square" rtlCol="0">
            <a:spAutoFit/>
          </a:bodyPr>
          <a:lstStyle/>
          <a:p>
            <a:pPr algn="ctr"/>
            <a:r>
              <a:rPr lang="en-US" altLang="zh-CN" sz="3600" b="1" dirty="0" smtClean="0">
                <a:latin typeface="Vijaya" pitchFamily="34" charset="0"/>
                <a:cs typeface="Vijaya" pitchFamily="34" charset="0"/>
              </a:rPr>
              <a:t>Tianyu Jiang*, Kate J. Evans, Mark Taylor, Jim Hack and Peter Caldwell  </a:t>
            </a:r>
          </a:p>
          <a:p>
            <a:pPr algn="ctr"/>
            <a:r>
              <a:rPr lang="en-US" altLang="zh-CN" i="1" dirty="0" err="1" smtClean="0">
                <a:latin typeface="Arial"/>
                <a:cs typeface="Arial"/>
              </a:rPr>
              <a:t>jiangt@ornl.gov</a:t>
            </a:r>
            <a:endParaRPr lang="en-US" altLang="zh-CN" i="1" dirty="0" smtClean="0">
              <a:latin typeface="Arial"/>
              <a:cs typeface="Arial"/>
            </a:endParaRPr>
          </a:p>
        </p:txBody>
      </p:sp>
      <p:pic>
        <p:nvPicPr>
          <p:cNvPr id="1141" name="Picture 117" descr="C:\Users\TNU\Downloads\ornl&amp;oaklea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49663" y="1995487"/>
            <a:ext cx="7531100" cy="1130300"/>
          </a:xfrm>
          <a:prstGeom prst="rect">
            <a:avLst/>
          </a:prstGeom>
          <a:noFill/>
          <a:extLst>
            <a:ext uri="{909E8E84-426E-40DD-AFC4-6F175D3DCCD1}">
              <a14:hiddenFill xmlns:a14="http://schemas.microsoft.com/office/drawing/2010/main">
                <a:solidFill>
                  <a:srgbClr val="FFFFFF"/>
                </a:solidFill>
              </a14:hiddenFill>
            </a:ext>
          </a:extLst>
        </p:spPr>
      </p:pic>
      <p:sp>
        <p:nvSpPr>
          <p:cNvPr id="21" name="矩形 20"/>
          <p:cNvSpPr/>
          <p:nvPr/>
        </p:nvSpPr>
        <p:spPr>
          <a:xfrm>
            <a:off x="12637782" y="26442987"/>
            <a:ext cx="23407200" cy="830997"/>
          </a:xfrm>
          <a:prstGeom prst="rect">
            <a:avLst/>
          </a:prstGeom>
          <a:gradFill>
            <a:gsLst>
              <a:gs pos="0">
                <a:srgbClr val="5E9EFF"/>
              </a:gs>
              <a:gs pos="39999">
                <a:srgbClr val="85C2FF"/>
              </a:gs>
              <a:gs pos="70000">
                <a:srgbClr val="C4D6EB"/>
              </a:gs>
              <a:gs pos="100000">
                <a:srgbClr val="FFEBFA"/>
              </a:gs>
            </a:gsLst>
            <a:lin ang="5400000" scaled="0"/>
          </a:gradFill>
          <a:ln w="127000" cap="rnd">
            <a:noFill/>
          </a:ln>
        </p:spPr>
        <p:txBody>
          <a:bodyPr wrap="square">
            <a:spAutoFit/>
          </a:bodyPr>
          <a:lstStyle/>
          <a:p>
            <a:r>
              <a:rPr lang="en-US" altLang="zh-CN" dirty="0"/>
              <a:t>This work is funded through the U.S. Dept. of Energy Office of Biological and Environmental Research (BER) project</a:t>
            </a:r>
            <a:r>
              <a:rPr lang="zh-CN" altLang="zh-CN" dirty="0"/>
              <a:t>s</a:t>
            </a:r>
            <a:r>
              <a:rPr lang="zh-CN" altLang="en-US" dirty="0"/>
              <a:t> </a:t>
            </a:r>
            <a:r>
              <a:rPr lang="en-US" altLang="zh-CN" dirty="0"/>
              <a:t> “Ultra High Resolution Global Climate Simulation to Explore and Quantify Predictive Skill for Climate Means, Variability and Extremes”</a:t>
            </a:r>
            <a:r>
              <a:rPr lang="zh-CN" altLang="en-US" dirty="0"/>
              <a:t> </a:t>
            </a:r>
            <a:r>
              <a:rPr lang="en-US" altLang="zh-CN" dirty="0"/>
              <a:t>and</a:t>
            </a:r>
            <a:r>
              <a:rPr lang="zh-CN" altLang="en-US" dirty="0"/>
              <a:t> </a:t>
            </a:r>
            <a:r>
              <a:rPr lang="en-US" dirty="0"/>
              <a:t>“Accelerated Climate Modeling for Energy”</a:t>
            </a:r>
            <a:endParaRPr lang="zh-CN" altLang="en-US" dirty="0"/>
          </a:p>
        </p:txBody>
      </p:sp>
      <p:sp>
        <p:nvSpPr>
          <p:cNvPr id="52" name="Rounded Rectangle 71"/>
          <p:cNvSpPr/>
          <p:nvPr/>
        </p:nvSpPr>
        <p:spPr bwMode="auto">
          <a:xfrm>
            <a:off x="307181" y="15012987"/>
            <a:ext cx="11520000" cy="6705600"/>
          </a:xfrm>
          <a:prstGeom prst="roundRect">
            <a:avLst/>
          </a:prstGeom>
          <a:solidFill>
            <a:schemeClr val="tx1">
              <a:lumMod val="50000"/>
              <a:lumOff val="50000"/>
            </a:schemeClr>
          </a:solidFill>
          <a:ln w="155575">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600" dirty="0" smtClean="0">
                <a:latin typeface="Arial Black"/>
                <a:cs typeface="Arial Black"/>
              </a:rPr>
              <a:t>The </a:t>
            </a:r>
            <a:r>
              <a:rPr lang="en-US" sz="2600" dirty="0" err="1" smtClean="0">
                <a:latin typeface="Arial Black"/>
                <a:cs typeface="Arial Black"/>
              </a:rPr>
              <a:t>subcycling</a:t>
            </a:r>
            <a:r>
              <a:rPr lang="en-US" sz="2600" dirty="0" smtClean="0">
                <a:latin typeface="Arial Black"/>
                <a:cs typeface="Arial Black"/>
              </a:rPr>
              <a:t> issue</a:t>
            </a:r>
          </a:p>
          <a:p>
            <a:pPr algn="just">
              <a:defRPr/>
            </a:pPr>
            <a:r>
              <a:rPr lang="en-US" sz="2600" dirty="0" smtClean="0">
                <a:cs typeface="Arial Black"/>
              </a:rPr>
              <a:t>The time integral in the climate model is computed through the leapfrog scheme as  </a:t>
            </a:r>
            <a:endParaRPr lang="en-US" sz="2600" i="1" dirty="0" smtClean="0">
              <a:latin typeface="Arial"/>
              <a:cs typeface="Arial"/>
            </a:endParaRPr>
          </a:p>
          <a:p>
            <a:pPr algn="ctr">
              <a:defRPr/>
            </a:pPr>
            <a:r>
              <a:rPr lang="en-US" sz="2600" i="1" dirty="0" smtClean="0">
                <a:cs typeface="Arial"/>
              </a:rPr>
              <a:t>U(t+1)=U(t-1)+2</a:t>
            </a:r>
            <a:r>
              <a:rPr lang="en-US" sz="2600" dirty="0" smtClean="0">
                <a:cs typeface="Arial"/>
              </a:rPr>
              <a:t>Δ</a:t>
            </a:r>
            <a:r>
              <a:rPr lang="en-US" sz="2600" i="1" dirty="0" smtClean="0">
                <a:cs typeface="Arial"/>
              </a:rPr>
              <a:t>t F(t)</a:t>
            </a:r>
          </a:p>
          <a:p>
            <a:pPr algn="just">
              <a:defRPr/>
            </a:pPr>
            <a:endParaRPr lang="en-US" sz="2600" dirty="0" smtClean="0">
              <a:cs typeface="Arial"/>
            </a:endParaRPr>
          </a:p>
          <a:p>
            <a:pPr algn="just">
              <a:defRPr/>
            </a:pPr>
            <a:r>
              <a:rPr lang="en-US" sz="2600" dirty="0" smtClean="0">
                <a:cs typeface="Arial"/>
              </a:rPr>
              <a:t>this process of stepping forward from moment to moment to </a:t>
            </a:r>
            <a:r>
              <a:rPr lang="en-US" sz="2600" dirty="0" err="1" smtClean="0">
                <a:cs typeface="Arial"/>
              </a:rPr>
              <a:t>mimick</a:t>
            </a:r>
            <a:r>
              <a:rPr lang="en-US" sz="2600" dirty="0" smtClean="0">
                <a:cs typeface="Arial"/>
              </a:rPr>
              <a:t> the dynamics and physics in the atmosphere; however, in the the spectral transformed </a:t>
            </a:r>
            <a:r>
              <a:rPr lang="en-US" sz="2600" dirty="0" err="1" smtClean="0">
                <a:cs typeface="Arial"/>
              </a:rPr>
              <a:t>dycore</a:t>
            </a:r>
            <a:r>
              <a:rPr lang="en-US" sz="2600" dirty="0" smtClean="0">
                <a:cs typeface="Arial"/>
              </a:rPr>
              <a:t> developed in HOMME, the time step </a:t>
            </a:r>
            <a:r>
              <a:rPr lang="en-US" sz="2600" i="1" dirty="0" smtClean="0">
                <a:cs typeface="Arial"/>
              </a:rPr>
              <a:t>2</a:t>
            </a:r>
            <a:r>
              <a:rPr lang="en-US" sz="2600" dirty="0" smtClean="0">
                <a:cs typeface="Arial"/>
              </a:rPr>
              <a:t>Δ</a:t>
            </a:r>
            <a:r>
              <a:rPr lang="en-US" sz="2600" i="1" dirty="0" smtClean="0">
                <a:cs typeface="Arial"/>
              </a:rPr>
              <a:t>t </a:t>
            </a:r>
            <a:r>
              <a:rPr lang="en-US" sz="2600" dirty="0" smtClean="0">
                <a:cs typeface="Arial"/>
              </a:rPr>
              <a:t>is mistakenly replaced by </a:t>
            </a:r>
            <a:r>
              <a:rPr lang="en-US" sz="2600" dirty="0" err="1" smtClean="0">
                <a:cs typeface="Arial"/>
              </a:rPr>
              <a:t>Δ</a:t>
            </a:r>
            <a:r>
              <a:rPr lang="en-US" sz="2600" i="1" dirty="0" err="1" smtClean="0">
                <a:cs typeface="Arial"/>
              </a:rPr>
              <a:t>t</a:t>
            </a:r>
            <a:r>
              <a:rPr lang="en-US" sz="2600" i="1" dirty="0" smtClean="0">
                <a:cs typeface="Arial"/>
              </a:rPr>
              <a:t> </a:t>
            </a:r>
            <a:r>
              <a:rPr lang="en-US" sz="2600" dirty="0" smtClean="0">
                <a:cs typeface="Arial"/>
              </a:rPr>
              <a:t>for the physical</a:t>
            </a:r>
            <a:r>
              <a:rPr lang="zh-CN" altLang="en-US" sz="2600" dirty="0" smtClean="0">
                <a:cs typeface="Arial"/>
              </a:rPr>
              <a:t> </a:t>
            </a:r>
            <a:r>
              <a:rPr lang="en-US" sz="2600" dirty="0" smtClean="0">
                <a:cs typeface="Arial"/>
              </a:rPr>
              <a:t>process, therefore all the associated </a:t>
            </a:r>
            <a:r>
              <a:rPr lang="en-US" altLang="zh-CN" sz="2600" dirty="0" err="1" smtClean="0">
                <a:cs typeface="Arial"/>
              </a:rPr>
              <a:t>subcycling</a:t>
            </a:r>
            <a:r>
              <a:rPr lang="zh-CN" altLang="en-US" sz="2600" dirty="0" smtClean="0">
                <a:cs typeface="Arial"/>
              </a:rPr>
              <a:t> </a:t>
            </a:r>
            <a:r>
              <a:rPr lang="en-US" sz="2600" dirty="0" smtClean="0">
                <a:cs typeface="Arial"/>
              </a:rPr>
              <a:t>(include various </a:t>
            </a:r>
            <a:r>
              <a:rPr lang="en-US" sz="2600" dirty="0" err="1" smtClean="0">
                <a:cs typeface="Arial"/>
              </a:rPr>
              <a:t>diabatic</a:t>
            </a:r>
            <a:r>
              <a:rPr lang="en-US" sz="2600" dirty="0" smtClean="0">
                <a:cs typeface="Arial"/>
              </a:rPr>
              <a:t> processes and energy conversion) </a:t>
            </a:r>
            <a:r>
              <a:rPr lang="en-US" altLang="zh-CN" sz="2600" dirty="0" smtClean="0">
                <a:cs typeface="Arial"/>
              </a:rPr>
              <a:t>in</a:t>
            </a:r>
            <a:r>
              <a:rPr lang="zh-CN" altLang="en-US" sz="2600" dirty="0" smtClean="0">
                <a:cs typeface="Arial"/>
              </a:rPr>
              <a:t> </a:t>
            </a:r>
            <a:r>
              <a:rPr lang="en-US" altLang="zh-CN" sz="2600" dirty="0" smtClean="0">
                <a:cs typeface="Arial"/>
              </a:rPr>
              <a:t>the</a:t>
            </a:r>
            <a:r>
              <a:rPr lang="zh-CN" altLang="en-US" sz="2600" dirty="0" smtClean="0">
                <a:cs typeface="Arial"/>
              </a:rPr>
              <a:t> </a:t>
            </a:r>
            <a:r>
              <a:rPr lang="en-US" altLang="zh-CN" sz="2600" dirty="0" smtClean="0">
                <a:cs typeface="Arial"/>
              </a:rPr>
              <a:t>a</a:t>
            </a:r>
            <a:r>
              <a:rPr lang="en-US" sz="2600" dirty="0" smtClean="0">
                <a:cs typeface="Arial"/>
              </a:rPr>
              <a:t>tmosphere is inaccurate in the model.</a:t>
            </a:r>
          </a:p>
          <a:p>
            <a:pPr algn="just">
              <a:defRPr/>
            </a:pPr>
            <a:r>
              <a:rPr lang="en-US" sz="2600" dirty="0" smtClean="0">
                <a:cs typeface="Arial"/>
              </a:rPr>
              <a:t>	Because the coupling between the atmosphere flow and the </a:t>
            </a:r>
            <a:r>
              <a:rPr lang="en-US" sz="2600" dirty="0" err="1" smtClean="0">
                <a:cs typeface="Arial"/>
              </a:rPr>
              <a:t>subcycling</a:t>
            </a:r>
            <a:r>
              <a:rPr lang="en-US" sz="2600" dirty="0">
                <a:cs typeface="Arial"/>
              </a:rPr>
              <a:t> </a:t>
            </a:r>
            <a:r>
              <a:rPr lang="en-US" sz="2600" dirty="0" smtClean="0">
                <a:cs typeface="Arial"/>
              </a:rPr>
              <a:t>is the most fundamental </a:t>
            </a:r>
            <a:r>
              <a:rPr lang="en-US" altLang="zh-CN" sz="2600" dirty="0" smtClean="0">
                <a:cs typeface="Arial"/>
              </a:rPr>
              <a:t>mechanism</a:t>
            </a:r>
            <a:r>
              <a:rPr lang="en-US" sz="2600" dirty="0" smtClean="0">
                <a:cs typeface="Arial"/>
              </a:rPr>
              <a:t> for the dynamical process and</a:t>
            </a:r>
            <a:r>
              <a:rPr lang="zh-CN" altLang="zh-CN" sz="2600" dirty="0">
                <a:cs typeface="Arial"/>
              </a:rPr>
              <a:t> </a:t>
            </a:r>
            <a:r>
              <a:rPr lang="en-US" altLang="zh-CN" sz="2600" dirty="0" smtClean="0">
                <a:cs typeface="Arial"/>
              </a:rPr>
              <a:t>atmospheric</a:t>
            </a:r>
            <a:r>
              <a:rPr lang="en-US" sz="2600" dirty="0" smtClean="0">
                <a:cs typeface="Arial"/>
              </a:rPr>
              <a:t> phenomena, the time stepping issue has a serious impact </a:t>
            </a:r>
            <a:r>
              <a:rPr lang="en-US" altLang="zh-CN" sz="2600" dirty="0" smtClean="0">
                <a:cs typeface="Arial"/>
              </a:rPr>
              <a:t>on</a:t>
            </a:r>
            <a:r>
              <a:rPr lang="en-US" sz="2600" dirty="0" smtClean="0">
                <a:cs typeface="Arial"/>
              </a:rPr>
              <a:t> the atmo</a:t>
            </a:r>
            <a:r>
              <a:rPr lang="en-US" altLang="zh-CN" sz="2600" dirty="0" smtClean="0">
                <a:cs typeface="Arial"/>
              </a:rPr>
              <a:t>s</a:t>
            </a:r>
            <a:r>
              <a:rPr lang="en-US" sz="2600" dirty="0" smtClean="0">
                <a:cs typeface="Arial"/>
              </a:rPr>
              <a:t>pheric variability.</a:t>
            </a:r>
          </a:p>
        </p:txBody>
      </p:sp>
      <p:sp>
        <p:nvSpPr>
          <p:cNvPr id="45" name="Rounded Rectangle 71"/>
          <p:cNvSpPr/>
          <p:nvPr/>
        </p:nvSpPr>
        <p:spPr bwMode="auto">
          <a:xfrm>
            <a:off x="383381" y="21947187"/>
            <a:ext cx="11506200" cy="4267200"/>
          </a:xfrm>
          <a:prstGeom prst="roundRect">
            <a:avLst/>
          </a:prstGeom>
          <a:solidFill>
            <a:srgbClr val="F5ECDB"/>
          </a:solidFill>
          <a:ln w="155575">
            <a:solidFill>
              <a:srgbClr val="E1C2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600" dirty="0" smtClean="0">
                <a:solidFill>
                  <a:schemeClr val="tx1"/>
                </a:solidFill>
                <a:latin typeface="Arial Black"/>
                <a:cs typeface="Arial Black"/>
              </a:rPr>
              <a:t>D</a:t>
            </a:r>
            <a:r>
              <a:rPr lang="en-US" altLang="zh-CN" sz="2600" dirty="0" smtClean="0">
                <a:solidFill>
                  <a:schemeClr val="tx1"/>
                </a:solidFill>
                <a:latin typeface="Arial Black"/>
                <a:cs typeface="Arial Black"/>
              </a:rPr>
              <a:t>ata</a:t>
            </a:r>
            <a:r>
              <a:rPr lang="zh-CN" altLang="en-US" sz="2600" dirty="0" smtClean="0">
                <a:solidFill>
                  <a:schemeClr val="tx1"/>
                </a:solidFill>
                <a:latin typeface="Arial Black"/>
                <a:cs typeface="Arial Black"/>
              </a:rPr>
              <a:t> </a:t>
            </a:r>
            <a:r>
              <a:rPr lang="en-US" altLang="zh-CN" sz="2600" dirty="0" smtClean="0">
                <a:solidFill>
                  <a:schemeClr val="tx1"/>
                </a:solidFill>
                <a:latin typeface="Arial Black"/>
                <a:cs typeface="Arial Black"/>
              </a:rPr>
              <a:t>and</a:t>
            </a:r>
            <a:r>
              <a:rPr lang="zh-CN" altLang="en-US" sz="2600" dirty="0" smtClean="0">
                <a:solidFill>
                  <a:schemeClr val="tx1"/>
                </a:solidFill>
                <a:latin typeface="Arial Black"/>
                <a:cs typeface="Arial Black"/>
              </a:rPr>
              <a:t> </a:t>
            </a:r>
            <a:r>
              <a:rPr lang="en-US" altLang="zh-CN" sz="2600" dirty="0" smtClean="0">
                <a:solidFill>
                  <a:schemeClr val="tx1"/>
                </a:solidFill>
                <a:latin typeface="Arial Black"/>
                <a:cs typeface="Arial Black"/>
              </a:rPr>
              <a:t>model</a:t>
            </a:r>
          </a:p>
          <a:p>
            <a:pPr marL="457200" indent="-457200" algn="just">
              <a:buFont typeface="Arial"/>
              <a:buChar char="•"/>
              <a:defRPr/>
            </a:pPr>
            <a:r>
              <a:rPr lang="en-US" altLang="zh-CN" sz="2600" dirty="0" smtClean="0">
                <a:solidFill>
                  <a:schemeClr val="tx1"/>
                </a:solidFill>
                <a:cs typeface="Arial Black"/>
              </a:rPr>
              <a:t>The model output used here to illustrate the issue is from the “high-res project”. </a:t>
            </a:r>
          </a:p>
          <a:p>
            <a:pPr marL="457200" indent="-457200" algn="just">
              <a:buFont typeface="Arial"/>
              <a:buChar char="•"/>
              <a:defRPr/>
            </a:pPr>
            <a:r>
              <a:rPr lang="en-US" altLang="zh-CN" sz="2600" dirty="0" smtClean="0">
                <a:solidFill>
                  <a:schemeClr val="tx1"/>
                </a:solidFill>
                <a:cs typeface="Arial Black"/>
              </a:rPr>
              <a:t>The model employs a spectral transformed </a:t>
            </a:r>
            <a:r>
              <a:rPr lang="en-US" altLang="zh-CN" sz="2600" dirty="0" err="1" smtClean="0">
                <a:solidFill>
                  <a:schemeClr val="tx1"/>
                </a:solidFill>
                <a:cs typeface="Arial Black"/>
              </a:rPr>
              <a:t>dycore</a:t>
            </a:r>
            <a:r>
              <a:rPr lang="en-US" altLang="zh-CN" sz="2600" dirty="0" smtClean="0">
                <a:solidFill>
                  <a:schemeClr val="tx1"/>
                </a:solidFill>
                <a:cs typeface="Arial Black"/>
              </a:rPr>
              <a:t>, and completed 3 types of experiment: T85FAMIP, T85BTRANS and T341FAMIP. </a:t>
            </a:r>
          </a:p>
          <a:p>
            <a:pPr marL="457200" indent="-457200" algn="just">
              <a:buFont typeface="Arial"/>
              <a:buChar char="•"/>
              <a:defRPr/>
            </a:pPr>
            <a:r>
              <a:rPr lang="en-US" altLang="zh-CN" sz="2600" dirty="0" smtClean="0">
                <a:solidFill>
                  <a:schemeClr val="tx1"/>
                </a:solidFill>
                <a:cs typeface="Arial Black"/>
              </a:rPr>
              <a:t>The reference data used here is from NCEP-NCAR reanalysis.</a:t>
            </a:r>
            <a:endParaRPr lang="en-US" altLang="zh-CN" sz="2600" dirty="0">
              <a:solidFill>
                <a:schemeClr val="tx1"/>
              </a:solidFill>
              <a:cs typeface="Arial Black"/>
            </a:endParaRPr>
          </a:p>
          <a:p>
            <a:pPr marL="457200" indent="-457200" algn="just">
              <a:buFont typeface="Arial"/>
              <a:buChar char="•"/>
              <a:defRPr/>
            </a:pPr>
            <a:r>
              <a:rPr lang="en-US" altLang="zh-CN" sz="2600" dirty="0" smtClean="0">
                <a:solidFill>
                  <a:schemeClr val="tx1"/>
                </a:solidFill>
                <a:cs typeface="Arial Black"/>
              </a:rPr>
              <a:t>All the following analysis are performed on daily or sub-daily (6-hourly) time spectra.</a:t>
            </a:r>
          </a:p>
        </p:txBody>
      </p:sp>
      <p:sp>
        <p:nvSpPr>
          <p:cNvPr id="55" name="Rounded Rectangle 71"/>
          <p:cNvSpPr/>
          <p:nvPr/>
        </p:nvSpPr>
        <p:spPr bwMode="auto">
          <a:xfrm>
            <a:off x="24691181" y="11507787"/>
            <a:ext cx="11506200" cy="11353800"/>
          </a:xfrm>
          <a:prstGeom prst="roundRect">
            <a:avLst/>
          </a:prstGeom>
          <a:solidFill>
            <a:srgbClr val="F5ECDB"/>
          </a:solidFill>
          <a:ln w="155575">
            <a:solidFill>
              <a:srgbClr val="E1C2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6" name="TextBox 55"/>
          <p:cNvSpPr txBox="1"/>
          <p:nvPr/>
        </p:nvSpPr>
        <p:spPr>
          <a:xfrm>
            <a:off x="12880181" y="11202987"/>
            <a:ext cx="10591800" cy="1200328"/>
          </a:xfrm>
          <a:prstGeom prst="rect">
            <a:avLst/>
          </a:prstGeom>
          <a:noFill/>
        </p:spPr>
        <p:txBody>
          <a:bodyPr wrap="square" rtlCol="0">
            <a:spAutoFit/>
          </a:bodyPr>
          <a:lstStyle/>
          <a:p>
            <a:r>
              <a:rPr lang="en-US" dirty="0" smtClean="0">
                <a:solidFill>
                  <a:srgbClr val="0000FF"/>
                </a:solidFill>
              </a:rPr>
              <a:t>Fig. 1 Wheeler-</a:t>
            </a:r>
            <a:r>
              <a:rPr lang="en-US" dirty="0" err="1" smtClean="0">
                <a:solidFill>
                  <a:srgbClr val="0000FF"/>
                </a:solidFill>
              </a:rPr>
              <a:t>Kiladis</a:t>
            </a:r>
            <a:r>
              <a:rPr lang="en-US" dirty="0" smtClean="0">
                <a:solidFill>
                  <a:srgbClr val="0000FF"/>
                </a:solidFill>
              </a:rPr>
              <a:t> diagram for tropical precipitation. (left) based on wrong time-stepping data; (middle) based on the wrong time-stepping data, but assume the daily output were 12 hourly; (right) based on the corrected time-stepping version.</a:t>
            </a:r>
            <a:endParaRPr lang="en-US" dirty="0">
              <a:solidFill>
                <a:srgbClr val="0000FF"/>
              </a:solidFill>
            </a:endParaRPr>
          </a:p>
        </p:txBody>
      </p:sp>
      <p:sp>
        <p:nvSpPr>
          <p:cNvPr id="60" name="TextBox 59"/>
          <p:cNvSpPr txBox="1"/>
          <p:nvPr/>
        </p:nvSpPr>
        <p:spPr>
          <a:xfrm>
            <a:off x="12956381" y="12628463"/>
            <a:ext cx="10591800" cy="2308324"/>
          </a:xfrm>
          <a:prstGeom prst="rect">
            <a:avLst/>
          </a:prstGeom>
          <a:noFill/>
        </p:spPr>
        <p:txBody>
          <a:bodyPr wrap="square" rtlCol="0">
            <a:spAutoFit/>
          </a:bodyPr>
          <a:lstStyle/>
          <a:p>
            <a:pPr marL="342900" indent="-342900">
              <a:buFont typeface="Wingdings" charset="2"/>
              <a:buChar char="ü"/>
            </a:pPr>
            <a:r>
              <a:rPr lang="en-US" dirty="0" smtClean="0"/>
              <a:t>The tropical dynamics don’t match the theoretical curves with the wrong </a:t>
            </a:r>
            <a:r>
              <a:rPr lang="en-US" dirty="0" err="1" smtClean="0"/>
              <a:t>subcycling</a:t>
            </a:r>
            <a:r>
              <a:rPr lang="en-US" dirty="0" smtClean="0"/>
              <a:t> (left column).</a:t>
            </a:r>
          </a:p>
          <a:p>
            <a:pPr marL="342900" indent="-342900">
              <a:buFont typeface="Wingdings" charset="2"/>
              <a:buChar char="ü"/>
            </a:pPr>
            <a:r>
              <a:rPr lang="en-US" dirty="0" smtClean="0"/>
              <a:t>A simple temporal spectra assumption (</a:t>
            </a:r>
            <a:r>
              <a:rPr lang="en-US" i="1" dirty="0" smtClean="0">
                <a:cs typeface="Arial"/>
              </a:rPr>
              <a:t>2</a:t>
            </a:r>
            <a:r>
              <a:rPr lang="en-US" dirty="0" smtClean="0">
                <a:cs typeface="Arial"/>
              </a:rPr>
              <a:t>Δ</a:t>
            </a:r>
            <a:r>
              <a:rPr lang="en-US" i="1" dirty="0" smtClean="0">
                <a:cs typeface="Arial"/>
              </a:rPr>
              <a:t>t </a:t>
            </a:r>
            <a:r>
              <a:rPr lang="en-US" dirty="0" smtClean="0">
                <a:latin typeface="+mn-lt"/>
                <a:ea typeface="Wingdings"/>
                <a:cs typeface="Wingdings"/>
                <a:sym typeface="Wingdings"/>
              </a:rPr>
              <a:t></a:t>
            </a:r>
            <a:r>
              <a:rPr lang="en-US" dirty="0" err="1" smtClean="0">
                <a:cs typeface="Arial"/>
              </a:rPr>
              <a:t>Δ</a:t>
            </a:r>
            <a:r>
              <a:rPr lang="en-US" i="1" dirty="0" err="1" smtClean="0">
                <a:cs typeface="Arial"/>
              </a:rPr>
              <a:t>t</a:t>
            </a:r>
            <a:r>
              <a:rPr lang="en-US" i="1" dirty="0" smtClean="0">
                <a:cs typeface="Arial"/>
              </a:rPr>
              <a:t>, </a:t>
            </a:r>
            <a:r>
              <a:rPr lang="en-US" dirty="0" smtClean="0">
                <a:cs typeface="Arial"/>
              </a:rPr>
              <a:t>middle column</a:t>
            </a:r>
            <a:r>
              <a:rPr lang="en-US" dirty="0" smtClean="0"/>
              <a:t>) of the output data largely corrected the problem (compare to right column) </a:t>
            </a:r>
          </a:p>
          <a:p>
            <a:pPr marL="342900" indent="-342900">
              <a:buFont typeface="Wingdings" charset="2"/>
              <a:buChar char="ü"/>
            </a:pPr>
            <a:r>
              <a:rPr lang="en-US" dirty="0" smtClean="0"/>
              <a:t>Demonstrated that the tropical dynamics is largely determined by the </a:t>
            </a:r>
            <a:r>
              <a:rPr lang="en-US" dirty="0" err="1" smtClean="0"/>
              <a:t>subcycling</a:t>
            </a:r>
            <a:r>
              <a:rPr lang="en-US" dirty="0"/>
              <a:t> </a:t>
            </a:r>
            <a:r>
              <a:rPr lang="en-US" dirty="0" smtClean="0"/>
              <a:t>due to the heavily parameterized  processes in this region (more linear response).</a:t>
            </a:r>
            <a:endParaRPr lang="en-US" dirty="0"/>
          </a:p>
        </p:txBody>
      </p:sp>
      <p:sp>
        <p:nvSpPr>
          <p:cNvPr id="1131" name="Rectangle 1130"/>
          <p:cNvSpPr/>
          <p:nvPr/>
        </p:nvSpPr>
        <p:spPr>
          <a:xfrm>
            <a:off x="13413581" y="20430390"/>
            <a:ext cx="10134600" cy="830997"/>
          </a:xfrm>
          <a:prstGeom prst="rect">
            <a:avLst/>
          </a:prstGeom>
        </p:spPr>
        <p:txBody>
          <a:bodyPr wrap="square">
            <a:spAutoFit/>
          </a:bodyPr>
          <a:lstStyle/>
          <a:p>
            <a:r>
              <a:rPr lang="en-US" dirty="0">
                <a:solidFill>
                  <a:srgbClr val="0000FF"/>
                </a:solidFill>
              </a:rPr>
              <a:t>Fig. </a:t>
            </a:r>
            <a:r>
              <a:rPr lang="en-US" dirty="0" smtClean="0">
                <a:solidFill>
                  <a:srgbClr val="0000FF"/>
                </a:solidFill>
              </a:rPr>
              <a:t>2 </a:t>
            </a:r>
            <a:r>
              <a:rPr lang="en-US" dirty="0">
                <a:solidFill>
                  <a:srgbClr val="0000FF"/>
                </a:solidFill>
              </a:rPr>
              <a:t>Winter climatology of Northern Hemisphere 500 </a:t>
            </a:r>
            <a:r>
              <a:rPr lang="en-US" dirty="0" err="1">
                <a:solidFill>
                  <a:srgbClr val="0000FF"/>
                </a:solidFill>
              </a:rPr>
              <a:t>hPa</a:t>
            </a:r>
            <a:r>
              <a:rPr lang="en-US" dirty="0">
                <a:solidFill>
                  <a:srgbClr val="0000FF"/>
                </a:solidFill>
              </a:rPr>
              <a:t> </a:t>
            </a:r>
            <a:r>
              <a:rPr lang="en-US" dirty="0" smtClean="0">
                <a:solidFill>
                  <a:srgbClr val="0000FF"/>
                </a:solidFill>
              </a:rPr>
              <a:t>height (The difference among the three plot is less than 3%). Unit: </a:t>
            </a:r>
            <a:r>
              <a:rPr lang="en-US" i="1" dirty="0" smtClean="0">
                <a:solidFill>
                  <a:srgbClr val="0000FF"/>
                </a:solidFill>
              </a:rPr>
              <a:t>meter</a:t>
            </a:r>
            <a:endParaRPr lang="en-US" i="1" dirty="0">
              <a:solidFill>
                <a:srgbClr val="0000FF"/>
              </a:solidFill>
            </a:endParaRPr>
          </a:p>
        </p:txBody>
      </p:sp>
      <p:sp>
        <p:nvSpPr>
          <p:cNvPr id="1132" name="Rectangle 1131"/>
          <p:cNvSpPr/>
          <p:nvPr/>
        </p:nvSpPr>
        <p:spPr>
          <a:xfrm>
            <a:off x="13413581" y="25002390"/>
            <a:ext cx="10210800" cy="830997"/>
          </a:xfrm>
          <a:prstGeom prst="rect">
            <a:avLst/>
          </a:prstGeom>
        </p:spPr>
        <p:txBody>
          <a:bodyPr wrap="square">
            <a:spAutoFit/>
          </a:bodyPr>
          <a:lstStyle/>
          <a:p>
            <a:r>
              <a:rPr lang="en-US" dirty="0">
                <a:solidFill>
                  <a:srgbClr val="0000FF"/>
                </a:solidFill>
              </a:rPr>
              <a:t>Fig. 3 Vertical structure of Northern </a:t>
            </a:r>
            <a:r>
              <a:rPr lang="en-US" dirty="0" smtClean="0">
                <a:solidFill>
                  <a:srgbClr val="0000FF"/>
                </a:solidFill>
              </a:rPr>
              <a:t>Hemisphere zonal wind (The difference is less than 10%). Unit: </a:t>
            </a:r>
            <a:r>
              <a:rPr lang="en-US" i="1" dirty="0" smtClean="0">
                <a:solidFill>
                  <a:srgbClr val="0000FF"/>
                </a:solidFill>
              </a:rPr>
              <a:t>m/s </a:t>
            </a:r>
            <a:endParaRPr lang="en-US" i="1" dirty="0">
              <a:solidFill>
                <a:srgbClr val="0000FF"/>
              </a:solidFill>
            </a:endParaRPr>
          </a:p>
        </p:txBody>
      </p:sp>
      <p:pic>
        <p:nvPicPr>
          <p:cNvPr id="2" name="Picture 1" descr="image00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6311984"/>
            <a:ext cx="3636716" cy="1122186"/>
          </a:xfrm>
          <a:prstGeom prst="rect">
            <a:avLst/>
          </a:prstGeom>
        </p:spPr>
      </p:pic>
      <p:sp>
        <p:nvSpPr>
          <p:cNvPr id="41" name="TextBox 40"/>
          <p:cNvSpPr txBox="1"/>
          <p:nvPr/>
        </p:nvSpPr>
        <p:spPr bwMode="auto">
          <a:xfrm>
            <a:off x="25453181" y="11831459"/>
            <a:ext cx="9677400" cy="523220"/>
          </a:xfrm>
          <a:prstGeom prst="rect">
            <a:avLst/>
          </a:prstGeom>
          <a:solidFill>
            <a:schemeClr val="accent5">
              <a:lumMod val="50000"/>
            </a:schemeClr>
          </a:solidFill>
        </p:spPr>
        <p:txBody>
          <a:bodyPr wrap="square">
            <a:spAutoFit/>
          </a:bodyPr>
          <a:lstStyle/>
          <a:p>
            <a:pPr>
              <a:defRPr/>
            </a:pPr>
            <a:r>
              <a:rPr lang="en-US" sz="2800" i="1" dirty="0" smtClean="0">
                <a:solidFill>
                  <a:schemeClr val="bg1"/>
                </a:solidFill>
                <a:cs typeface="+mn-cs"/>
              </a:rPr>
              <a:t>Atmospheric blocking: the impact to an atmospheric phenomenon</a:t>
            </a:r>
            <a:endParaRPr lang="en-US" sz="2800" i="1" dirty="0">
              <a:solidFill>
                <a:schemeClr val="bg1"/>
              </a:solidFill>
              <a:cs typeface="+mn-cs"/>
            </a:endParaRPr>
          </a:p>
        </p:txBody>
      </p:sp>
      <p:sp>
        <p:nvSpPr>
          <p:cNvPr id="42" name="TextBox 41"/>
          <p:cNvSpPr txBox="1"/>
          <p:nvPr/>
        </p:nvSpPr>
        <p:spPr>
          <a:xfrm>
            <a:off x="31168181" y="13888859"/>
            <a:ext cx="4953000" cy="2308324"/>
          </a:xfrm>
          <a:prstGeom prst="rect">
            <a:avLst/>
          </a:prstGeom>
          <a:noFill/>
        </p:spPr>
        <p:txBody>
          <a:bodyPr wrap="square" rtlCol="0">
            <a:spAutoFit/>
          </a:bodyPr>
          <a:lstStyle/>
          <a:p>
            <a:r>
              <a:rPr lang="en-US" dirty="0" smtClean="0">
                <a:solidFill>
                  <a:srgbClr val="0000FF"/>
                </a:solidFill>
              </a:rPr>
              <a:t>Fig. </a:t>
            </a:r>
            <a:r>
              <a:rPr lang="en-US" altLang="zh-CN" dirty="0" smtClean="0">
                <a:solidFill>
                  <a:srgbClr val="0000FF"/>
                </a:solidFill>
              </a:rPr>
              <a:t>5</a:t>
            </a:r>
            <a:r>
              <a:rPr lang="en-US" altLang="zh-CN" dirty="0">
                <a:solidFill>
                  <a:srgbClr val="0000FF"/>
                </a:solidFill>
              </a:rPr>
              <a:t> </a:t>
            </a:r>
            <a:r>
              <a:rPr lang="en-US" dirty="0" smtClean="0">
                <a:solidFill>
                  <a:srgbClr val="0000FF"/>
                </a:solidFill>
              </a:rPr>
              <a:t>Mean blocking duration for each month (unit: days). The T85F, T85B and T341F are those with </a:t>
            </a:r>
            <a:r>
              <a:rPr lang="en-US" dirty="0" err="1" smtClean="0">
                <a:solidFill>
                  <a:srgbClr val="0000FF"/>
                </a:solidFill>
              </a:rPr>
              <a:t>subcycling</a:t>
            </a:r>
            <a:r>
              <a:rPr lang="en-US" dirty="0" smtClean="0">
                <a:solidFill>
                  <a:srgbClr val="0000FF"/>
                </a:solidFill>
              </a:rPr>
              <a:t> issue. The T85Fn is the corrected version. The B1850c5t2 is a version of SE model.</a:t>
            </a:r>
            <a:endParaRPr lang="en-US" dirty="0">
              <a:solidFill>
                <a:srgbClr val="0000FF"/>
              </a:solidFill>
            </a:endParaRPr>
          </a:p>
        </p:txBody>
      </p:sp>
      <p:sp>
        <p:nvSpPr>
          <p:cNvPr id="43" name="TextBox 42"/>
          <p:cNvSpPr txBox="1"/>
          <p:nvPr/>
        </p:nvSpPr>
        <p:spPr>
          <a:xfrm>
            <a:off x="25453181" y="21585059"/>
            <a:ext cx="10287000" cy="1200328"/>
          </a:xfrm>
          <a:prstGeom prst="rect">
            <a:avLst/>
          </a:prstGeom>
          <a:noFill/>
        </p:spPr>
        <p:txBody>
          <a:bodyPr wrap="square" rtlCol="0">
            <a:spAutoFit/>
          </a:bodyPr>
          <a:lstStyle/>
          <a:p>
            <a:r>
              <a:rPr lang="en-US" dirty="0" smtClean="0">
                <a:solidFill>
                  <a:srgbClr val="0000FF"/>
                </a:solidFill>
              </a:rPr>
              <a:t>Fig. </a:t>
            </a:r>
            <a:r>
              <a:rPr lang="en-US" altLang="zh-CN" dirty="0" smtClean="0">
                <a:solidFill>
                  <a:srgbClr val="0000FF"/>
                </a:solidFill>
              </a:rPr>
              <a:t>6</a:t>
            </a:r>
            <a:r>
              <a:rPr lang="zh-CN" altLang="en-US" dirty="0" smtClean="0">
                <a:solidFill>
                  <a:srgbClr val="0000FF"/>
                </a:solidFill>
              </a:rPr>
              <a:t> </a:t>
            </a:r>
            <a:r>
              <a:rPr lang="en-US" dirty="0">
                <a:solidFill>
                  <a:srgbClr val="0000FF"/>
                </a:solidFill>
              </a:rPr>
              <a:t>Histogram of mean total number of blocking events in the Northern Hemisphere lasting at least a given number of days (blue bins). The red curves indicate the exponential fit of the </a:t>
            </a:r>
            <a:r>
              <a:rPr lang="en-US" dirty="0" smtClean="0">
                <a:solidFill>
                  <a:srgbClr val="0000FF"/>
                </a:solidFill>
              </a:rPr>
              <a:t>distribution. </a:t>
            </a:r>
            <a:r>
              <a:rPr lang="en-US" i="1" dirty="0">
                <a:solidFill>
                  <a:srgbClr val="0000FF"/>
                </a:solidFill>
              </a:rPr>
              <a:t>τ</a:t>
            </a:r>
            <a:r>
              <a:rPr lang="en-US" i="1" baseline="-25000" dirty="0">
                <a:solidFill>
                  <a:srgbClr val="0000FF"/>
                </a:solidFill>
              </a:rPr>
              <a:t>0</a:t>
            </a:r>
            <a:r>
              <a:rPr lang="en-US" i="1" dirty="0">
                <a:solidFill>
                  <a:srgbClr val="0000FF"/>
                </a:solidFill>
              </a:rPr>
              <a:t> </a:t>
            </a:r>
            <a:r>
              <a:rPr lang="en-US" dirty="0">
                <a:solidFill>
                  <a:srgbClr val="0000FF"/>
                </a:solidFill>
              </a:rPr>
              <a:t>is the characteristic timescale. </a:t>
            </a:r>
          </a:p>
        </p:txBody>
      </p:sp>
      <p:pic>
        <p:nvPicPr>
          <p:cNvPr id="50" name="Picture 49" descr="Macintosh HD:Users:tjo:Work:Fig3.Sym.T85_F1850C4_suborig.2-5_PRECT_anom.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2727781" y="4573587"/>
            <a:ext cx="3830320" cy="3307080"/>
          </a:xfrm>
          <a:prstGeom prst="rect">
            <a:avLst/>
          </a:prstGeom>
          <a:noFill/>
          <a:ln>
            <a:noFill/>
          </a:ln>
        </p:spPr>
      </p:pic>
      <p:pic>
        <p:nvPicPr>
          <p:cNvPr id="53" name="Picture 52" descr="Macintosh HD:Users:tjo:Work:Fig3.Asym.T85_F1850C4_suborig.2-5_PRECT_anom.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2727781" y="7773987"/>
            <a:ext cx="3830320" cy="3307080"/>
          </a:xfrm>
          <a:prstGeom prst="rect">
            <a:avLst/>
          </a:prstGeom>
          <a:noFill/>
          <a:ln>
            <a:noFill/>
          </a:ln>
        </p:spPr>
      </p:pic>
      <p:pic>
        <p:nvPicPr>
          <p:cNvPr id="57" name="Picture 56" descr="Macintosh HD:Users:tjo:Work:Fig3.Sym.T85_F1850C4_subnew.2-5_PRECT_anom.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0271581" y="4573587"/>
            <a:ext cx="3830320" cy="3307080"/>
          </a:xfrm>
          <a:prstGeom prst="rect">
            <a:avLst/>
          </a:prstGeom>
          <a:noFill/>
          <a:ln>
            <a:noFill/>
          </a:ln>
        </p:spPr>
      </p:pic>
      <p:pic>
        <p:nvPicPr>
          <p:cNvPr id="58" name="Picture 57" descr="Macintosh HD:Users:tjo:Work:Fig3.Asym.T85_F1850C4_subnew.2-5_PRECT_anom.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0271581" y="7773987"/>
            <a:ext cx="3830320" cy="3307080"/>
          </a:xfrm>
          <a:prstGeom prst="rect">
            <a:avLst/>
          </a:prstGeom>
          <a:noFill/>
          <a:ln>
            <a:noFill/>
          </a:ln>
        </p:spPr>
      </p:pic>
      <p:pic>
        <p:nvPicPr>
          <p:cNvPr id="61" name="Picture 60" descr="Macintosh HD:Users:tjo:Work:Fig3.Sym.T85_F1850C4_suborig12hourly.2-5_PRECT_anom.pn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6537781" y="4573587"/>
            <a:ext cx="3654933" cy="3251073"/>
          </a:xfrm>
          <a:prstGeom prst="rect">
            <a:avLst/>
          </a:prstGeom>
          <a:noFill/>
          <a:ln>
            <a:noFill/>
          </a:ln>
        </p:spPr>
      </p:pic>
      <p:pic>
        <p:nvPicPr>
          <p:cNvPr id="62" name="Picture 61" descr="Macintosh HD:Users:tjo:Work:Fig3.Asym.T85_F1850C4_suborig12hourly.2-5_PRECT_anom.pn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6537781" y="7799514"/>
            <a:ext cx="3654933" cy="3251073"/>
          </a:xfrm>
          <a:prstGeom prst="rect">
            <a:avLst/>
          </a:prstGeom>
          <a:noFill/>
          <a:ln>
            <a:noFill/>
          </a:ln>
        </p:spPr>
      </p:pic>
      <p:pic>
        <p:nvPicPr>
          <p:cNvPr id="63" name="图片 13"/>
          <p:cNvPicPr>
            <a:picLocks noChangeAspect="1"/>
          </p:cNvPicPr>
          <p:nvPr/>
        </p:nvPicPr>
        <p:blipFill rotWithShape="1">
          <a:blip r:embed="rId11" cstate="print">
            <a:extLst>
              <a:ext uri="{28A0092B-C50C-407E-A947-70E740481C1C}">
                <a14:useLocalDpi xmlns:a14="http://schemas.microsoft.com/office/drawing/2010/main" val="0"/>
              </a:ext>
            </a:extLst>
          </a:blip>
          <a:srcRect b="52154"/>
          <a:stretch/>
        </p:blipFill>
        <p:spPr>
          <a:xfrm>
            <a:off x="13413581" y="16846956"/>
            <a:ext cx="9753600" cy="3500031"/>
          </a:xfrm>
          <a:prstGeom prst="rect">
            <a:avLst/>
          </a:prstGeom>
        </p:spPr>
      </p:pic>
      <p:pic>
        <p:nvPicPr>
          <p:cNvPr id="64" name="图片 14"/>
          <p:cNvPicPr>
            <a:picLocks noChangeAspect="1"/>
          </p:cNvPicPr>
          <p:nvPr/>
        </p:nvPicPr>
        <p:blipFill rotWithShape="1">
          <a:blip r:embed="rId12">
            <a:extLst>
              <a:ext uri="{28A0092B-C50C-407E-A947-70E740481C1C}">
                <a14:useLocalDpi xmlns:a14="http://schemas.microsoft.com/office/drawing/2010/main" val="0"/>
              </a:ext>
            </a:extLst>
          </a:blip>
          <a:srcRect l="6831" t="2186" r="2588" b="51089"/>
          <a:stretch/>
        </p:blipFill>
        <p:spPr bwMode="auto">
          <a:xfrm>
            <a:off x="13413581" y="21332891"/>
            <a:ext cx="9663181" cy="3738496"/>
          </a:xfrm>
          <a:prstGeom prst="rect">
            <a:avLst/>
          </a:prstGeom>
          <a:ln>
            <a:noFill/>
          </a:ln>
          <a:extLst>
            <a:ext uri="{53640926-AAD7-44D8-BBD7-CCE9431645EC}">
              <a14:shadowObscured xmlns:a14="http://schemas.microsoft.com/office/drawing/2010/main"/>
            </a:ext>
          </a:extLst>
        </p:spPr>
      </p:pic>
      <p:pic>
        <p:nvPicPr>
          <p:cNvPr id="7" name="Picture 6" descr="EKEH_EvectorH_Winter_AllSim.jp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5757981" y="4344987"/>
            <a:ext cx="4876800" cy="3657600"/>
          </a:xfrm>
          <a:prstGeom prst="rect">
            <a:avLst/>
          </a:prstGeom>
        </p:spPr>
      </p:pic>
      <p:sp>
        <p:nvSpPr>
          <p:cNvPr id="65" name="TextBox 64"/>
          <p:cNvSpPr txBox="1"/>
          <p:nvPr/>
        </p:nvSpPr>
        <p:spPr>
          <a:xfrm>
            <a:off x="31168181" y="4421187"/>
            <a:ext cx="4343400" cy="3416320"/>
          </a:xfrm>
          <a:prstGeom prst="rect">
            <a:avLst/>
          </a:prstGeom>
          <a:noFill/>
        </p:spPr>
        <p:txBody>
          <a:bodyPr wrap="square" rtlCol="0">
            <a:spAutoFit/>
          </a:bodyPr>
          <a:lstStyle/>
          <a:p>
            <a:r>
              <a:rPr lang="en-US" dirty="0" smtClean="0">
                <a:solidFill>
                  <a:srgbClr val="0000FF"/>
                </a:solidFill>
              </a:rPr>
              <a:t>Fig. </a:t>
            </a:r>
            <a:r>
              <a:rPr lang="en-US" altLang="zh-CN" dirty="0" smtClean="0">
                <a:solidFill>
                  <a:srgbClr val="0000FF"/>
                </a:solidFill>
              </a:rPr>
              <a:t>4</a:t>
            </a:r>
            <a:r>
              <a:rPr lang="en-US" dirty="0" smtClean="0">
                <a:solidFill>
                  <a:srgbClr val="0000FF"/>
                </a:solidFill>
              </a:rPr>
              <a:t>  Winter storm track climatology. The storm track is represented by upper troposphere EKE, computed based on 200 </a:t>
            </a:r>
            <a:r>
              <a:rPr lang="en-US" dirty="0" err="1" smtClean="0">
                <a:solidFill>
                  <a:srgbClr val="0000FF"/>
                </a:solidFill>
              </a:rPr>
              <a:t>hPa</a:t>
            </a:r>
            <a:r>
              <a:rPr lang="en-US" dirty="0" smtClean="0">
                <a:solidFill>
                  <a:srgbClr val="0000FF"/>
                </a:solidFill>
              </a:rPr>
              <a:t> high-pass (&lt; 5 day) filtered </a:t>
            </a:r>
            <a:r>
              <a:rPr lang="en-US" i="1" dirty="0" smtClean="0">
                <a:solidFill>
                  <a:srgbClr val="0000FF"/>
                </a:solidFill>
              </a:rPr>
              <a:t>u, v. </a:t>
            </a:r>
            <a:r>
              <a:rPr lang="en-US" dirty="0" smtClean="0">
                <a:solidFill>
                  <a:srgbClr val="0000FF"/>
                </a:solidFill>
              </a:rPr>
              <a:t>unit: </a:t>
            </a:r>
            <a:r>
              <a:rPr lang="en-US" i="1" dirty="0" smtClean="0">
                <a:solidFill>
                  <a:srgbClr val="0000FF"/>
                </a:solidFill>
              </a:rPr>
              <a:t>m</a:t>
            </a:r>
            <a:r>
              <a:rPr lang="en-US" i="1" baseline="30000" dirty="0" smtClean="0">
                <a:solidFill>
                  <a:srgbClr val="0000FF"/>
                </a:solidFill>
              </a:rPr>
              <a:t>2</a:t>
            </a:r>
            <a:r>
              <a:rPr lang="en-US" i="1" dirty="0" smtClean="0">
                <a:solidFill>
                  <a:srgbClr val="0000FF"/>
                </a:solidFill>
              </a:rPr>
              <a:t>/s</a:t>
            </a:r>
            <a:r>
              <a:rPr lang="en-US" i="1" baseline="30000" dirty="0" smtClean="0">
                <a:solidFill>
                  <a:srgbClr val="0000FF"/>
                </a:solidFill>
              </a:rPr>
              <a:t>2.</a:t>
            </a:r>
          </a:p>
          <a:p>
            <a:r>
              <a:rPr lang="en-US" dirty="0" smtClean="0">
                <a:solidFill>
                  <a:srgbClr val="0000FF"/>
                </a:solidFill>
              </a:rPr>
              <a:t>The overlaid vectors indicate the propagation of synoptic wave packet (E-vector, unit: </a:t>
            </a:r>
            <a:r>
              <a:rPr lang="en-US" i="1" dirty="0">
                <a:solidFill>
                  <a:srgbClr val="0000FF"/>
                </a:solidFill>
              </a:rPr>
              <a:t>m</a:t>
            </a:r>
            <a:r>
              <a:rPr lang="en-US" i="1" baseline="30000" dirty="0">
                <a:solidFill>
                  <a:srgbClr val="0000FF"/>
                </a:solidFill>
              </a:rPr>
              <a:t>2</a:t>
            </a:r>
            <a:r>
              <a:rPr lang="en-US" i="1" dirty="0">
                <a:solidFill>
                  <a:srgbClr val="0000FF"/>
                </a:solidFill>
              </a:rPr>
              <a:t>/s</a:t>
            </a:r>
            <a:r>
              <a:rPr lang="en-US" i="1" baseline="30000" dirty="0">
                <a:solidFill>
                  <a:srgbClr val="0000FF"/>
                </a:solidFill>
              </a:rPr>
              <a:t>2</a:t>
            </a:r>
            <a:r>
              <a:rPr lang="en-US" dirty="0" smtClean="0">
                <a:solidFill>
                  <a:srgbClr val="0000FF"/>
                </a:solidFill>
              </a:rPr>
              <a:t>). </a:t>
            </a:r>
            <a:r>
              <a:rPr lang="en-US" i="1" dirty="0" smtClean="0">
                <a:solidFill>
                  <a:srgbClr val="0000FF"/>
                </a:solidFill>
              </a:rPr>
              <a:t> </a:t>
            </a:r>
            <a:endParaRPr lang="en-US" i="1" dirty="0">
              <a:solidFill>
                <a:srgbClr val="0000FF"/>
              </a:solidFill>
            </a:endParaRPr>
          </a:p>
        </p:txBody>
      </p:sp>
      <p:sp>
        <p:nvSpPr>
          <p:cNvPr id="66" name="TextBox 65"/>
          <p:cNvSpPr txBox="1"/>
          <p:nvPr/>
        </p:nvSpPr>
        <p:spPr>
          <a:xfrm>
            <a:off x="25224581" y="8078787"/>
            <a:ext cx="10591800" cy="3046988"/>
          </a:xfrm>
          <a:prstGeom prst="rect">
            <a:avLst/>
          </a:prstGeom>
          <a:noFill/>
        </p:spPr>
        <p:txBody>
          <a:bodyPr wrap="square" rtlCol="0">
            <a:spAutoFit/>
          </a:bodyPr>
          <a:lstStyle/>
          <a:p>
            <a:pPr marL="342900" indent="-342900">
              <a:buFont typeface="Wingdings" charset="2"/>
              <a:buChar char="ü"/>
            </a:pPr>
            <a:r>
              <a:rPr lang="en-US" dirty="0" smtClean="0">
                <a:solidFill>
                  <a:schemeClr val="bg1"/>
                </a:solidFill>
              </a:rPr>
              <a:t>The </a:t>
            </a:r>
            <a:r>
              <a:rPr lang="en-US" dirty="0" err="1" smtClean="0">
                <a:solidFill>
                  <a:schemeClr val="bg1"/>
                </a:solidFill>
              </a:rPr>
              <a:t>midlatitude</a:t>
            </a:r>
            <a:r>
              <a:rPr lang="en-US" dirty="0" smtClean="0">
                <a:solidFill>
                  <a:schemeClr val="bg1"/>
                </a:solidFill>
              </a:rPr>
              <a:t> </a:t>
            </a:r>
            <a:r>
              <a:rPr lang="en-US" dirty="0" err="1" smtClean="0">
                <a:solidFill>
                  <a:schemeClr val="bg1"/>
                </a:solidFill>
              </a:rPr>
              <a:t>stormtracks</a:t>
            </a:r>
            <a:r>
              <a:rPr lang="en-US" dirty="0" smtClean="0">
                <a:solidFill>
                  <a:schemeClr val="bg1"/>
                </a:solidFill>
              </a:rPr>
              <a:t> in high-res runs (b, c and d) is about 2/3 of the amplitude as in the NCEPNCAR reanalysis (a).</a:t>
            </a:r>
          </a:p>
          <a:p>
            <a:pPr marL="342900" indent="-342900">
              <a:buFont typeface="Wingdings" charset="2"/>
              <a:buChar char="ü"/>
            </a:pPr>
            <a:r>
              <a:rPr lang="en-US" dirty="0" smtClean="0">
                <a:solidFill>
                  <a:schemeClr val="bg1"/>
                </a:solidFill>
              </a:rPr>
              <a:t>The </a:t>
            </a:r>
            <a:r>
              <a:rPr lang="en-US" dirty="0" err="1" smtClean="0">
                <a:solidFill>
                  <a:schemeClr val="bg1"/>
                </a:solidFill>
              </a:rPr>
              <a:t>stormtrack</a:t>
            </a:r>
            <a:r>
              <a:rPr lang="en-US" dirty="0" smtClean="0">
                <a:solidFill>
                  <a:schemeClr val="bg1"/>
                </a:solidFill>
              </a:rPr>
              <a:t> is more comparable if the </a:t>
            </a:r>
            <a:r>
              <a:rPr lang="en-US" dirty="0" err="1" smtClean="0">
                <a:solidFill>
                  <a:schemeClr val="bg1"/>
                </a:solidFill>
              </a:rPr>
              <a:t>subcycling</a:t>
            </a:r>
            <a:r>
              <a:rPr lang="en-US" dirty="0" smtClean="0">
                <a:solidFill>
                  <a:schemeClr val="bg1"/>
                </a:solidFill>
              </a:rPr>
              <a:t> issue is corrected (e).</a:t>
            </a:r>
          </a:p>
          <a:p>
            <a:pPr marL="342900" indent="-342900">
              <a:buFont typeface="Wingdings" charset="2"/>
              <a:buChar char="ü"/>
            </a:pPr>
            <a:r>
              <a:rPr lang="en-US" dirty="0" smtClean="0">
                <a:solidFill>
                  <a:schemeClr val="bg1"/>
                </a:solidFill>
              </a:rPr>
              <a:t>The spectral element is able to capture the mean synoptic scale variability in the B1850C5T2 version (f).</a:t>
            </a:r>
          </a:p>
          <a:p>
            <a:pPr marL="342900" indent="-342900">
              <a:buFont typeface="Wingdings" charset="2"/>
              <a:buChar char="ü"/>
            </a:pPr>
            <a:r>
              <a:rPr lang="en-US" dirty="0" smtClean="0">
                <a:solidFill>
                  <a:schemeClr val="bg1"/>
                </a:solidFill>
              </a:rPr>
              <a:t>The much weaker weather scale variability is</a:t>
            </a:r>
            <a:r>
              <a:rPr lang="zh-CN" altLang="en-US" dirty="0" smtClean="0">
                <a:solidFill>
                  <a:schemeClr val="bg1"/>
                </a:solidFill>
              </a:rPr>
              <a:t> </a:t>
            </a:r>
            <a:r>
              <a:rPr lang="en-US" altLang="zh-CN" dirty="0" smtClean="0">
                <a:solidFill>
                  <a:schemeClr val="bg1"/>
                </a:solidFill>
              </a:rPr>
              <a:t>because</a:t>
            </a:r>
            <a:r>
              <a:rPr lang="zh-CN" altLang="en-US" dirty="0" smtClean="0">
                <a:solidFill>
                  <a:schemeClr val="bg1"/>
                </a:solidFill>
              </a:rPr>
              <a:t> </a:t>
            </a:r>
            <a:r>
              <a:rPr lang="en-US" altLang="zh-CN" dirty="0" smtClean="0">
                <a:solidFill>
                  <a:schemeClr val="bg1"/>
                </a:solidFill>
              </a:rPr>
              <a:t>the</a:t>
            </a:r>
            <a:r>
              <a:rPr lang="zh-CN" altLang="en-US" dirty="0" smtClean="0">
                <a:solidFill>
                  <a:schemeClr val="bg1"/>
                </a:solidFill>
              </a:rPr>
              <a:t> </a:t>
            </a:r>
            <a:r>
              <a:rPr lang="en-US" altLang="zh-CN" dirty="0" smtClean="0">
                <a:solidFill>
                  <a:schemeClr val="bg1"/>
                </a:solidFill>
              </a:rPr>
              <a:t>atmosphere flow is perturbed by the </a:t>
            </a:r>
            <a:r>
              <a:rPr lang="en-US" altLang="zh-CN" dirty="0" err="1" smtClean="0">
                <a:solidFill>
                  <a:schemeClr val="bg1"/>
                </a:solidFill>
              </a:rPr>
              <a:t>baroclinic</a:t>
            </a:r>
            <a:r>
              <a:rPr lang="en-US" altLang="zh-CN" dirty="0" smtClean="0">
                <a:solidFill>
                  <a:schemeClr val="bg1"/>
                </a:solidFill>
              </a:rPr>
              <a:t> potential energy generated through </a:t>
            </a:r>
            <a:r>
              <a:rPr lang="en-US" altLang="zh-CN" dirty="0" err="1" smtClean="0">
                <a:solidFill>
                  <a:schemeClr val="bg1"/>
                </a:solidFill>
              </a:rPr>
              <a:t>subcycling</a:t>
            </a:r>
            <a:r>
              <a:rPr lang="en-US" altLang="zh-CN" dirty="0" smtClean="0">
                <a:solidFill>
                  <a:schemeClr val="bg1"/>
                </a:solidFill>
              </a:rPr>
              <a:t> process.</a:t>
            </a:r>
            <a:endParaRPr lang="en-US" dirty="0">
              <a:solidFill>
                <a:schemeClr val="bg1"/>
              </a:solidFill>
            </a:endParaRPr>
          </a:p>
        </p:txBody>
      </p:sp>
      <p:sp>
        <p:nvSpPr>
          <p:cNvPr id="8" name="Rectangle 7"/>
          <p:cNvSpPr/>
          <p:nvPr/>
        </p:nvSpPr>
        <p:spPr>
          <a:xfrm>
            <a:off x="24995981" y="12441059"/>
            <a:ext cx="10972800" cy="1569660"/>
          </a:xfrm>
          <a:prstGeom prst="rect">
            <a:avLst/>
          </a:prstGeom>
        </p:spPr>
        <p:txBody>
          <a:bodyPr wrap="square">
            <a:spAutoFit/>
          </a:bodyPr>
          <a:lstStyle/>
          <a:p>
            <a:r>
              <a:rPr lang="en-US" b="1" dirty="0"/>
              <a:t>Atmospheric blocking </a:t>
            </a:r>
            <a:r>
              <a:rPr lang="en-US" dirty="0"/>
              <a:t>is a large-scale quasi-stationary </a:t>
            </a:r>
            <a:r>
              <a:rPr lang="en-US" dirty="0" err="1"/>
              <a:t>extratropical</a:t>
            </a:r>
            <a:r>
              <a:rPr lang="en-US" dirty="0"/>
              <a:t> flow regime. It is commonly referred to as the situation when the </a:t>
            </a:r>
            <a:r>
              <a:rPr lang="en-US" dirty="0" err="1"/>
              <a:t>midlatitude</a:t>
            </a:r>
            <a:r>
              <a:rPr lang="en-US" dirty="0"/>
              <a:t> westerly jet and synoptic systems are interrupted by strong and persistent (lasting more than 5 days) </a:t>
            </a:r>
            <a:r>
              <a:rPr lang="en-US" dirty="0" err="1"/>
              <a:t>meridional</a:t>
            </a:r>
            <a:r>
              <a:rPr lang="en-US" dirty="0"/>
              <a:t> flow. </a:t>
            </a:r>
          </a:p>
        </p:txBody>
      </p:sp>
      <p:pic>
        <p:nvPicPr>
          <p:cNvPr id="9" name="Picture 8" descr="blocking_MonthDur_Annual_InnerComAllGroup_T85FAMIPn.png"/>
          <p:cNvPicPr>
            <a:picLocks noChangeAspect="1"/>
          </p:cNvPicPr>
          <p:nvPr/>
        </p:nvPicPr>
        <p:blipFill rotWithShape="1">
          <a:blip r:embed="rId14" cstate="print">
            <a:extLst>
              <a:ext uri="{28A0092B-C50C-407E-A947-70E740481C1C}">
                <a14:useLocalDpi xmlns:a14="http://schemas.microsoft.com/office/drawing/2010/main" val="0"/>
              </a:ext>
            </a:extLst>
          </a:blip>
          <a:srcRect l="6852" t="5407" r="6852" b="3705"/>
          <a:stretch/>
        </p:blipFill>
        <p:spPr>
          <a:xfrm>
            <a:off x="24919781" y="13965059"/>
            <a:ext cx="6172200" cy="2438400"/>
          </a:xfrm>
          <a:prstGeom prst="rect">
            <a:avLst/>
          </a:prstGeom>
        </p:spPr>
      </p:pic>
      <p:pic>
        <p:nvPicPr>
          <p:cNvPr id="3" name="Picture 2" descr="blocking_dur_Annual_AllSim.png"/>
          <p:cNvPicPr>
            <a:picLocks noChangeAspect="1"/>
          </p:cNvPicPr>
          <p:nvPr/>
        </p:nvPicPr>
        <p:blipFill rotWithShape="1">
          <a:blip r:embed="rId15" cstate="print">
            <a:extLst>
              <a:ext uri="{28A0092B-C50C-407E-A947-70E740481C1C}">
                <a14:useLocalDpi xmlns:a14="http://schemas.microsoft.com/office/drawing/2010/main" val="0"/>
              </a:ext>
            </a:extLst>
          </a:blip>
          <a:srcRect l="6789" t="3190" r="6789" b="3704"/>
          <a:stretch/>
        </p:blipFill>
        <p:spPr>
          <a:xfrm>
            <a:off x="24995981" y="16479659"/>
            <a:ext cx="6019800" cy="4863987"/>
          </a:xfrm>
          <a:prstGeom prst="rect">
            <a:avLst/>
          </a:prstGeom>
        </p:spPr>
      </p:pic>
      <p:sp>
        <p:nvSpPr>
          <p:cNvPr id="44" name="Rectangle 43"/>
          <p:cNvSpPr/>
          <p:nvPr/>
        </p:nvSpPr>
        <p:spPr>
          <a:xfrm>
            <a:off x="31168181" y="16174859"/>
            <a:ext cx="4950618" cy="5632310"/>
          </a:xfrm>
          <a:prstGeom prst="rect">
            <a:avLst/>
          </a:prstGeom>
        </p:spPr>
        <p:txBody>
          <a:bodyPr wrap="square">
            <a:spAutoFit/>
          </a:bodyPr>
          <a:lstStyle/>
          <a:p>
            <a:pPr marL="342900" indent="-342900">
              <a:buFont typeface="Wingdings" charset="2"/>
              <a:buChar char="Ø"/>
            </a:pPr>
            <a:r>
              <a:rPr lang="en-US" dirty="0" smtClean="0"/>
              <a:t>The blocking duration is much higher under the inaccurate </a:t>
            </a:r>
            <a:r>
              <a:rPr lang="en-US" dirty="0" err="1" smtClean="0"/>
              <a:t>subcycling</a:t>
            </a:r>
            <a:r>
              <a:rPr lang="en-US" dirty="0" smtClean="0"/>
              <a:t>.</a:t>
            </a:r>
          </a:p>
          <a:p>
            <a:pPr marL="342900" indent="-342900">
              <a:buFont typeface="Wingdings" charset="2"/>
              <a:buChar char="Ø"/>
            </a:pPr>
            <a:r>
              <a:rPr lang="en-US" dirty="0"/>
              <a:t>The characteristic </a:t>
            </a:r>
            <a:r>
              <a:rPr lang="en-US" dirty="0" smtClean="0"/>
              <a:t>timescale </a:t>
            </a:r>
            <a:r>
              <a:rPr lang="en-US" i="1" dirty="0" smtClean="0"/>
              <a:t>τ</a:t>
            </a:r>
            <a:r>
              <a:rPr lang="en-US" i="1" baseline="-25000" dirty="0" smtClean="0"/>
              <a:t>0 </a:t>
            </a:r>
            <a:r>
              <a:rPr lang="en-US" dirty="0" smtClean="0"/>
              <a:t>is about doubled in T85F, T85B and T341F runs.</a:t>
            </a:r>
            <a:endParaRPr lang="en-US" dirty="0"/>
          </a:p>
          <a:p>
            <a:pPr marL="342900" indent="-342900">
              <a:buFont typeface="Wingdings" charset="2"/>
              <a:buChar char="Ø"/>
            </a:pPr>
            <a:r>
              <a:rPr lang="en-US" dirty="0" smtClean="0"/>
              <a:t>The characteristic timescale indicates the typical </a:t>
            </a:r>
            <a:r>
              <a:rPr lang="en-US" dirty="0" err="1" smtClean="0"/>
              <a:t>spindown</a:t>
            </a:r>
            <a:r>
              <a:rPr lang="en-US" dirty="0" smtClean="0"/>
              <a:t> timescale of the blocking through </a:t>
            </a:r>
            <a:r>
              <a:rPr lang="en-US" dirty="0" err="1" smtClean="0"/>
              <a:t>diabatic</a:t>
            </a:r>
            <a:r>
              <a:rPr lang="en-US" dirty="0" smtClean="0"/>
              <a:t> decay.</a:t>
            </a:r>
          </a:p>
          <a:p>
            <a:pPr marL="342900" indent="-342900">
              <a:buFont typeface="Wingdings" charset="2"/>
              <a:buChar char="Ø"/>
            </a:pPr>
            <a:r>
              <a:rPr lang="en-US" dirty="0" smtClean="0"/>
              <a:t>Because the wrong time-stepping in the model, the </a:t>
            </a:r>
            <a:r>
              <a:rPr lang="en-US" dirty="0" err="1" smtClean="0"/>
              <a:t>diabatic</a:t>
            </a:r>
            <a:r>
              <a:rPr lang="en-US" dirty="0" smtClean="0"/>
              <a:t> cooling rate is only about half of it should be. So the lifespan of blocking phenomenon is unrealistically long.</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10247</TotalTime>
  <Words>911</Words>
  <Application>Microsoft Office PowerPoint</Application>
  <PresentationFormat>自定义</PresentationFormat>
  <Paragraphs>50</Paragraphs>
  <Slides>1</Slides>
  <Notes>1</Notes>
  <HiddenSlides>0</HiddenSlides>
  <MMClips>0</MMClips>
  <ScaleCrop>false</ScaleCrop>
  <HeadingPairs>
    <vt:vector size="4" baseType="variant">
      <vt:variant>
        <vt:lpstr>主题</vt:lpstr>
      </vt:variant>
      <vt:variant>
        <vt:i4>1</vt:i4>
      </vt:variant>
      <vt:variant>
        <vt:lpstr>幻灯片标题</vt:lpstr>
      </vt:variant>
      <vt:variant>
        <vt:i4>1</vt:i4>
      </vt:variant>
    </vt:vector>
  </HeadingPairs>
  <TitlesOfParts>
    <vt:vector size="2" baseType="lpstr">
      <vt:lpstr>Default Design</vt:lpstr>
      <vt:lpstr>PowerPoint 演示文稿</vt:lpstr>
    </vt:vector>
  </TitlesOfParts>
  <Company>University of Illinois at Urbana-Champaign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yideng</dc:creator>
  <cp:lastModifiedBy>TNU</cp:lastModifiedBy>
  <cp:revision>740</cp:revision>
  <dcterms:created xsi:type="dcterms:W3CDTF">2004-03-21T18:10:07Z</dcterms:created>
  <dcterms:modified xsi:type="dcterms:W3CDTF">2015-05-03T02:32:23Z</dcterms:modified>
</cp:coreProperties>
</file>