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0" d="100"/>
          <a:sy n="30" d="100"/>
        </p:scale>
        <p:origin x="-528" y="2520"/>
      </p:cViewPr>
      <p:guideLst>
        <p:guide orient="horz" pos="1209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759F-D971-4ED6-ACD4-78AFD532DD2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0025" y="685800"/>
            <a:ext cx="391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1204-6588-47D0-A823-CB17B973D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7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0025" y="685800"/>
            <a:ext cx="39179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1204-6588-47D0-A823-CB17B973D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1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001000"/>
            <a:ext cx="40233600" cy="40005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001500"/>
            <a:ext cx="40233600" cy="216027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8404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8001000"/>
            <a:ext cx="40233600" cy="4000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001500"/>
            <a:ext cx="40233600" cy="216027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5595563"/>
            <a:ext cx="13898880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800100"/>
            <a:ext cx="4572000" cy="56007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1B5FAE"/>
                    </a:gs>
                    <a:gs pos="100000">
                      <a:srgbClr val="1F285B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R:</a:t>
            </a:r>
            <a:endParaRPr lang="en-US" sz="28000" dirty="0">
              <a:gradFill flip="none" rotWithShape="1">
                <a:gsLst>
                  <a:gs pos="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66060" y="35583024"/>
            <a:ext cx="25123140" cy="2282309"/>
            <a:chOff x="2766060" y="40666313"/>
            <a:chExt cx="25123140" cy="2608353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Balwinder Singh</a:t>
              </a:r>
              <a:endParaRPr lang="en-US" sz="2800" b="1" dirty="0" smtClean="0">
                <a:latin typeface="Arial"/>
                <a:cs typeface="Arial"/>
              </a:endParaRPr>
            </a:p>
            <a:p>
              <a:r>
                <a:rPr lang="en-US" sz="2400" dirty="0" smtClean="0">
                  <a:latin typeface="Arial"/>
                  <a:cs typeface="Arial"/>
                </a:rPr>
                <a:t>Scientist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Pacific Northwest National Laboratory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</a:t>
              </a:r>
              <a:r>
                <a:rPr lang="en-US" sz="2400" dirty="0" smtClean="0">
                  <a:latin typeface="Arial"/>
                  <a:cs typeface="Arial"/>
                </a:rPr>
                <a:t>509</a:t>
              </a:r>
              <a:r>
                <a:rPr lang="en-US" sz="2400" dirty="0" smtClean="0">
                  <a:latin typeface="Arial"/>
                  <a:cs typeface="Arial"/>
                </a:rPr>
                <a:t>) 375-6595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Balwinder.Singh@pnnl.gov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6060" y="41445866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43600" y="800100"/>
            <a:ext cx="27432000" cy="56007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0500" b="1" dirty="0">
                <a:solidFill>
                  <a:srgbClr val="000000"/>
                </a:solidFill>
                <a:latin typeface="Arial"/>
                <a:cs typeface="Arial"/>
              </a:rPr>
              <a:t>A First look at a new method </a:t>
            </a:r>
            <a:r>
              <a:rPr lang="en-US" sz="10500" b="1" dirty="0" smtClean="0">
                <a:solidFill>
                  <a:srgbClr val="000000"/>
                </a:solidFill>
                <a:latin typeface="Arial"/>
                <a:cs typeface="Arial"/>
              </a:rPr>
              <a:t>to detect </a:t>
            </a:r>
          </a:p>
          <a:p>
            <a:r>
              <a:rPr lang="en-US" sz="10500" b="1" dirty="0" smtClean="0">
                <a:solidFill>
                  <a:srgbClr val="000000"/>
                </a:solidFill>
                <a:latin typeface="Arial"/>
                <a:cs typeface="Arial"/>
              </a:rPr>
              <a:t>problems </a:t>
            </a:r>
            <a:r>
              <a:rPr lang="en-US" sz="10500" b="1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US" sz="10500" b="1" dirty="0" smtClean="0">
                <a:solidFill>
                  <a:srgbClr val="000000"/>
                </a:solidFill>
                <a:latin typeface="Arial"/>
                <a:cs typeface="Arial"/>
              </a:rPr>
              <a:t>ACME atmosphere code</a:t>
            </a:r>
          </a:p>
          <a:p>
            <a:r>
              <a:rPr lang="en-US" sz="7200" dirty="0" smtClean="0">
                <a:solidFill>
                  <a:srgbClr val="000000"/>
                </a:solidFill>
                <a:latin typeface="Arial"/>
                <a:cs typeface="Arial"/>
              </a:rPr>
              <a:t>Balwinder Singh, Phil Rasch, Hui Wan, Jin-Ho Yoon, Po-Lun Ma</a:t>
            </a:r>
            <a:endParaRPr lang="en-US" sz="7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1600" y="8401050"/>
            <a:ext cx="20176002" cy="12401550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Introduction:</a:t>
              </a:r>
              <a:endParaRPr lang="en-US" sz="4000" b="1" dirty="0" smtClean="0">
                <a:solidFill>
                  <a:srgbClr val="1B5FAE"/>
                </a:solidFill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It can be difficult to detect problems in </a:t>
              </a:r>
              <a:r>
                <a:rPr lang="en-US" sz="3600" dirty="0" smtClean="0">
                  <a:latin typeface="Arial"/>
                  <a:cs typeface="Arial"/>
                </a:rPr>
                <a:t>a source code </a:t>
              </a:r>
              <a:r>
                <a:rPr lang="en-US" sz="3600" dirty="0">
                  <a:latin typeface="Arial"/>
                  <a:cs typeface="Arial"/>
                </a:rPr>
                <a:t>which </a:t>
              </a:r>
              <a:r>
                <a:rPr lang="en-US" sz="3600" dirty="0" smtClean="0">
                  <a:latin typeface="Arial"/>
                  <a:cs typeface="Arial"/>
                </a:rPr>
                <a:t>does </a:t>
              </a:r>
              <a:r>
                <a:rPr lang="en-US" sz="3600" dirty="0">
                  <a:latin typeface="Arial"/>
                  <a:cs typeface="Arial"/>
                </a:rPr>
                <a:t>not exhibit any </a:t>
              </a:r>
              <a:r>
                <a:rPr lang="en-US" sz="3600" dirty="0" smtClean="0">
                  <a:latin typeface="Arial"/>
                  <a:cs typeface="Arial"/>
                </a:rPr>
                <a:t>runtime (</a:t>
              </a:r>
              <a:r>
                <a:rPr lang="en-US" sz="3600" dirty="0">
                  <a:latin typeface="Arial"/>
                  <a:cs typeface="Arial"/>
                </a:rPr>
                <a:t>or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compile time</a:t>
              </a:r>
              <a:r>
                <a:rPr lang="en-US" sz="3600" dirty="0">
                  <a:latin typeface="Arial"/>
                  <a:cs typeface="Arial"/>
                </a:rPr>
                <a:t>) </a:t>
              </a:r>
              <a:r>
                <a:rPr lang="en-US" sz="3600" dirty="0" smtClean="0">
                  <a:latin typeface="Arial"/>
                  <a:cs typeface="Arial"/>
                </a:rPr>
                <a:t>failure and its log </a:t>
              </a:r>
              <a:r>
                <a:rPr lang="en-US" sz="3600" dirty="0">
                  <a:latin typeface="Arial"/>
                  <a:cs typeface="Arial"/>
                </a:rPr>
                <a:t>files do not contain </a:t>
              </a:r>
              <a:r>
                <a:rPr lang="en-US" sz="3600" dirty="0" smtClean="0">
                  <a:latin typeface="Arial"/>
                  <a:cs typeface="Arial"/>
                </a:rPr>
                <a:t>a </a:t>
              </a:r>
              <a:r>
                <a:rPr lang="en-US" sz="3600" dirty="0">
                  <a:latin typeface="Arial"/>
                  <a:cs typeface="Arial"/>
                </a:rPr>
                <a:t>discernable error </a:t>
              </a:r>
              <a:r>
                <a:rPr lang="en-US" sz="3600" dirty="0" smtClean="0">
                  <a:latin typeface="Arial"/>
                  <a:cs typeface="Arial"/>
                </a:rPr>
                <a:t>message. </a:t>
              </a:r>
              <a:r>
                <a:rPr lang="en-US" sz="3600" dirty="0">
                  <a:latin typeface="Arial"/>
                  <a:cs typeface="Arial"/>
                </a:rPr>
                <a:t>Often times</a:t>
              </a:r>
              <a:r>
                <a:rPr lang="en-US" sz="3600" dirty="0" smtClean="0">
                  <a:latin typeface="Arial"/>
                  <a:cs typeface="Arial"/>
                </a:rPr>
                <a:t>,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a </a:t>
              </a:r>
              <a:r>
                <a:rPr lang="en-US" sz="3600" dirty="0">
                  <a:latin typeface="Arial"/>
                  <a:cs typeface="Arial"/>
                </a:rPr>
                <a:t>thorough analysis is required </a:t>
              </a:r>
              <a:r>
                <a:rPr lang="en-US" sz="3600" dirty="0" smtClean="0">
                  <a:latin typeface="Arial"/>
                  <a:cs typeface="Arial"/>
                </a:rPr>
                <a:t>to detect such </a:t>
              </a:r>
              <a:r>
                <a:rPr lang="en-US" sz="3600" dirty="0">
                  <a:latin typeface="Arial"/>
                  <a:cs typeface="Arial"/>
                </a:rPr>
                <a:t>problems. In the past, problems were encountered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where </a:t>
              </a:r>
              <a:r>
                <a:rPr lang="en-US" sz="3600" dirty="0">
                  <a:latin typeface="Arial"/>
                  <a:cs typeface="Arial"/>
                </a:rPr>
                <a:t>a new compiler or a particular version of an existing compiler caused the model to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produce </a:t>
              </a:r>
              <a:r>
                <a:rPr lang="en-US" sz="3600" dirty="0">
                  <a:latin typeface="Arial"/>
                  <a:cs typeface="Arial"/>
                </a:rPr>
                <a:t>erroneous results. </a:t>
              </a:r>
              <a:r>
                <a:rPr lang="en-US" sz="3600" dirty="0" smtClean="0">
                  <a:latin typeface="Arial"/>
                  <a:cs typeface="Arial"/>
                </a:rPr>
                <a:t>In all such instances, the model 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exhibited no compile time or runtime errors. Our </a:t>
              </a:r>
              <a:r>
                <a:rPr lang="en-US" sz="3600" dirty="0">
                  <a:latin typeface="Arial"/>
                  <a:cs typeface="Arial"/>
                </a:rPr>
                <a:t>objective </a:t>
              </a:r>
              <a:r>
                <a:rPr lang="en-US" sz="3600" dirty="0" smtClean="0">
                  <a:latin typeface="Arial"/>
                  <a:cs typeface="Arial"/>
                </a:rPr>
                <a:t>is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to </a:t>
              </a:r>
              <a:r>
                <a:rPr lang="en-US" sz="3600" dirty="0">
                  <a:latin typeface="Arial"/>
                  <a:cs typeface="Arial"/>
                </a:rPr>
                <a:t>formulate a </a:t>
              </a:r>
              <a:r>
                <a:rPr lang="en-US" sz="3600" dirty="0" smtClean="0">
                  <a:latin typeface="Arial"/>
                  <a:cs typeface="Arial"/>
                </a:rPr>
                <a:t>methodology to quickly detect </a:t>
              </a:r>
              <a:r>
                <a:rPr lang="en-US" sz="3600" dirty="0">
                  <a:latin typeface="Arial"/>
                  <a:cs typeface="Arial"/>
                </a:rPr>
                <a:t>such </a:t>
              </a:r>
              <a:r>
                <a:rPr lang="en-US" sz="3600" dirty="0" smtClean="0">
                  <a:latin typeface="Arial"/>
                  <a:cs typeface="Arial"/>
                </a:rPr>
                <a:t>problems 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in </a:t>
              </a:r>
              <a:r>
                <a:rPr lang="en-US" sz="3600" dirty="0">
                  <a:latin typeface="Arial"/>
                  <a:cs typeface="Arial"/>
                </a:rPr>
                <a:t>complex </a:t>
              </a:r>
              <a:r>
                <a:rPr lang="en-US" sz="3600" dirty="0" smtClean="0">
                  <a:latin typeface="Arial"/>
                  <a:cs typeface="Arial"/>
                </a:rPr>
                <a:t>source </a:t>
              </a:r>
              <a:r>
                <a:rPr lang="en-US" sz="3600" dirty="0">
                  <a:latin typeface="Arial"/>
                  <a:cs typeface="Arial"/>
                </a:rPr>
                <a:t>codes like ACME. 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 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Proposed solution</a:t>
              </a:r>
              <a:r>
                <a:rPr lang="en-US" sz="4000" b="1" dirty="0">
                  <a:solidFill>
                    <a:srgbClr val="1B5FAE"/>
                  </a:solidFill>
                  <a:latin typeface="Arial"/>
                  <a:cs typeface="Arial"/>
                </a:rPr>
                <a:t>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Currently there is no testing infrastructure in place to </a:t>
              </a:r>
              <a:r>
                <a:rPr lang="en-US" sz="3600" dirty="0" smtClean="0">
                  <a:latin typeface="Arial"/>
                  <a:cs typeface="Arial"/>
                </a:rPr>
                <a:t>quickly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detect </a:t>
              </a:r>
              <a:r>
                <a:rPr lang="en-US" sz="3600" dirty="0">
                  <a:latin typeface="Arial"/>
                  <a:cs typeface="Arial"/>
                </a:rPr>
                <a:t>problems in the model </a:t>
              </a:r>
              <a:r>
                <a:rPr lang="en-US" sz="3600" dirty="0" smtClean="0">
                  <a:latin typeface="Arial"/>
                  <a:cs typeface="Arial"/>
                </a:rPr>
                <a:t>behavior </a:t>
              </a:r>
              <a:r>
                <a:rPr lang="en-US" sz="3600" dirty="0">
                  <a:latin typeface="Arial"/>
                  <a:cs typeface="Arial"/>
                </a:rPr>
                <a:t>when </a:t>
              </a:r>
              <a:r>
                <a:rPr lang="en-US" sz="3600" dirty="0" smtClean="0">
                  <a:latin typeface="Arial"/>
                  <a:cs typeface="Arial"/>
                </a:rPr>
                <a:t>the model </a:t>
              </a:r>
              <a:r>
                <a:rPr lang="en-US" sz="3600" dirty="0">
                  <a:latin typeface="Arial"/>
                  <a:cs typeface="Arial"/>
                </a:rPr>
                <a:t>is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exposed </a:t>
              </a:r>
              <a:r>
                <a:rPr lang="en-US" sz="3600" dirty="0">
                  <a:latin typeface="Arial"/>
                  <a:cs typeface="Arial"/>
                </a:rPr>
                <a:t>to a new environment (new hardware, operating </a:t>
              </a:r>
              <a:r>
                <a:rPr lang="en-US" sz="3600" dirty="0" smtClean="0">
                  <a:latin typeface="Arial"/>
                  <a:cs typeface="Arial"/>
                </a:rPr>
                <a:t>system, compilers </a:t>
              </a:r>
              <a:r>
                <a:rPr lang="en-US" sz="3600" dirty="0">
                  <a:latin typeface="Arial"/>
                  <a:cs typeface="Arial"/>
                </a:rPr>
                <a:t>and </a:t>
              </a:r>
              <a:r>
                <a:rPr lang="en-US" sz="3600" dirty="0" smtClean="0">
                  <a:latin typeface="Arial"/>
                  <a:cs typeface="Arial"/>
                </a:rPr>
                <a:t>libraries</a:t>
              </a:r>
              <a:r>
                <a:rPr lang="en-US" sz="3600" dirty="0">
                  <a:latin typeface="Arial"/>
                  <a:cs typeface="Arial"/>
                </a:rPr>
                <a:t>). The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worked </a:t>
              </a:r>
              <a:r>
                <a:rPr lang="en-US" sz="3600" dirty="0">
                  <a:latin typeface="Arial"/>
                  <a:cs typeface="Arial"/>
                </a:rPr>
                <a:t>presented in this poster </a:t>
              </a:r>
              <a:r>
                <a:rPr lang="en-US" sz="3600" dirty="0" smtClean="0">
                  <a:latin typeface="Arial"/>
                  <a:cs typeface="Arial"/>
                </a:rPr>
                <a:t>explores a </a:t>
              </a:r>
              <a:r>
                <a:rPr lang="en-US" sz="3600" dirty="0">
                  <a:latin typeface="Arial"/>
                  <a:cs typeface="Arial"/>
                </a:rPr>
                <a:t>new paradigm (based </a:t>
              </a:r>
              <a:r>
                <a:rPr lang="en-US" sz="3600" dirty="0" smtClean="0">
                  <a:latin typeface="Arial"/>
                  <a:cs typeface="Arial"/>
                </a:rPr>
                <a:t>on </a:t>
              </a:r>
              <a:r>
                <a:rPr lang="en-US" sz="3600" dirty="0">
                  <a:latin typeface="Arial"/>
                  <a:cs typeface="Arial"/>
                </a:rPr>
                <a:t>the works </a:t>
              </a:r>
              <a:r>
                <a:rPr lang="en-US" sz="3600" dirty="0" smtClean="0">
                  <a:latin typeface="Arial"/>
                  <a:cs typeface="Arial"/>
                </a:rPr>
                <a:t>of Rosinski </a:t>
              </a:r>
              <a:r>
                <a:rPr lang="en-US" sz="3600" dirty="0">
                  <a:latin typeface="Arial"/>
                  <a:cs typeface="Arial"/>
                </a:rPr>
                <a:t>and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Williamson </a:t>
              </a:r>
              <a:r>
                <a:rPr lang="en-US" sz="3600" dirty="0">
                  <a:latin typeface="Arial"/>
                  <a:cs typeface="Arial"/>
                </a:rPr>
                <a:t>(1997)) for examining the model solutions that </a:t>
              </a:r>
              <a:r>
                <a:rPr lang="en-US" sz="3600" dirty="0" smtClean="0">
                  <a:latin typeface="Arial"/>
                  <a:cs typeface="Arial"/>
                </a:rPr>
                <a:t>Exposes potential problems </a:t>
              </a:r>
              <a:r>
                <a:rPr lang="en-US" sz="3600" dirty="0">
                  <a:latin typeface="Arial"/>
                  <a:cs typeface="Arial"/>
                </a:rPr>
                <a:t>in the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code </a:t>
              </a:r>
              <a:r>
                <a:rPr lang="en-US" sz="3600" dirty="0">
                  <a:latin typeface="Arial"/>
                  <a:cs typeface="Arial"/>
                </a:rPr>
                <a:t>by searching for </a:t>
              </a:r>
              <a:r>
                <a:rPr lang="en-US" sz="3600" dirty="0" smtClean="0">
                  <a:latin typeface="Arial"/>
                  <a:cs typeface="Arial"/>
                </a:rPr>
                <a:t>solution </a:t>
              </a:r>
              <a:r>
                <a:rPr lang="en-US" sz="3600" dirty="0">
                  <a:latin typeface="Arial"/>
                  <a:cs typeface="Arial"/>
                </a:rPr>
                <a:t>“discontinuities” when they are </a:t>
              </a:r>
              <a:r>
                <a:rPr lang="en-US" sz="3600" dirty="0" smtClean="0">
                  <a:latin typeface="Arial"/>
                  <a:cs typeface="Arial"/>
                </a:rPr>
                <a:t>not necessarily expected</a:t>
              </a:r>
              <a:r>
                <a:rPr lang="en-US" sz="3600" dirty="0">
                  <a:latin typeface="Arial"/>
                  <a:cs typeface="Arial"/>
                </a:rPr>
                <a:t>.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Exploring a new paradigm for model testing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371600" y="21536041"/>
            <a:ext cx="20116800" cy="12401550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Arial"/>
                  <a:cs typeface="Arial"/>
                </a:rPr>
                <a:t>Run </a:t>
              </a:r>
              <a:r>
                <a:rPr lang="en-US" sz="3600" dirty="0">
                  <a:latin typeface="Arial"/>
                  <a:cs typeface="Arial"/>
                </a:rPr>
                <a:t>3 single time step simulations: default model, model with a small positive perturbation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      to </a:t>
              </a:r>
              <a:r>
                <a:rPr lang="en-US" sz="3600" dirty="0">
                  <a:latin typeface="Arial"/>
                  <a:cs typeface="Arial"/>
                </a:rPr>
                <a:t>the temperature field and model with a small negative perturbation to the temperature </a:t>
              </a:r>
              <a:r>
                <a:rPr lang="en-US" sz="3600" dirty="0" smtClean="0">
                  <a:latin typeface="Arial"/>
                  <a:cs typeface="Arial"/>
                </a:rPr>
                <a:t>field</a:t>
              </a:r>
              <a:endParaRPr lang="en-US" sz="3600" dirty="0">
                <a:latin typeface="Arial"/>
                <a:cs typeface="Arial"/>
              </a:endParaRPr>
            </a:p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Arial"/>
                  <a:cs typeface="Arial"/>
                </a:rPr>
                <a:t>Write </a:t>
              </a:r>
              <a:r>
                <a:rPr lang="en-US" sz="3600" dirty="0">
                  <a:latin typeface="Arial"/>
                  <a:cs typeface="Arial"/>
                </a:rPr>
                <a:t>out the temperature field after every process (e.g. microphysics, convection,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      turbulence </a:t>
              </a:r>
              <a:r>
                <a:rPr lang="en-US" sz="3600" dirty="0">
                  <a:latin typeface="Arial"/>
                  <a:cs typeface="Arial"/>
                </a:rPr>
                <a:t>etc.) which updates the temperature field</a:t>
              </a:r>
            </a:p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Arial"/>
                  <a:cs typeface="Arial"/>
                </a:rPr>
                <a:t>Plot </a:t>
              </a:r>
              <a:r>
                <a:rPr lang="en-US" sz="3600" dirty="0">
                  <a:latin typeface="Arial"/>
                  <a:cs typeface="Arial"/>
                </a:rPr>
                <a:t>the maximum temperature after each process to see where the temperature field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      started </a:t>
              </a:r>
              <a:r>
                <a:rPr lang="en-US" sz="3600" dirty="0">
                  <a:latin typeface="Arial"/>
                  <a:cs typeface="Arial"/>
                </a:rPr>
                <a:t>to diverge. This indicates a discontinuity in solution</a:t>
              </a:r>
            </a:p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Arial"/>
                  <a:cs typeface="Arial"/>
                </a:rPr>
                <a:t>Repeat </a:t>
              </a:r>
              <a:r>
                <a:rPr lang="en-US" sz="3600" dirty="0">
                  <a:latin typeface="Arial"/>
                  <a:cs typeface="Arial"/>
                </a:rPr>
                <a:t>these single time step experiments with </a:t>
              </a:r>
              <a:r>
                <a:rPr lang="en-US" sz="3600" dirty="0" smtClean="0">
                  <a:latin typeface="Arial"/>
                  <a:cs typeface="Arial"/>
                </a:rPr>
                <a:t>a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 </a:t>
              </a:r>
              <a:r>
                <a:rPr lang="en-US" sz="3600" dirty="0" smtClean="0">
                  <a:latin typeface="Arial"/>
                  <a:cs typeface="Arial"/>
                </a:rPr>
                <a:t>     number </a:t>
              </a:r>
              <a:r>
                <a:rPr lang="en-US" sz="3600" dirty="0">
                  <a:latin typeface="Arial"/>
                  <a:cs typeface="Arial"/>
                </a:rPr>
                <a:t>of different initial conditions such </a:t>
              </a:r>
              <a:r>
                <a:rPr lang="en-US" sz="3600" dirty="0" smtClean="0">
                  <a:latin typeface="Arial"/>
                  <a:cs typeface="Arial"/>
                </a:rPr>
                <a:t>that </a:t>
              </a:r>
              <a:r>
                <a:rPr lang="en-US" sz="3600" dirty="0">
                  <a:latin typeface="Arial"/>
                  <a:cs typeface="Arial"/>
                </a:rPr>
                <a:t>the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 </a:t>
              </a:r>
              <a:r>
                <a:rPr lang="en-US" sz="3600" dirty="0" smtClean="0">
                  <a:latin typeface="Arial"/>
                  <a:cs typeface="Arial"/>
                </a:rPr>
                <a:t>     codes </a:t>
              </a:r>
              <a:r>
                <a:rPr lang="en-US" sz="3600" dirty="0">
                  <a:latin typeface="Arial"/>
                  <a:cs typeface="Arial"/>
                </a:rPr>
                <a:t>are run </a:t>
              </a:r>
              <a:r>
                <a:rPr lang="en-US" sz="3600" dirty="0" smtClean="0">
                  <a:latin typeface="Arial"/>
                  <a:cs typeface="Arial"/>
                </a:rPr>
                <a:t>under </a:t>
              </a:r>
              <a:r>
                <a:rPr lang="en-US" sz="3600" dirty="0">
                  <a:latin typeface="Arial"/>
                  <a:cs typeface="Arial"/>
                </a:rPr>
                <a:t>millions of different, </a:t>
              </a:r>
              <a:r>
                <a:rPr lang="en-US" sz="3600" dirty="0" smtClean="0">
                  <a:latin typeface="Arial"/>
                  <a:cs typeface="Arial"/>
                </a:rPr>
                <a:t>but 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 </a:t>
              </a:r>
              <a:r>
                <a:rPr lang="en-US" sz="3600" dirty="0" smtClean="0">
                  <a:latin typeface="Arial"/>
                  <a:cs typeface="Arial"/>
                </a:rPr>
                <a:t>     physically possible</a:t>
              </a:r>
              <a:r>
                <a:rPr lang="en-US" sz="3600" dirty="0">
                  <a:latin typeface="Arial"/>
                  <a:cs typeface="Arial"/>
                </a:rPr>
                <a:t>, </a:t>
              </a:r>
              <a:r>
                <a:rPr lang="en-US" sz="3600" dirty="0" smtClean="0">
                  <a:latin typeface="Arial"/>
                  <a:cs typeface="Arial"/>
                </a:rPr>
                <a:t>conditions</a:t>
              </a:r>
              <a:endParaRPr lang="en-US" sz="3600" dirty="0">
                <a:latin typeface="Arial"/>
                <a:cs typeface="Arial"/>
              </a:endParaRPr>
            </a:p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Arial"/>
                  <a:cs typeface="Arial"/>
                </a:rPr>
                <a:t>Remove </a:t>
              </a:r>
              <a:r>
                <a:rPr lang="en-US" sz="3600" dirty="0">
                  <a:latin typeface="Arial"/>
                  <a:cs typeface="Arial"/>
                </a:rPr>
                <a:t>the solution discontinuities by revising </a:t>
              </a:r>
              <a:r>
                <a:rPr lang="en-US" sz="3600" dirty="0" smtClean="0">
                  <a:latin typeface="Arial"/>
                  <a:cs typeface="Arial"/>
                </a:rPr>
                <a:t>the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      </a:t>
              </a:r>
              <a:r>
                <a:rPr lang="en-US" sz="3600" dirty="0">
                  <a:latin typeface="Arial"/>
                  <a:cs typeface="Arial"/>
                </a:rPr>
                <a:t>codes, if </a:t>
              </a:r>
              <a:r>
                <a:rPr lang="en-US" sz="3600" dirty="0" smtClean="0">
                  <a:latin typeface="Arial"/>
                  <a:cs typeface="Arial"/>
                </a:rPr>
                <a:t>possible</a:t>
              </a:r>
              <a:r>
                <a:rPr lang="en-US" sz="3600" dirty="0">
                  <a:latin typeface="Arial"/>
                  <a:cs typeface="Arial"/>
                </a:rPr>
                <a:t>.</a:t>
              </a:r>
            </a:p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Arial"/>
                  <a:cs typeface="Arial"/>
                </a:rPr>
                <a:t>This </a:t>
              </a:r>
              <a:r>
                <a:rPr lang="en-US" sz="3600" dirty="0">
                  <a:latin typeface="Arial"/>
                  <a:cs typeface="Arial"/>
                </a:rPr>
                <a:t>process will lead us to a benchmark simulation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       by </a:t>
              </a:r>
              <a:r>
                <a:rPr lang="en-US" sz="3600" dirty="0">
                  <a:latin typeface="Arial"/>
                  <a:cs typeface="Arial"/>
                </a:rPr>
                <a:t>removing </a:t>
              </a:r>
              <a:r>
                <a:rPr lang="en-US" sz="3600" dirty="0" smtClean="0">
                  <a:latin typeface="Arial"/>
                  <a:cs typeface="Arial"/>
                </a:rPr>
                <a:t>all possible solution discontinuities</a:t>
              </a:r>
              <a:r>
                <a:rPr lang="en-US" sz="3600" dirty="0">
                  <a:latin typeface="Arial"/>
                  <a:cs typeface="Arial"/>
                </a:rPr>
                <a:t>.</a:t>
              </a:r>
            </a:p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Ø"/>
              </a:pPr>
              <a:r>
                <a:rPr lang="en-US" sz="3600" dirty="0" smtClean="0">
                  <a:latin typeface="Arial"/>
                  <a:cs typeface="Arial"/>
                </a:rPr>
                <a:t>Testing</a:t>
              </a:r>
              <a:r>
                <a:rPr lang="en-US" sz="3600" dirty="0">
                  <a:latin typeface="Arial"/>
                  <a:cs typeface="Arial"/>
                </a:rPr>
                <a:t>: run the model in a new environment </a:t>
              </a:r>
              <a:r>
                <a:rPr lang="en-US" sz="3600" dirty="0" smtClean="0">
                  <a:latin typeface="Arial"/>
                  <a:cs typeface="Arial"/>
                </a:rPr>
                <a:t>and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 </a:t>
              </a:r>
              <a:r>
                <a:rPr lang="en-US" sz="3600" dirty="0" smtClean="0">
                  <a:latin typeface="Arial"/>
                  <a:cs typeface="Arial"/>
                </a:rPr>
                <a:t>     </a:t>
              </a:r>
              <a:r>
                <a:rPr lang="en-US" sz="3600" dirty="0">
                  <a:latin typeface="Arial"/>
                  <a:cs typeface="Arial"/>
                </a:rPr>
                <a:t>compare the solution </a:t>
              </a:r>
              <a:r>
                <a:rPr lang="en-US" sz="3600" dirty="0" smtClean="0">
                  <a:latin typeface="Arial"/>
                  <a:cs typeface="Arial"/>
                </a:rPr>
                <a:t>divergence against the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 </a:t>
              </a:r>
              <a:r>
                <a:rPr lang="en-US" sz="3600" dirty="0" smtClean="0">
                  <a:latin typeface="Arial"/>
                  <a:cs typeface="Arial"/>
                </a:rPr>
                <a:t>     </a:t>
              </a:r>
              <a:r>
                <a:rPr lang="en-US" sz="3600" dirty="0">
                  <a:latin typeface="Arial"/>
                  <a:cs typeface="Arial"/>
                </a:rPr>
                <a:t>benchmark simulation</a:t>
              </a:r>
            </a:p>
            <a:p>
              <a:pPr>
                <a:lnSpc>
                  <a:spcPct val="110000"/>
                </a:lnSpc>
              </a:pPr>
              <a:endParaRPr lang="en-US" sz="3600" dirty="0">
                <a:latin typeface="Arial"/>
                <a:cs typeface="Arial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Approach: Detecting solution discontinuities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2402800" y="21536041"/>
            <a:ext cx="20116800" cy="1240155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028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600" dirty="0" smtClean="0">
                  <a:latin typeface="Arial"/>
                  <a:cs typeface="Arial"/>
                </a:rPr>
                <a:t>Capable </a:t>
              </a:r>
              <a:r>
                <a:rPr lang="en-US" sz="3600" dirty="0">
                  <a:latin typeface="Arial"/>
                  <a:cs typeface="Arial"/>
                </a:rPr>
                <a:t>to revealing solution discontinuities in a complex and non-linear </a:t>
              </a:r>
              <a:r>
                <a:rPr lang="en-US" sz="3600" dirty="0" smtClean="0">
                  <a:latin typeface="Arial"/>
                  <a:cs typeface="Arial"/>
                </a:rPr>
                <a:t>model</a:t>
              </a:r>
              <a:endParaRPr lang="en-US" sz="3600" dirty="0">
                <a:latin typeface="Arial"/>
                <a:cs typeface="Arial"/>
              </a:endParaRPr>
            </a:p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600" dirty="0" smtClean="0">
                  <a:latin typeface="Arial"/>
                  <a:cs typeface="Arial"/>
                </a:rPr>
                <a:t>An </a:t>
              </a:r>
              <a:r>
                <a:rPr lang="en-US" sz="3600" dirty="0">
                  <a:latin typeface="Arial"/>
                  <a:cs typeface="Arial"/>
                </a:rPr>
                <a:t>efficient and inexpensive way to identify problems in the model even in the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      absence </a:t>
              </a:r>
              <a:r>
                <a:rPr lang="en-US" sz="3600" dirty="0">
                  <a:latin typeface="Arial"/>
                  <a:cs typeface="Arial"/>
                </a:rPr>
                <a:t>of any runtime or compile time </a:t>
              </a:r>
              <a:r>
                <a:rPr lang="en-US" sz="3600" dirty="0" smtClean="0">
                  <a:latin typeface="Arial"/>
                  <a:cs typeface="Arial"/>
                </a:rPr>
                <a:t>error</a:t>
              </a:r>
              <a:endParaRPr lang="en-US" sz="3600" dirty="0">
                <a:latin typeface="Arial"/>
                <a:cs typeface="Arial"/>
              </a:endParaRPr>
            </a:p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600" dirty="0" smtClean="0">
                  <a:latin typeface="Arial"/>
                  <a:cs typeface="Arial"/>
                </a:rPr>
                <a:t>Capable </a:t>
              </a:r>
              <a:r>
                <a:rPr lang="en-US" sz="3600" dirty="0">
                  <a:latin typeface="Arial"/>
                  <a:cs typeface="Arial"/>
                </a:rPr>
                <a:t>of detecting issues with the model when exposed to a new environment (hardware</a:t>
              </a:r>
              <a:r>
                <a:rPr lang="en-US" sz="3600" dirty="0" smtClean="0">
                  <a:latin typeface="Arial"/>
                  <a:cs typeface="Arial"/>
                </a:rPr>
                <a:t>,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 </a:t>
              </a:r>
              <a:r>
                <a:rPr lang="en-US" sz="3600" dirty="0" smtClean="0">
                  <a:latin typeface="Arial"/>
                  <a:cs typeface="Arial"/>
                </a:rPr>
                <a:t>     </a:t>
              </a:r>
              <a:r>
                <a:rPr lang="en-US" sz="3600" dirty="0">
                  <a:latin typeface="Arial"/>
                  <a:cs typeface="Arial"/>
                </a:rPr>
                <a:t>compilers, operating systems, libraries</a:t>
              </a:r>
              <a:r>
                <a:rPr lang="en-US" sz="3600" dirty="0" smtClean="0">
                  <a:latin typeface="Arial"/>
                  <a:cs typeface="Arial"/>
                </a:rPr>
                <a:t>)</a:t>
              </a:r>
              <a:endParaRPr lang="en-US" sz="3600" dirty="0">
                <a:latin typeface="Arial"/>
                <a:cs typeface="Arial"/>
              </a:endParaRPr>
            </a:p>
            <a:p>
              <a:pPr marL="742950" indent="-74295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600" dirty="0" smtClean="0">
                  <a:latin typeface="Arial"/>
                  <a:cs typeface="Arial"/>
                </a:rPr>
                <a:t>Ensemble </a:t>
              </a:r>
              <a:r>
                <a:rPr lang="en-US" sz="3600" dirty="0">
                  <a:latin typeface="Arial"/>
                  <a:cs typeface="Arial"/>
                </a:rPr>
                <a:t>runs facilitates testing of a large fraction of code under physically possible test </a:t>
              </a: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 </a:t>
              </a:r>
              <a:r>
                <a:rPr lang="en-US" sz="3600" dirty="0" smtClean="0">
                  <a:latin typeface="Arial"/>
                  <a:cs typeface="Arial"/>
                </a:rPr>
                <a:t>     conditions</a:t>
              </a:r>
            </a:p>
            <a:p>
              <a:pPr>
                <a:lnSpc>
                  <a:spcPct val="110000"/>
                </a:lnSpc>
              </a:pPr>
              <a:endParaRPr lang="en-US" sz="3600" dirty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Limitations and Next steps:</a:t>
              </a:r>
              <a:endParaRPr lang="en-US" sz="4000" b="1" dirty="0">
                <a:solidFill>
                  <a:srgbClr val="1B5FAE"/>
                </a:solidFill>
                <a:latin typeface="Arial"/>
                <a:cs typeface="Arial"/>
              </a:endParaRPr>
            </a:p>
            <a:p>
              <a:pPr marL="571500" indent="-57150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600" dirty="0" smtClean="0">
                  <a:latin typeface="Arial"/>
                  <a:cs typeface="Arial"/>
                </a:rPr>
                <a:t>Not able to detect numerical instabilities beyond first time step</a:t>
              </a:r>
            </a:p>
            <a:p>
              <a:pPr marL="571500" indent="-57150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600" dirty="0" smtClean="0">
                  <a:latin typeface="Arial"/>
                  <a:cs typeface="Arial"/>
                </a:rPr>
                <a:t>Currently only monitoring divergence in temperature field. Other state fields will be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 </a:t>
              </a:r>
              <a:r>
                <a:rPr lang="en-US" sz="3600" dirty="0" smtClean="0">
                  <a:latin typeface="Arial"/>
                  <a:cs typeface="Arial"/>
                </a:rPr>
                <a:t>    monitored in the future versions</a:t>
              </a:r>
            </a:p>
            <a:p>
              <a:pPr marL="571500" indent="-57150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3600" dirty="0" smtClean="0">
                  <a:latin typeface="Arial"/>
                  <a:cs typeface="Arial"/>
                </a:rPr>
                <a:t>Currently only sampling for 12 initial condition files (for each month of a year). Ensemble space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     will be augmented to include each day of a year</a:t>
              </a:r>
              <a:endParaRPr lang="en-US" sz="3600" dirty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endParaRPr lang="en-US" sz="3600" dirty="0" smtClean="0">
                <a:latin typeface="Arial"/>
                <a:cs typeface="Arial"/>
              </a:endParaRPr>
            </a:p>
            <a:p>
              <a:pPr>
                <a:lnSpc>
                  <a:spcPct val="110000"/>
                </a:lnSpc>
              </a:pPr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References: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>
                  <a:latin typeface="Arial"/>
                  <a:cs typeface="Arial"/>
                </a:rPr>
                <a:t>Rosinski, J. M., and D. L. Williamson, The accumulation of rounding errors and port validation </a:t>
              </a:r>
              <a:r>
                <a:rPr lang="en-US" sz="3600" dirty="0" smtClean="0">
                  <a:latin typeface="Arial"/>
                  <a:cs typeface="Arial"/>
                </a:rPr>
                <a:t>for</a:t>
              </a:r>
            </a:p>
            <a:p>
              <a:pPr>
                <a:lnSpc>
                  <a:spcPct val="110000"/>
                </a:lnSpc>
              </a:pPr>
              <a:r>
                <a:rPr lang="en-US" sz="3600" dirty="0" smtClean="0">
                  <a:latin typeface="Arial"/>
                  <a:cs typeface="Arial"/>
                </a:rPr>
                <a:t>global </a:t>
              </a:r>
              <a:r>
                <a:rPr lang="en-US" sz="3600" dirty="0">
                  <a:latin typeface="Arial"/>
                  <a:cs typeface="Arial"/>
                </a:rPr>
                <a:t>atmospheric models, SIAM J. SCI. COMPUT. 18(2), pp. 552-564, 1997.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Key Benefits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497" y="13963109"/>
            <a:ext cx="7220606" cy="453111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3957564" y="15093277"/>
            <a:ext cx="6301725" cy="769441"/>
          </a:xfrm>
          <a:prstGeom prst="rect">
            <a:avLst/>
          </a:prstGeom>
          <a:noFill/>
          <a:ln w="57150">
            <a:solidFill>
              <a:srgbClr val="1B5FAE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 Simulation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672719" y="15306196"/>
            <a:ext cx="2852063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icrophysics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7014665" y="15829261"/>
            <a:ext cx="2133918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51" y="15871735"/>
            <a:ext cx="8321040" cy="5460683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28333873" y="16312032"/>
            <a:ext cx="2475871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Turbulence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175" y="9587406"/>
            <a:ext cx="8229600" cy="5400675"/>
          </a:xfrm>
          <a:prstGeom prst="rect">
            <a:avLst/>
          </a:prstGeom>
        </p:spPr>
      </p:pic>
      <p:cxnSp>
        <p:nvCxnSpPr>
          <p:cNvPr id="91" name="Straight Arrow Connector 90"/>
          <p:cNvCxnSpPr/>
          <p:nvPr/>
        </p:nvCxnSpPr>
        <p:spPr>
          <a:xfrm flipV="1">
            <a:off x="27962132" y="15017403"/>
            <a:ext cx="0" cy="8836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402801" y="19308197"/>
            <a:ext cx="10384951" cy="2123658"/>
          </a:xfrm>
          <a:prstGeom prst="rect">
            <a:avLst/>
          </a:prstGeom>
          <a:noFill/>
          <a:ln w="57150">
            <a:solidFill>
              <a:srgbClr val="1B5FAE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E</a:t>
            </a:r>
            <a:r>
              <a:rPr lang="en-US" sz="4400" b="1" dirty="0" smtClean="0"/>
              <a:t>rror in max temperature is reduced from ~7K to ~5x10</a:t>
            </a:r>
            <a:r>
              <a:rPr lang="en-US" sz="4400" b="1" baseline="30000" dirty="0" smtClean="0"/>
              <a:t>-6 </a:t>
            </a:r>
            <a:r>
              <a:rPr lang="en-US" sz="4400" b="1" dirty="0" smtClean="0"/>
              <a:t>K after removing solution discontinuities</a:t>
            </a:r>
            <a:endParaRPr lang="en-US" sz="4400" b="1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 flipV="1">
            <a:off x="29446561" y="14748941"/>
            <a:ext cx="17332" cy="15601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1" y="16917299"/>
            <a:ext cx="8642263" cy="232066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444" y="35094101"/>
            <a:ext cx="5779356" cy="2578046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779" y="27736816"/>
            <a:ext cx="9177917" cy="7063011"/>
          </a:xfrm>
          <a:prstGeom prst="rect">
            <a:avLst/>
          </a:prstGeom>
        </p:spPr>
      </p:pic>
      <p:cxnSp>
        <p:nvCxnSpPr>
          <p:cNvPr id="90" name="Straight Arrow Connector 89"/>
          <p:cNvCxnSpPr/>
          <p:nvPr/>
        </p:nvCxnSpPr>
        <p:spPr>
          <a:xfrm flipV="1">
            <a:off x="26908978" y="15017404"/>
            <a:ext cx="0" cy="3170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51" y="9401175"/>
            <a:ext cx="8229600" cy="5400675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32854843" y="8727913"/>
            <a:ext cx="8186857" cy="769441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discontinuity removed</a:t>
            </a:r>
            <a:endParaRPr lang="en-US" sz="4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4775089" y="8727915"/>
            <a:ext cx="4671472" cy="769441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4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simulation</a:t>
            </a:r>
            <a:endParaRPr lang="en-US" sz="4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ight Arrow 154"/>
          <p:cNvSpPr/>
          <p:nvPr/>
        </p:nvSpPr>
        <p:spPr>
          <a:xfrm>
            <a:off x="31633962" y="12101512"/>
            <a:ext cx="1016425" cy="4793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23648277" y="9587406"/>
            <a:ext cx="1126813" cy="8138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3204386" y="15821717"/>
            <a:ext cx="1732000" cy="8138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542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Staff</cp:lastModifiedBy>
  <cp:revision>56</cp:revision>
  <dcterms:created xsi:type="dcterms:W3CDTF">2015-04-08T23:32:45Z</dcterms:created>
  <dcterms:modified xsi:type="dcterms:W3CDTF">2015-05-01T23:13:27Z</dcterms:modified>
</cp:coreProperties>
</file>