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6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38" algn="l" defTabSz="456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76" algn="l" defTabSz="456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214" algn="l" defTabSz="456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952" algn="l" defTabSz="456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689" algn="l" defTabSz="456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427" algn="l" defTabSz="456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165" algn="l" defTabSz="456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903" algn="l" defTabSz="4567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611"/>
    <a:srgbClr val="CF0000"/>
    <a:srgbClr val="0E9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6738" indent="0">
              <a:buNone/>
              <a:defRPr sz="2000" b="1"/>
            </a:lvl2pPr>
            <a:lvl3pPr marL="913476" indent="0">
              <a:buNone/>
              <a:defRPr sz="1800" b="1"/>
            </a:lvl3pPr>
            <a:lvl4pPr marL="1370214" indent="0">
              <a:buNone/>
              <a:defRPr sz="1600" b="1"/>
            </a:lvl4pPr>
            <a:lvl5pPr marL="1826952" indent="0">
              <a:buNone/>
              <a:defRPr sz="1600" b="1"/>
            </a:lvl5pPr>
            <a:lvl6pPr marL="2283689" indent="0">
              <a:buNone/>
              <a:defRPr sz="1600" b="1"/>
            </a:lvl6pPr>
            <a:lvl7pPr marL="2740427" indent="0">
              <a:buNone/>
              <a:defRPr sz="1600" b="1"/>
            </a:lvl7pPr>
            <a:lvl8pPr marL="3197165" indent="0">
              <a:buNone/>
              <a:defRPr sz="1600" b="1"/>
            </a:lvl8pPr>
            <a:lvl9pPr marL="365390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6738" indent="0">
              <a:buNone/>
              <a:defRPr sz="2000" b="1"/>
            </a:lvl2pPr>
            <a:lvl3pPr marL="913476" indent="0">
              <a:buNone/>
              <a:defRPr sz="1800" b="1"/>
            </a:lvl3pPr>
            <a:lvl4pPr marL="1370214" indent="0">
              <a:buNone/>
              <a:defRPr sz="1600" b="1"/>
            </a:lvl4pPr>
            <a:lvl5pPr marL="1826952" indent="0">
              <a:buNone/>
              <a:defRPr sz="1600" b="1"/>
            </a:lvl5pPr>
            <a:lvl6pPr marL="2283689" indent="0">
              <a:buNone/>
              <a:defRPr sz="1600" b="1"/>
            </a:lvl6pPr>
            <a:lvl7pPr marL="2740427" indent="0">
              <a:buNone/>
              <a:defRPr sz="1600" b="1"/>
            </a:lvl7pPr>
            <a:lvl8pPr marL="3197165" indent="0">
              <a:buNone/>
              <a:defRPr sz="1600" b="1"/>
            </a:lvl8pPr>
            <a:lvl9pPr marL="365390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6738" indent="0">
              <a:buNone/>
              <a:defRPr sz="1200"/>
            </a:lvl2pPr>
            <a:lvl3pPr marL="913476" indent="0">
              <a:buNone/>
              <a:defRPr sz="1000"/>
            </a:lvl3pPr>
            <a:lvl4pPr marL="1370214" indent="0">
              <a:buNone/>
              <a:defRPr sz="900"/>
            </a:lvl4pPr>
            <a:lvl5pPr marL="1826952" indent="0">
              <a:buNone/>
              <a:defRPr sz="900"/>
            </a:lvl5pPr>
            <a:lvl6pPr marL="2283689" indent="0">
              <a:buNone/>
              <a:defRPr sz="900"/>
            </a:lvl6pPr>
            <a:lvl7pPr marL="2740427" indent="0">
              <a:buNone/>
              <a:defRPr sz="900"/>
            </a:lvl7pPr>
            <a:lvl8pPr marL="3197165" indent="0">
              <a:buNone/>
              <a:defRPr sz="900"/>
            </a:lvl8pPr>
            <a:lvl9pPr marL="365390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6738" indent="0">
              <a:buNone/>
              <a:defRPr sz="2800"/>
            </a:lvl2pPr>
            <a:lvl3pPr marL="913476" indent="0">
              <a:buNone/>
              <a:defRPr sz="2400"/>
            </a:lvl3pPr>
            <a:lvl4pPr marL="1370214" indent="0">
              <a:buNone/>
              <a:defRPr sz="2000"/>
            </a:lvl4pPr>
            <a:lvl5pPr marL="1826952" indent="0">
              <a:buNone/>
              <a:defRPr sz="2000"/>
            </a:lvl5pPr>
            <a:lvl6pPr marL="2283689" indent="0">
              <a:buNone/>
              <a:defRPr sz="2000"/>
            </a:lvl6pPr>
            <a:lvl7pPr marL="2740427" indent="0">
              <a:buNone/>
              <a:defRPr sz="2000"/>
            </a:lvl7pPr>
            <a:lvl8pPr marL="3197165" indent="0">
              <a:buNone/>
              <a:defRPr sz="2000"/>
            </a:lvl8pPr>
            <a:lvl9pPr marL="3653903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6738" indent="0">
              <a:buNone/>
              <a:defRPr sz="1200"/>
            </a:lvl2pPr>
            <a:lvl3pPr marL="913476" indent="0">
              <a:buNone/>
              <a:defRPr sz="1000"/>
            </a:lvl3pPr>
            <a:lvl4pPr marL="1370214" indent="0">
              <a:buNone/>
              <a:defRPr sz="900"/>
            </a:lvl4pPr>
            <a:lvl5pPr marL="1826952" indent="0">
              <a:buNone/>
              <a:defRPr sz="900"/>
            </a:lvl5pPr>
            <a:lvl6pPr marL="2283689" indent="0">
              <a:buNone/>
              <a:defRPr sz="900"/>
            </a:lvl6pPr>
            <a:lvl7pPr marL="2740427" indent="0">
              <a:buNone/>
              <a:defRPr sz="900"/>
            </a:lvl7pPr>
            <a:lvl8pPr marL="3197165" indent="0">
              <a:buNone/>
              <a:defRPr sz="900"/>
            </a:lvl8pPr>
            <a:lvl9pPr marL="365390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defTabSz="456738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554" indent="-342554" algn="l" defTabSz="456738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200" indent="-285462" algn="l" defTabSz="456738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1844" indent="-228369" algn="l" defTabSz="456738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598583" indent="-228369" algn="l" defTabSz="456738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5321" indent="-228369" algn="l" defTabSz="456738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2059" indent="-228369" algn="l" defTabSz="4567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97" indent="-228369" algn="l" defTabSz="4567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35" indent="-228369" algn="l" defTabSz="4567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73" indent="-228369" algn="l" defTabSz="4567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8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6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4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2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89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27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65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03" algn="l" defTabSz="4567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26" y="290111"/>
            <a:ext cx="1792224" cy="29368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493521" y="909229"/>
            <a:ext cx="4364729" cy="2805522"/>
            <a:chOff x="21568901" y="9601200"/>
            <a:chExt cx="20950699" cy="14173200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>
            <a:xfrm>
              <a:off x="22402800" y="9601200"/>
              <a:ext cx="20116800" cy="14173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568901" y="18783528"/>
              <a:ext cx="10578192" cy="1828801"/>
            </a:xfrm>
            <a:prstGeom prst="rect">
              <a:avLst/>
            </a:prstGeom>
            <a:grpFill/>
          </p:spPr>
          <p:txBody>
            <a:bodyPr wrap="none" lIns="457200" tIns="457200" rIns="457200" bIns="457200" rtlCol="0">
              <a:noAutofit/>
            </a:bodyPr>
            <a:lstStyle/>
            <a:p>
              <a:r>
                <a:rPr lang="en-US" sz="800" dirty="0" smtClean="0"/>
                <a:t>A. Time-series </a:t>
              </a:r>
              <a:r>
                <a:rPr lang="en-US" sz="800" dirty="0"/>
                <a:t>of global land area occupied </a:t>
              </a:r>
              <a:endParaRPr lang="en-US" sz="800" dirty="0" smtClean="0"/>
            </a:p>
            <a:p>
              <a:r>
                <a:rPr lang="en-US" sz="800" dirty="0" smtClean="0"/>
                <a:t>by </a:t>
              </a:r>
              <a:r>
                <a:rPr lang="en-US" sz="800" dirty="0"/>
                <a:t>each </a:t>
              </a:r>
              <a:r>
                <a:rPr lang="en-US" sz="800" dirty="0" smtClean="0"/>
                <a:t>land-use </a:t>
              </a:r>
              <a:r>
                <a:rPr lang="en-US" sz="800" dirty="0"/>
                <a:t>state from 850AD to </a:t>
              </a:r>
              <a:r>
                <a:rPr lang="en-US" sz="800" dirty="0" smtClean="0"/>
                <a:t>2015AD</a:t>
              </a:r>
            </a:p>
            <a:p>
              <a:endParaRPr lang="en-US" sz="800" dirty="0">
                <a:latin typeface="Arial"/>
                <a:cs typeface="Arial"/>
              </a:endParaRPr>
            </a:p>
            <a:p>
              <a:r>
                <a:rPr lang="en-US" sz="800" dirty="0" smtClean="0">
                  <a:cs typeface="Arial"/>
                </a:rPr>
                <a:t>B. Global irrigated fraction of cropland area</a:t>
              </a:r>
            </a:p>
            <a:p>
              <a:endParaRPr lang="en-US" sz="800" dirty="0">
                <a:cs typeface="Arial"/>
              </a:endParaRPr>
            </a:p>
            <a:p>
              <a:r>
                <a:rPr lang="en-US" sz="800" dirty="0" smtClean="0">
                  <a:cs typeface="Arial"/>
                </a:rPr>
                <a:t>C. Global industrial fertilization rate</a:t>
              </a:r>
              <a:endParaRPr lang="en-US" sz="400" dirty="0">
                <a:cs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33750" y="6354111"/>
            <a:ext cx="4245030" cy="285750"/>
            <a:chOff x="16002000" y="40666313"/>
            <a:chExt cx="20376143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219"/>
                </a:spcAft>
              </a:pPr>
              <a:r>
                <a:rPr lang="en-US" sz="400" i="1" dirty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500" b="1" dirty="0" smtClean="0">
                  <a:latin typeface="Arial"/>
                  <a:cs typeface="Arial"/>
                </a:rPr>
                <a:t>George Hurtt</a:t>
              </a:r>
              <a:endParaRPr lang="en-US" sz="500" b="1" dirty="0">
                <a:latin typeface="Arial"/>
                <a:cs typeface="Arial"/>
              </a:endParaRPr>
            </a:p>
            <a:p>
              <a:r>
                <a:rPr lang="en-US" sz="400" dirty="0" smtClean="0">
                  <a:latin typeface="Arial"/>
                  <a:cs typeface="Arial"/>
                </a:rPr>
                <a:t>Professor &amp; Research Director</a:t>
              </a:r>
              <a:endParaRPr lang="en-US" sz="400" dirty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028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292"/>
                </a:spcAft>
              </a:pPr>
              <a:r>
                <a:rPr lang="en-US" sz="400" dirty="0" smtClean="0">
                  <a:latin typeface="Arial"/>
                  <a:cs typeface="Arial"/>
                </a:rPr>
                <a:t>University of Maryland, College Park</a:t>
              </a:r>
              <a:endParaRPr lang="en-US" sz="400" dirty="0">
                <a:latin typeface="Arial"/>
                <a:cs typeface="Arial"/>
              </a:endParaRPr>
            </a:p>
            <a:p>
              <a:r>
                <a:rPr lang="en-US" sz="400" dirty="0" smtClean="0">
                  <a:latin typeface="Arial"/>
                  <a:cs typeface="Arial"/>
                </a:rPr>
                <a:t>(301) 405-8541</a:t>
              </a:r>
              <a:endParaRPr lang="en-US" sz="400" dirty="0">
                <a:latin typeface="Arial"/>
                <a:cs typeface="Arial"/>
              </a:endParaRPr>
            </a:p>
            <a:p>
              <a:r>
                <a:rPr lang="en-US" sz="400" dirty="0" smtClean="0">
                  <a:latin typeface="Arial"/>
                  <a:cs typeface="Arial"/>
                </a:rPr>
                <a:t>gchurtt@umd.edu</a:t>
              </a:r>
              <a:endParaRPr lang="en-US" sz="400" dirty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234143" y="40666313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700" b="1" dirty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climatemodeling.science.energy.gov/acme</a:t>
              </a:r>
              <a:endParaRPr lang="en-US" sz="7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87522" y="142875"/>
            <a:ext cx="5715000" cy="100012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600" dirty="0" smtClean="0"/>
              <a:t>Land-Use Change in ACME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George Hurtt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Louise Chini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Ritvik Sahajpal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, Peter 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Thornton</a:t>
            </a:r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1050" baseline="30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Department of Geographical Sciences, University of Maryland-College Park</a:t>
            </a:r>
          </a:p>
          <a:p>
            <a:r>
              <a:rPr lang="en-US" sz="1300" baseline="30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Climate</a:t>
            </a:r>
            <a:r>
              <a:rPr lang="fr-FR" sz="900" dirty="0">
                <a:solidFill>
                  <a:srgbClr val="222222"/>
                </a:solidFill>
                <a:latin typeface="arial" panose="020B0604020202020204" pitchFamily="34" charset="0"/>
              </a:rPr>
              <a:t> Change Science </a:t>
            </a:r>
            <a:r>
              <a:rPr lang="fr-FR" sz="900" dirty="0" smtClean="0">
                <a:solidFill>
                  <a:srgbClr val="222222"/>
                </a:solidFill>
                <a:latin typeface="arial" panose="020B0604020202020204" pitchFamily="34" charset="0"/>
              </a:rPr>
              <a:t>Institute/</a:t>
            </a:r>
            <a:r>
              <a:rPr lang="fr-FR" sz="9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Environmental</a:t>
            </a:r>
            <a:r>
              <a:rPr lang="fr-FR" sz="900" dirty="0" smtClean="0">
                <a:solidFill>
                  <a:srgbClr val="222222"/>
                </a:solidFill>
                <a:latin typeface="arial" panose="020B0604020202020204" pitchFamily="34" charset="0"/>
              </a:rPr>
              <a:t> Sciences Division,</a:t>
            </a:r>
            <a:r>
              <a:rPr lang="fr-FR" sz="9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fr-FR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Oak</a:t>
            </a:r>
            <a:r>
              <a:rPr lang="fr-FR" sz="900" dirty="0">
                <a:solidFill>
                  <a:srgbClr val="222222"/>
                </a:solidFill>
                <a:latin typeface="arial" panose="020B0604020202020204" pitchFamily="34" charset="0"/>
              </a:rPr>
              <a:t> Ridge National </a:t>
            </a:r>
            <a:r>
              <a:rPr lang="fr-FR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Laboratory</a:t>
            </a:r>
            <a:endParaRPr lang="en-US" sz="900" baseline="30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85750" y="1500187"/>
            <a:ext cx="4203334" cy="2214563"/>
            <a:chOff x="1371600" y="9601200"/>
            <a:chExt cx="20176002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0802" y="11887200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 anchor="ctr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dirty="0"/>
                <a:t>Human land-use activities have significantly altered </a:t>
              </a:r>
              <a:endParaRPr lang="en-US" sz="1100" dirty="0" smtClean="0"/>
            </a:p>
            <a:p>
              <a:pPr>
                <a:lnSpc>
                  <a:spcPct val="110000"/>
                </a:lnSpc>
              </a:pPr>
              <a:r>
                <a:rPr lang="en-US" sz="1100" dirty="0" smtClean="0"/>
                <a:t>biogeochemical </a:t>
              </a:r>
              <a:r>
                <a:rPr lang="en-US" sz="1100" dirty="0"/>
                <a:t>and </a:t>
              </a:r>
              <a:r>
                <a:rPr lang="en-US" sz="1100" dirty="0" err="1"/>
                <a:t>biogeophysical</a:t>
              </a:r>
              <a:r>
                <a:rPr lang="en-US" sz="1100" dirty="0"/>
                <a:t> </a:t>
              </a:r>
              <a:r>
                <a:rPr lang="en-US" sz="1100" dirty="0" smtClean="0"/>
                <a:t>properties </a:t>
              </a:r>
              <a:r>
                <a:rPr lang="en-US" sz="1100" dirty="0"/>
                <a:t>at local to </a:t>
              </a:r>
              <a:endParaRPr lang="en-US" sz="1100" dirty="0" smtClean="0"/>
            </a:p>
            <a:p>
              <a:pPr>
                <a:lnSpc>
                  <a:spcPct val="110000"/>
                </a:lnSpc>
              </a:pPr>
              <a:r>
                <a:rPr lang="en-US" sz="1100" dirty="0" smtClean="0"/>
                <a:t>planetary </a:t>
              </a:r>
              <a:r>
                <a:rPr lang="en-US" sz="1100" dirty="0"/>
                <a:t>scales, and these alterations have influenced the </a:t>
              </a:r>
              <a:endParaRPr lang="en-US" sz="1100" dirty="0" smtClean="0"/>
            </a:p>
            <a:p>
              <a:pPr>
                <a:lnSpc>
                  <a:spcPct val="110000"/>
                </a:lnSpc>
              </a:pPr>
              <a:r>
                <a:rPr lang="en-US" sz="1100" dirty="0" smtClean="0"/>
                <a:t>environment </a:t>
              </a:r>
              <a:r>
                <a:rPr lang="en-US" sz="1100" dirty="0"/>
                <a:t>including the Earth’s climate system. Yet the </a:t>
              </a:r>
              <a:endParaRPr lang="en-US" sz="1100" dirty="0" smtClean="0"/>
            </a:p>
            <a:p>
              <a:pPr>
                <a:lnSpc>
                  <a:spcPct val="110000"/>
                </a:lnSpc>
              </a:pPr>
              <a:r>
                <a:rPr lang="en-US" sz="1100" i="1" dirty="0" smtClean="0"/>
                <a:t>precise </a:t>
              </a:r>
              <a:r>
                <a:rPr lang="en-US" sz="1100" i="1" dirty="0"/>
                <a:t>magnitude and character of land-use effects on </a:t>
              </a:r>
              <a:endParaRPr lang="en-US" sz="1100" i="1" dirty="0" smtClean="0"/>
            </a:p>
            <a:p>
              <a:pPr>
                <a:lnSpc>
                  <a:spcPct val="110000"/>
                </a:lnSpc>
              </a:pPr>
              <a:r>
                <a:rPr lang="en-US" sz="1100" i="1" dirty="0" smtClean="0"/>
                <a:t>climate </a:t>
              </a:r>
              <a:r>
                <a:rPr lang="en-US" sz="1100" i="1" dirty="0"/>
                <a:t>remain uncertain</a:t>
              </a:r>
              <a:r>
                <a:rPr lang="en-US" sz="1100" dirty="0"/>
                <a:t>, </a:t>
              </a:r>
              <a:r>
                <a:rPr lang="en-US" sz="1100" i="1" dirty="0" smtClean="0"/>
                <a:t>and </a:t>
              </a:r>
              <a:r>
                <a:rPr lang="en-US" sz="1100" i="1" dirty="0"/>
                <a:t>this uncertainty in turn limits </a:t>
              </a:r>
              <a:endParaRPr lang="en-US" sz="1100" i="1" dirty="0" smtClean="0"/>
            </a:p>
            <a:p>
              <a:pPr>
                <a:lnSpc>
                  <a:spcPct val="110000"/>
                </a:lnSpc>
              </a:pPr>
              <a:r>
                <a:rPr lang="en-US" sz="1100" i="1" dirty="0" smtClean="0"/>
                <a:t>the </a:t>
              </a:r>
              <a:r>
                <a:rPr lang="en-US" sz="1100" i="1" dirty="0"/>
                <a:t>accuracy of future projections</a:t>
              </a:r>
              <a:r>
                <a:rPr lang="en-US" sz="1100" dirty="0"/>
                <a:t>. The overall goal of this </a:t>
              </a:r>
              <a:endParaRPr lang="en-US" sz="1100" dirty="0" smtClean="0"/>
            </a:p>
            <a:p>
              <a:pPr>
                <a:lnSpc>
                  <a:spcPct val="110000"/>
                </a:lnSpc>
              </a:pPr>
              <a:r>
                <a:rPr lang="en-US" sz="1100" dirty="0" smtClean="0"/>
                <a:t>contribution </a:t>
              </a:r>
              <a:r>
                <a:rPr lang="en-US" sz="1100" dirty="0"/>
                <a:t>is to develop an expanded and fully consistent </a:t>
              </a:r>
              <a:endParaRPr lang="en-US" sz="1100" dirty="0" smtClean="0"/>
            </a:p>
            <a:p>
              <a:pPr>
                <a:lnSpc>
                  <a:spcPct val="110000"/>
                </a:lnSpc>
              </a:pPr>
              <a:r>
                <a:rPr lang="en-US" sz="1100" dirty="0" smtClean="0"/>
                <a:t>treatment </a:t>
              </a:r>
              <a:r>
                <a:rPr lang="en-US" sz="1100" dirty="0"/>
                <a:t>of land-use of in </a:t>
              </a:r>
              <a:r>
                <a:rPr lang="en-US" sz="1100" dirty="0" smtClean="0"/>
                <a:t>ACME.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71600" y="9601200"/>
              <a:ext cx="20116800" cy="2286000"/>
              <a:chOff x="1371600" y="9601200"/>
              <a:chExt cx="20116800" cy="228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0000"/>
                  </a:gs>
                  <a:gs pos="100000">
                    <a:srgbClr val="640000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Issue: Uncertainty in land-use effects on climate</a:t>
                </a:r>
                <a:endParaRPr lang="en-US" sz="12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285750" y="3878851"/>
            <a:ext cx="8572500" cy="2214563"/>
            <a:chOff x="1371600" y="24612618"/>
            <a:chExt cx="20116800" cy="14173200"/>
          </a:xfrm>
        </p:grpSpPr>
        <p:sp>
          <p:nvSpPr>
            <p:cNvPr id="9" name="Rectangle 8"/>
            <p:cNvSpPr/>
            <p:nvPr/>
          </p:nvSpPr>
          <p:spPr>
            <a:xfrm>
              <a:off x="13716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6898618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 anchor="ctr">
              <a:noAutofit/>
            </a:bodyPr>
            <a:lstStyle/>
            <a:p>
              <a:pPr>
                <a:lnSpc>
                  <a:spcPct val="110000"/>
                </a:lnSpc>
              </a:pPr>
              <a:endParaRPr lang="en-US" sz="1100" dirty="0" smtClean="0"/>
            </a:p>
            <a:p>
              <a:pPr>
                <a:lnSpc>
                  <a:spcPct val="110000"/>
                </a:lnSpc>
              </a:pPr>
              <a:r>
                <a:rPr lang="en-US" sz="1100" i="1" dirty="0" smtClean="0"/>
                <a:t>Solution 1 (LG-144): Establish </a:t>
              </a:r>
              <a:r>
                <a:rPr lang="en-US" sz="1100" i="1" dirty="0"/>
                <a:t>use of the new expanded land-use </a:t>
              </a:r>
              <a:r>
                <a:rPr lang="en-US" sz="1100" i="1" dirty="0" smtClean="0"/>
                <a:t>harmonization dataset </a:t>
              </a:r>
              <a:r>
                <a:rPr lang="en-US" sz="1100" i="1" dirty="0"/>
                <a:t>in ACME. </a:t>
              </a:r>
              <a:endParaRPr lang="en-US" sz="1100" i="1" dirty="0" smtClean="0"/>
            </a:p>
            <a:p>
              <a:pPr>
                <a:lnSpc>
                  <a:spcPct val="110000"/>
                </a:lnSpc>
              </a:pPr>
              <a:r>
                <a:rPr lang="en-US" sz="1100" dirty="0" smtClean="0"/>
                <a:t>For </a:t>
              </a:r>
              <a:r>
                <a:rPr lang="en-US" sz="1100" dirty="0"/>
                <a:t>CMIP6, the new required land-use </a:t>
              </a:r>
              <a:r>
                <a:rPr lang="en-US" sz="1100" dirty="0" smtClean="0"/>
                <a:t>harmonization dataset </a:t>
              </a:r>
              <a:r>
                <a:rPr lang="en-US" sz="1100" dirty="0"/>
                <a:t>is updated and contains ~50x the information used in CMIP5. </a:t>
              </a:r>
              <a:r>
                <a:rPr lang="en-US" sz="1100" dirty="0" smtClean="0"/>
                <a:t>This </a:t>
              </a:r>
              <a:r>
                <a:rPr lang="en-US" sz="1100" dirty="0"/>
                <a:t>new information </a:t>
              </a:r>
              <a:endParaRPr lang="en-US" sz="1100" dirty="0" smtClean="0"/>
            </a:p>
            <a:p>
              <a:pPr>
                <a:lnSpc>
                  <a:spcPct val="110000"/>
                </a:lnSpc>
              </a:pPr>
              <a:r>
                <a:rPr lang="en-US" sz="1100" dirty="0" smtClean="0"/>
                <a:t>is </a:t>
              </a:r>
              <a:r>
                <a:rPr lang="en-US" sz="1100" dirty="0"/>
                <a:t>at </a:t>
              </a:r>
              <a:r>
                <a:rPr lang="en-US" sz="1100" dirty="0" smtClean="0"/>
                <a:t>higher </a:t>
              </a:r>
              <a:r>
                <a:rPr lang="en-US" sz="1100" dirty="0"/>
                <a:t>resolution </a:t>
              </a:r>
              <a:r>
                <a:rPr lang="en-US" sz="1100" dirty="0" smtClean="0"/>
                <a:t>over </a:t>
              </a:r>
              <a:r>
                <a:rPr lang="en-US" sz="1100" dirty="0"/>
                <a:t>longer time domain, and includes additional new land-use transitions, crop </a:t>
              </a:r>
              <a:r>
                <a:rPr lang="en-US" sz="1100" dirty="0" smtClean="0"/>
                <a:t>types, and </a:t>
              </a:r>
              <a:r>
                <a:rPr lang="en-US" sz="1100" dirty="0"/>
                <a:t>agriculture management </a:t>
              </a:r>
              <a:endParaRPr lang="en-US" sz="1100" dirty="0" smtClean="0"/>
            </a:p>
            <a:p>
              <a:pPr>
                <a:lnSpc>
                  <a:spcPct val="110000"/>
                </a:lnSpc>
              </a:pPr>
              <a:r>
                <a:rPr lang="en-US" sz="1100" dirty="0" smtClean="0"/>
                <a:t>information </a:t>
              </a:r>
              <a:r>
                <a:rPr lang="en-US" sz="1100" dirty="0"/>
                <a:t>not previously </a:t>
              </a:r>
              <a:r>
                <a:rPr lang="en-US" sz="1100" dirty="0" smtClean="0"/>
                <a:t>available</a:t>
              </a:r>
              <a:r>
                <a:rPr lang="en-US" sz="1100" dirty="0"/>
                <a:t>. </a:t>
              </a:r>
              <a:r>
                <a:rPr lang="en-US" sz="1100" dirty="0" smtClean="0"/>
                <a:t>We will develop new algorithms and code to include these new data into ACME.</a:t>
              </a:r>
            </a:p>
            <a:p>
              <a:pPr>
                <a:lnSpc>
                  <a:spcPct val="110000"/>
                </a:lnSpc>
              </a:pPr>
              <a:endParaRPr lang="en-US" sz="600" dirty="0" smtClean="0"/>
            </a:p>
            <a:p>
              <a:pPr>
                <a:lnSpc>
                  <a:spcPct val="110000"/>
                </a:lnSpc>
              </a:pPr>
              <a:r>
                <a:rPr lang="en-US" sz="1100" i="1" dirty="0" smtClean="0"/>
                <a:t>Solution 2 (LG-145): Develop </a:t>
              </a:r>
              <a:r>
                <a:rPr lang="en-US" sz="1100" i="1" dirty="0"/>
                <a:t>and implement </a:t>
              </a:r>
              <a:r>
                <a:rPr lang="en-US" sz="1100" i="1" dirty="0" smtClean="0"/>
                <a:t>fully </a:t>
              </a:r>
              <a:r>
                <a:rPr lang="en-US" sz="1100" i="1" dirty="0"/>
                <a:t>consistent (1 carbon cycle) historical land-use treatment for ACME. </a:t>
              </a:r>
              <a:endParaRPr lang="en-US" sz="1100" i="1" dirty="0" smtClean="0"/>
            </a:p>
            <a:p>
              <a:pPr>
                <a:lnSpc>
                  <a:spcPct val="110000"/>
                </a:lnSpc>
              </a:pPr>
              <a:r>
                <a:rPr lang="en-US" sz="1100" dirty="0" smtClean="0"/>
                <a:t>Global </a:t>
              </a:r>
              <a:r>
                <a:rPr lang="en-US" sz="1100" dirty="0"/>
                <a:t>land-use history datasets are traditionally </a:t>
              </a:r>
              <a:r>
                <a:rPr lang="en-US" sz="1100" dirty="0" smtClean="0"/>
                <a:t>developed </a:t>
              </a:r>
              <a:r>
                <a:rPr lang="en-US" sz="1100" dirty="0"/>
                <a:t>independently offline using best available historical information, and then used as </a:t>
              </a:r>
              <a:endParaRPr lang="en-US" sz="1100" dirty="0" smtClean="0"/>
            </a:p>
            <a:p>
              <a:pPr>
                <a:lnSpc>
                  <a:spcPct val="110000"/>
                </a:lnSpc>
              </a:pPr>
              <a:r>
                <a:rPr lang="en-US" sz="1100" dirty="0" smtClean="0"/>
                <a:t>input </a:t>
              </a:r>
              <a:r>
                <a:rPr lang="en-US" sz="1100" dirty="0"/>
                <a:t>to global </a:t>
              </a:r>
              <a:r>
                <a:rPr lang="en-US" sz="1100" dirty="0" smtClean="0"/>
                <a:t>models</a:t>
              </a:r>
              <a:r>
                <a:rPr lang="en-US" sz="1100" dirty="0"/>
                <a:t>. </a:t>
              </a:r>
              <a:r>
                <a:rPr lang="en-US" sz="1100" dirty="0" smtClean="0"/>
                <a:t>While efficient, </a:t>
              </a:r>
              <a:r>
                <a:rPr lang="en-US" sz="1100" dirty="0"/>
                <a:t>this separation leads to inconsistencies, as past land-use activities may be prescribed in areas inconsistent </a:t>
              </a:r>
              <a:endParaRPr lang="en-US" sz="1100" dirty="0" smtClean="0"/>
            </a:p>
            <a:p>
              <a:pPr>
                <a:lnSpc>
                  <a:spcPct val="110000"/>
                </a:lnSpc>
              </a:pPr>
              <a:r>
                <a:rPr lang="en-US" sz="1100" dirty="0" smtClean="0"/>
                <a:t>with </a:t>
              </a:r>
              <a:r>
                <a:rPr lang="en-US" sz="1100" dirty="0"/>
                <a:t>modeled </a:t>
              </a:r>
              <a:r>
                <a:rPr lang="en-US" sz="1100" dirty="0" smtClean="0"/>
                <a:t>climate </a:t>
              </a:r>
              <a:r>
                <a:rPr lang="en-US" sz="1100" dirty="0"/>
                <a:t>and </a:t>
              </a:r>
              <a:r>
                <a:rPr lang="en-US" sz="1100" dirty="0" smtClean="0"/>
                <a:t>vegetation</a:t>
              </a:r>
              <a:r>
                <a:rPr lang="en-US" sz="1100" dirty="0"/>
                <a:t>. These inconsistencies in turn lead to model errors. </a:t>
              </a:r>
              <a:r>
                <a:rPr lang="en-US" sz="1100" dirty="0" smtClean="0"/>
                <a:t>We will integrate the ACME land model with</a:t>
              </a:r>
              <a:endParaRPr lang="en-US" sz="1100" dirty="0"/>
            </a:p>
            <a:p>
              <a:pPr>
                <a:lnSpc>
                  <a:spcPct val="110000"/>
                </a:lnSpc>
              </a:pPr>
              <a:r>
                <a:rPr lang="en-US" sz="1100" dirty="0"/>
                <a:t>o</a:t>
              </a:r>
              <a:r>
                <a:rPr lang="en-US" sz="1100" dirty="0" smtClean="0"/>
                <a:t>ur land-use </a:t>
              </a:r>
              <a:r>
                <a:rPr lang="en-US" sz="1100" dirty="0" smtClean="0"/>
                <a:t>harmonization product </a:t>
              </a:r>
              <a:r>
                <a:rPr lang="en-US" sz="1100" dirty="0" smtClean="0"/>
                <a:t>to reduce these errors, thereby eliminating major sources of within model error/uncertainty.</a:t>
              </a:r>
              <a:endParaRPr lang="en-US" sz="1100" dirty="0">
                <a:latin typeface="Arial"/>
                <a:cs typeface="Arial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71600" y="24612618"/>
              <a:ext cx="20116800" cy="2286000"/>
              <a:chOff x="1371600" y="24612618"/>
              <a:chExt cx="20116800" cy="228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FF0000"/>
                  </a:gs>
                  <a:gs pos="100000">
                    <a:srgbClr val="640000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3716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Solutions: Expanded and fully consistent treatment of land-use in ACME</a:t>
                </a:r>
                <a:endParaRPr lang="en-US" sz="12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89708" y="238131"/>
            <a:ext cx="797814" cy="830950"/>
          </a:xfrm>
          <a:prstGeom prst="rect">
            <a:avLst/>
          </a:prstGeom>
          <a:noFill/>
        </p:spPr>
        <p:txBody>
          <a:bodyPr wrap="square" lIns="91394" tIns="45697" rIns="91394" bIns="45697" rtlCol="0">
            <a:spAutoFit/>
          </a:bodyPr>
          <a:lstStyle/>
          <a:p>
            <a:r>
              <a:rPr lang="en-US" sz="4800" b="1" dirty="0" smtClean="0">
                <a:solidFill>
                  <a:srgbClr val="AA2611"/>
                </a:solidFill>
                <a:latin typeface="Arial"/>
                <a:cs typeface="Arial"/>
              </a:rPr>
              <a:t>P:</a:t>
            </a:r>
            <a:endParaRPr lang="en-US" sz="4800" b="1" dirty="0">
              <a:solidFill>
                <a:srgbClr val="AA2611"/>
              </a:solidFill>
              <a:latin typeface="Arial"/>
              <a:cs typeface="Arial"/>
            </a:endParaRPr>
          </a:p>
        </p:txBody>
      </p:sp>
      <p:pic>
        <p:nvPicPr>
          <p:cNvPr id="30" name="Picture 29" descr="LUH2_v1_beta_stacked_area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850" y="1331664"/>
            <a:ext cx="2173985" cy="15790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736" y="2165142"/>
            <a:ext cx="1767840" cy="13258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35" y="909229"/>
            <a:ext cx="1767840" cy="13258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90289" y="1143000"/>
            <a:ext cx="248461" cy="18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39317" y="922940"/>
            <a:ext cx="248461" cy="18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35112" y="2165142"/>
            <a:ext cx="248461" cy="18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872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375</Words>
  <Application>Microsoft Office PowerPoint</Application>
  <PresentationFormat>On-screen Show (4:3)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</vt:lpstr>
      <vt:lpstr>Calibri</vt:lpstr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ritvik sahajpal</cp:lastModifiedBy>
  <cp:revision>25</cp:revision>
  <dcterms:created xsi:type="dcterms:W3CDTF">2014-12-04T00:15:55Z</dcterms:created>
  <dcterms:modified xsi:type="dcterms:W3CDTF">2016-06-01T20:16:44Z</dcterms:modified>
</cp:coreProperties>
</file>