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124" autoAdjust="0"/>
    <p:restoredTop sz="91680" autoAdjust="0"/>
  </p:normalViewPr>
  <p:slideViewPr>
    <p:cSldViewPr snapToGrid="0" snapToObjects="1">
      <p:cViewPr>
        <p:scale>
          <a:sx n="50" d="100"/>
          <a:sy n="50" d="100"/>
        </p:scale>
        <p:origin x="4648" y="8736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5DB346"/>
                    </a:gs>
                    <a:gs pos="100000">
                      <a:srgbClr val="125528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F:</a:t>
            </a:r>
            <a:endParaRPr lang="en-US" sz="28000" dirty="0">
              <a:gradFill flip="none" rotWithShape="1">
                <a:gsLst>
                  <a:gs pos="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2800" y="9601200"/>
            <a:ext cx="20116800" cy="14173200"/>
            <a:chOff x="22402800" y="9601200"/>
            <a:chExt cx="20116800" cy="14173200"/>
          </a:xfrm>
        </p:grpSpPr>
        <p:sp>
          <p:nvSpPr>
            <p:cNvPr id="7" name="Rectangle 6"/>
            <p:cNvSpPr/>
            <p:nvPr/>
          </p:nvSpPr>
          <p:spPr>
            <a:xfrm>
              <a:off x="224028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02800" y="21945600"/>
              <a:ext cx="20116800" cy="1828800"/>
            </a:xfrm>
            <a:prstGeom prst="rect">
              <a:avLst/>
            </a:prstGeom>
            <a:noFill/>
          </p:spPr>
          <p:txBody>
            <a:bodyPr wrap="square" lIns="457200" tIns="457200" rIns="457200" bIns="457200" rtlCol="0">
              <a:noAutofit/>
            </a:bodyPr>
            <a:lstStyle/>
            <a:p>
              <a:r>
                <a:rPr lang="en-US" sz="3200" dirty="0">
                  <a:latin typeface="Arial"/>
                  <a:cs typeface="Arial"/>
                </a:rPr>
                <a:t>Cori’s Intel KNL nodes have ~6x </a:t>
              </a:r>
              <a:r>
                <a:rPr lang="en-US" sz="3200" dirty="0" smtClean="0">
                  <a:latin typeface="Arial"/>
                  <a:cs typeface="Arial"/>
                </a:rPr>
                <a:t>FLOPS</a:t>
              </a:r>
              <a:r>
                <a:rPr lang="en-US" sz="3200" dirty="0">
                  <a:latin typeface="Arial"/>
                  <a:cs typeface="Arial"/>
                </a:rPr>
                <a:t> </a:t>
              </a:r>
              <a:r>
                <a:rPr lang="en-US" sz="3200" dirty="0" smtClean="0">
                  <a:latin typeface="Arial"/>
                  <a:cs typeface="Arial"/>
                </a:rPr>
                <a:t>(</a:t>
              </a:r>
              <a:r>
                <a:rPr lang="en-US" sz="3200" dirty="0" smtClean="0">
                  <a:solidFill>
                    <a:prstClr val="black"/>
                  </a:solidFill>
                  <a:latin typeface="Arial"/>
                  <a:cs typeface="Arial"/>
                </a:rPr>
                <a:t>30 </a:t>
              </a:r>
              <a:r>
                <a:rPr lang="en-US" sz="3200" dirty="0">
                  <a:solidFill>
                    <a:prstClr val="black"/>
                  </a:solidFill>
                  <a:latin typeface="Arial"/>
                  <a:cs typeface="Arial"/>
                </a:rPr>
                <a:t>PFLOPS</a:t>
              </a:r>
              <a:r>
                <a:rPr lang="en-US" sz="3200" dirty="0" smtClean="0">
                  <a:solidFill>
                    <a:prstClr val="black"/>
                  </a:solidFill>
                  <a:latin typeface="Arial"/>
                  <a:cs typeface="Arial"/>
                </a:rPr>
                <a:t>!) and will have greatly improved memory, as well as I/O bandwidth due to Cray’s Burst Buffer design. KNL will likely have </a:t>
              </a:r>
              <a:r>
                <a:rPr lang="en-US" sz="3200" i="1" dirty="0" smtClean="0">
                  <a:latin typeface="Arial"/>
                  <a:cs typeface="Arial"/>
                </a:rPr>
                <a:t>a much slower clock speed</a:t>
              </a:r>
              <a:r>
                <a:rPr lang="en-US" sz="3200" dirty="0" smtClean="0">
                  <a:latin typeface="Arial"/>
                  <a:cs typeface="Arial"/>
                </a:rPr>
                <a:t>, so performance gains are from thread parallelism and </a:t>
              </a:r>
              <a:r>
                <a:rPr lang="en-US" sz="3200" dirty="0" err="1" smtClean="0">
                  <a:latin typeface="Arial"/>
                  <a:cs typeface="Arial"/>
                </a:rPr>
                <a:t>vectorization</a:t>
              </a:r>
              <a:r>
                <a:rPr lang="en-US" sz="3200" dirty="0" smtClean="0">
                  <a:latin typeface="Arial"/>
                  <a:cs typeface="Arial"/>
                </a:rPr>
                <a:t>, which require effective use of memory.</a:t>
              </a:r>
              <a:endParaRPr lang="en-US" sz="3200" dirty="0">
                <a:latin typeface="Arial"/>
                <a:cs typeface="Arial"/>
              </a:endParaRPr>
            </a:p>
            <a:p>
              <a:pPr lvl="0"/>
              <a:endParaRPr lang="en-US" sz="3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002000" y="40666313"/>
            <a:ext cx="20376143" cy="182880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Hans Johansen (LBNL, ACME)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Doug Jacobsen (LANL, MPAS-O)</a:t>
              </a:r>
              <a:endParaRPr lang="en-US" sz="2800" b="1" dirty="0" smtClean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endParaRPr lang="en-US" sz="2400" dirty="0" smtClean="0">
                <a:latin typeface="Arial"/>
                <a:cs typeface="Arial"/>
              </a:endParaRPr>
            </a:p>
            <a:p>
              <a:pPr>
                <a:spcAft>
                  <a:spcPts val="1600"/>
                </a:spcAft>
              </a:pPr>
              <a:r>
                <a:rPr lang="en-US" sz="2400" dirty="0" err="1" smtClean="0">
                  <a:latin typeface="Arial"/>
                  <a:cs typeface="Arial"/>
                </a:rPr>
                <a:t>hjohansen@lbl.gov</a:t>
              </a:r>
              <a:endParaRPr lang="en-US" sz="2400" dirty="0" smtClean="0">
                <a:latin typeface="Arial"/>
                <a:cs typeface="Arial"/>
              </a:endParaRPr>
            </a:p>
            <a:p>
              <a:pPr>
                <a:spcAft>
                  <a:spcPts val="1600"/>
                </a:spcAft>
              </a:pPr>
              <a:r>
                <a:rPr lang="en-US" sz="2400" dirty="0" err="1">
                  <a:latin typeface="Arial"/>
                  <a:cs typeface="Arial"/>
                </a:rPr>
                <a:t>douglasj@lanl.gov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4400" b="1" dirty="0">
                <a:solidFill>
                  <a:srgbClr val="000000"/>
                </a:solidFill>
                <a:latin typeface="Arial"/>
                <a:cs typeface="Arial"/>
              </a:rPr>
              <a:t>NERSC Exascale Science </a:t>
            </a:r>
            <a:r>
              <a:rPr lang="en-US" sz="14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400" b="1" dirty="0" smtClean="0">
                <a:solidFill>
                  <a:srgbClr val="000000"/>
                </a:solidFill>
                <a:latin typeface="Arial"/>
                <a:cs typeface="Arial"/>
              </a:rPr>
              <a:t>Application Program (NESAP)</a:t>
            </a:r>
            <a:endParaRPr lang="en-US" sz="14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7200" dirty="0">
                <a:solidFill>
                  <a:srgbClr val="000000"/>
                </a:solidFill>
                <a:latin typeface="Arial"/>
                <a:cs typeface="Arial"/>
              </a:rPr>
              <a:t>Doug Jacobsen, Hans Johansen, Noel Keen, Mark Taylor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371600" y="9601200"/>
            <a:ext cx="20176002" cy="14173200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>
                  <a:solidFill>
                    <a:srgbClr val="5DB346"/>
                  </a:solidFill>
                  <a:latin typeface="Arial"/>
                  <a:cs typeface="Arial"/>
                </a:rPr>
                <a:t>ACME will run on Cori “Phase 2” but … code changes will be </a:t>
              </a:r>
              <a:r>
                <a:rPr lang="en-US" sz="4000" b="1" dirty="0" smtClean="0">
                  <a:solidFill>
                    <a:srgbClr val="5DB346"/>
                  </a:solidFill>
                  <a:latin typeface="Arial"/>
                  <a:cs typeface="Arial"/>
                </a:rPr>
                <a:t>needed!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Hypothesis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371600" y="246126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squar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5DB346"/>
                  </a:solidFill>
                  <a:latin typeface="Arial"/>
                  <a:cs typeface="Arial"/>
                </a:rPr>
                <a:t>ACME code changes </a:t>
              </a:r>
              <a:r>
                <a:rPr lang="en-US" sz="4000" b="1" dirty="0" smtClean="0">
                  <a:solidFill>
                    <a:srgbClr val="5DB346"/>
                  </a:solidFill>
                  <a:latin typeface="Arial"/>
                  <a:cs typeface="Arial"/>
                </a:rPr>
                <a:t>will need to be prioritized</a:t>
              </a:r>
              <a:r>
                <a:rPr lang="en-US" sz="4000" b="1" dirty="0">
                  <a:solidFill>
                    <a:srgbClr val="5DB346"/>
                  </a:solidFill>
                  <a:latin typeface="Arial"/>
                  <a:cs typeface="Arial"/>
                </a:rPr>
                <a:t> </a:t>
              </a:r>
              <a:r>
                <a:rPr lang="en-US" sz="4000" b="1" dirty="0" smtClean="0">
                  <a:solidFill>
                    <a:srgbClr val="5DB346"/>
                  </a:solidFill>
                  <a:latin typeface="Arial"/>
                  <a:cs typeface="Arial"/>
                </a:rPr>
                <a:t>based on our early access through the NESAP program (both ACME and MPAS-O).</a:t>
              </a:r>
              <a:endParaRPr lang="en-US" sz="4000" b="1" dirty="0" smtClean="0">
                <a:solidFill>
                  <a:srgbClr val="5DB346"/>
                </a:solidFill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endParaRPr lang="en-US" sz="4000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Vectorization</a:t>
              </a:r>
              <a:r>
                <a:rPr lang="en-US" sz="4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:</a:t>
              </a:r>
              <a:endParaRPr lang="en-US" sz="4000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Loops will perform best with unit stride, 512-bit (8 doubles) aligned memory on inner loops. Iterations that have non-unit stride or indirect indexing (“pointer chasing”) will be slower.</a:t>
              </a: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Code may be more efficient working on unit-stride “chunks” of columns, where odd-sized (non-multiple of 8) can be </a:t>
              </a:r>
              <a:r>
                <a:rPr lang="en-US" sz="3600" dirty="0" err="1" smtClean="0">
                  <a:latin typeface="Arial"/>
                  <a:cs typeface="Arial"/>
                </a:rPr>
                <a:t>vectorized</a:t>
              </a:r>
              <a:r>
                <a:rPr lang="en-US" sz="3600" dirty="0" smtClean="0">
                  <a:latin typeface="Arial"/>
                  <a:cs typeface="Arial"/>
                </a:rPr>
                <a:t> in horizontal dimensions first.</a:t>
              </a: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I</a:t>
              </a:r>
              <a:r>
                <a:rPr lang="en-US" sz="3600" dirty="0" smtClean="0">
                  <a:latin typeface="Arial"/>
                  <a:cs typeface="Arial"/>
                </a:rPr>
                <a:t>f inner loops have conditionals (max) or branching (if / else) statements, they may need to be re-written to hel</a:t>
              </a:r>
              <a:r>
                <a:rPr lang="en-US" sz="3600" dirty="0" smtClean="0">
                  <a:latin typeface="Arial"/>
                  <a:cs typeface="Arial"/>
                </a:rPr>
                <a:t>p the compiler do efficient </a:t>
              </a:r>
              <a:r>
                <a:rPr lang="en-US" sz="3600" dirty="0" err="1" smtClean="0">
                  <a:latin typeface="Arial"/>
                  <a:cs typeface="Arial"/>
                </a:rPr>
                <a:t>vectorization</a:t>
              </a:r>
              <a:r>
                <a:rPr lang="en-US" sz="3600" dirty="0" smtClean="0">
                  <a:latin typeface="Arial"/>
                  <a:cs typeface="Arial"/>
                </a:rPr>
                <a:t>.</a:t>
              </a:r>
            </a:p>
            <a:p>
              <a:pPr>
                <a:lnSpc>
                  <a:spcPct val="110000"/>
                </a:lnSpc>
              </a:pPr>
              <a:endParaRPr lang="en-US" sz="4000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Threading:</a:t>
              </a: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3600" dirty="0" err="1" smtClean="0">
                  <a:latin typeface="Arial"/>
                  <a:cs typeface="Arial"/>
                </a:rPr>
                <a:t>OpenMP</a:t>
              </a:r>
              <a:r>
                <a:rPr lang="en-US" sz="3600" dirty="0" smtClean="0">
                  <a:latin typeface="Arial"/>
                  <a:cs typeface="Arial"/>
                </a:rPr>
                <a:t> will have to be “tiled” so that threads cooperate on the 1 MB L2 cache (shared between 2 cores), and take advantage of high b/w streams from the MCDRAM.</a:t>
              </a: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Careful placement of threads vs. allocated memory will be needed to avoid cache misses.</a:t>
              </a: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r>
                <a:rPr lang="en-US" sz="3600" dirty="0" smtClean="0">
                  <a:latin typeface="Arial"/>
                  <a:cs typeface="Arial"/>
                </a:rPr>
                <a:t>Serial code that is not thread safe will suffer from both wait barriers and memory issues.</a:t>
              </a:r>
            </a:p>
            <a:p>
              <a:pPr marL="571500" indent="-571500">
                <a:lnSpc>
                  <a:spcPct val="110000"/>
                </a:lnSpc>
                <a:buFont typeface="Arial"/>
                <a:buChar char="•"/>
              </a:pPr>
              <a:endParaRPr lang="en-US" sz="3600" dirty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i="1" dirty="0" smtClean="0">
                  <a:latin typeface="Arial"/>
                  <a:cs typeface="Arial"/>
                </a:rPr>
                <a:t>These may require pervasive code refactoring, and may change interfaces for performance!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Developments Required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2402800" y="24612618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5DB346"/>
                  </a:solidFill>
                  <a:latin typeface="Arial"/>
                  <a:cs typeface="Arial"/>
                </a:rPr>
                <a:t>Refactoring ACME code to perform better needs </a:t>
              </a:r>
              <a:r>
                <a:rPr lang="en-US" sz="4000" b="1" i="1" dirty="0" smtClean="0">
                  <a:solidFill>
                    <a:srgbClr val="5DB346"/>
                  </a:solidFill>
                  <a:latin typeface="Arial"/>
                  <a:cs typeface="Arial"/>
                </a:rPr>
                <a:t>agility</a:t>
              </a:r>
              <a:r>
                <a:rPr lang="en-US" sz="4000" b="1" dirty="0" smtClean="0">
                  <a:solidFill>
                    <a:srgbClr val="5DB346"/>
                  </a:solidFill>
                  <a:latin typeface="Arial"/>
                  <a:cs typeface="Arial"/>
                </a:rPr>
                <a:t>: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Expected Impact</a:t>
                </a: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4273" t="16448" r="4095" b="6855"/>
          <a:stretch/>
        </p:blipFill>
        <p:spPr>
          <a:xfrm>
            <a:off x="23511610" y="10075668"/>
            <a:ext cx="18224502" cy="11526698"/>
          </a:xfrm>
          <a:prstGeom prst="rect">
            <a:avLst/>
          </a:prstGeom>
        </p:spPr>
      </p:pic>
      <p:pic>
        <p:nvPicPr>
          <p:cNvPr id="5" name="Picture 4" descr="KNL Die 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261" y="14261441"/>
            <a:ext cx="11054613" cy="72591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82956" y="13461899"/>
            <a:ext cx="7836305" cy="99364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10000"/>
              </a:lnSpc>
            </a:pPr>
            <a:endParaRPr lang="en-US" sz="3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Cori Phase 2 will have ~9300 Intel Knights Landing (KNL) nodes with </a:t>
            </a:r>
            <a:b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TFLOPS (double precision) each.</a:t>
            </a:r>
          </a:p>
          <a:p>
            <a:pPr lvl="0">
              <a:lnSpc>
                <a:spcPct val="110000"/>
              </a:lnSpc>
            </a:pPr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KNL processors have up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to 72 cores, </a:t>
            </a:r>
            <a:r>
              <a:rPr lang="en-US" sz="3600" dirty="0" err="1" smtClean="0">
                <a:solidFill>
                  <a:prstClr val="black"/>
                </a:solidFill>
                <a:latin typeface="Arial"/>
                <a:cs typeface="Arial"/>
              </a:rPr>
              <a:t>eich</a:t>
            </a: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 with 4 threads and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2 vector processing units (VPU) </a:t>
            </a: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that each support 8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double-precision vector </a:t>
            </a: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lengths (so 16 DP per / core). Each node comes with up to 16GB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of on-package memory (MCDRAM) </a:t>
            </a: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that provides ~400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GB/</a:t>
            </a: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s of bandwidth.</a:t>
            </a:r>
          </a:p>
          <a:p>
            <a:pPr>
              <a:lnSpc>
                <a:spcPct val="110000"/>
              </a:lnSpc>
            </a:pPr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In addition, Cori’s NVRAM “Burst Buffer” can provide 750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GB/second </a:t>
            </a: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 of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peak I/O </a:t>
            </a:r>
            <a:r>
              <a:rPr lang="en-US" sz="3600" dirty="0" smtClean="0">
                <a:solidFill>
                  <a:prstClr val="black"/>
                </a:solidFill>
                <a:latin typeface="Arial"/>
                <a:cs typeface="Arial"/>
              </a:rPr>
              <a:t>performance.</a:t>
            </a:r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88357" y="21385242"/>
            <a:ext cx="11800043" cy="2350674"/>
          </a:xfrm>
          <a:prstGeom prst="rect">
            <a:avLst/>
          </a:prstGeom>
          <a:noFill/>
        </p:spPr>
        <p:txBody>
          <a:bodyPr wrap="square" lIns="457200" tIns="457200" rIns="457200" bIns="457200" rtlCol="0">
            <a:noAutofit/>
          </a:bodyPr>
          <a:lstStyle/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From: </a:t>
            </a:r>
            <a:r>
              <a:rPr lang="en-US" sz="3200" dirty="0">
                <a:latin typeface="Arial"/>
                <a:cs typeface="Arial"/>
              </a:rPr>
              <a:t>“What public disclosures has Intel made about Knights Landing</a:t>
            </a:r>
            <a:r>
              <a:rPr lang="en-US" sz="3200" dirty="0" smtClean="0">
                <a:latin typeface="Arial"/>
                <a:cs typeface="Arial"/>
              </a:rPr>
              <a:t>?”, Intel Developer Zone site, 6/3/2016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9" name="Picture 18" descr="MPAS-HaswellOMP-CUG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312" y="29060517"/>
            <a:ext cx="11028861" cy="804759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246844" y="36676042"/>
            <a:ext cx="11800043" cy="2350674"/>
          </a:xfrm>
          <a:prstGeom prst="rect">
            <a:avLst/>
          </a:prstGeom>
          <a:noFill/>
        </p:spPr>
        <p:txBody>
          <a:bodyPr wrap="square" lIns="457200" tIns="457200" rIns="457200" bIns="457200" rtlCol="0">
            <a:no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MPAS-O MPI vs. </a:t>
            </a:r>
            <a:r>
              <a:rPr lang="en-US" sz="3200" dirty="0" err="1" smtClean="0">
                <a:latin typeface="Arial"/>
                <a:cs typeface="Arial"/>
              </a:rPr>
              <a:t>OpenMP</a:t>
            </a:r>
            <a:r>
              <a:rPr lang="en-US" sz="3200" dirty="0" smtClean="0">
                <a:latin typeface="Arial"/>
                <a:cs typeface="Arial"/>
              </a:rPr>
              <a:t> performance study showing 6x performance improvement on Cori Phase 1 (</a:t>
            </a:r>
            <a:r>
              <a:rPr lang="en-US" sz="3200" dirty="0" err="1" smtClean="0">
                <a:latin typeface="Arial"/>
                <a:cs typeface="Arial"/>
              </a:rPr>
              <a:t>Haswell</a:t>
            </a:r>
            <a:r>
              <a:rPr lang="en-US" sz="3200" dirty="0" smtClean="0">
                <a:latin typeface="Arial"/>
                <a:cs typeface="Arial"/>
              </a:rPr>
              <a:t>). </a:t>
            </a:r>
          </a:p>
          <a:p>
            <a:r>
              <a:rPr lang="en-US" sz="3200" dirty="0" smtClean="0">
                <a:latin typeface="Arial"/>
                <a:cs typeface="Arial"/>
              </a:rPr>
              <a:t>From: CUG 2016 </a:t>
            </a:r>
            <a:r>
              <a:rPr lang="en-US" sz="3200" dirty="0">
                <a:latin typeface="Arial"/>
                <a:cs typeface="Arial"/>
              </a:rPr>
              <a:t>paper “Exploiting Thread Parallelism for Ocean Modeling on Cray XC </a:t>
            </a:r>
            <a:r>
              <a:rPr lang="en-US" sz="3200" dirty="0" smtClean="0">
                <a:latin typeface="Arial"/>
                <a:cs typeface="Arial"/>
              </a:rPr>
              <a:t>Supercomputers”, A. </a:t>
            </a:r>
            <a:r>
              <a:rPr lang="en-US" sz="3200" dirty="0" err="1" smtClean="0">
                <a:latin typeface="Arial"/>
                <a:cs typeface="Arial"/>
              </a:rPr>
              <a:t>Sarje</a:t>
            </a:r>
            <a:r>
              <a:rPr lang="en-US" sz="3200" dirty="0" smtClean="0">
                <a:latin typeface="Arial"/>
                <a:cs typeface="Arial"/>
              </a:rPr>
              <a:t>, </a:t>
            </a:r>
            <a:br>
              <a:rPr lang="en-US" sz="3200" dirty="0" smtClean="0">
                <a:latin typeface="Arial"/>
                <a:cs typeface="Arial"/>
              </a:rPr>
            </a:br>
            <a:r>
              <a:rPr lang="en-US" sz="3200" b="1" i="1" dirty="0" smtClean="0">
                <a:latin typeface="Arial"/>
                <a:cs typeface="Arial"/>
              </a:rPr>
              <a:t>D. Jacobsen</a:t>
            </a:r>
            <a:r>
              <a:rPr lang="en-US" sz="3200" dirty="0" smtClean="0">
                <a:latin typeface="Arial"/>
                <a:cs typeface="Arial"/>
              </a:rPr>
              <a:t>, S. Williams, T. </a:t>
            </a:r>
            <a:r>
              <a:rPr lang="en-US" sz="3200" dirty="0" err="1" smtClean="0">
                <a:latin typeface="Arial"/>
                <a:cs typeface="Arial"/>
              </a:rPr>
              <a:t>Ringler</a:t>
            </a:r>
            <a:r>
              <a:rPr lang="en-US" sz="3200" dirty="0" smtClean="0">
                <a:latin typeface="Arial"/>
                <a:cs typeface="Arial"/>
              </a:rPr>
              <a:t>, L. </a:t>
            </a:r>
            <a:r>
              <a:rPr lang="en-US" sz="3200" dirty="0" err="1" smtClean="0">
                <a:latin typeface="Arial"/>
                <a:cs typeface="Arial"/>
              </a:rPr>
              <a:t>Oliker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555200" y="28168618"/>
            <a:ext cx="8915400" cy="11887200"/>
          </a:xfrm>
          <a:prstGeom prst="rect">
            <a:avLst/>
          </a:prstGeom>
          <a:noFill/>
        </p:spPr>
        <p:txBody>
          <a:bodyPr wrap="square" lIns="457200" tIns="457200" rIns="457200" bIns="45720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Science, software, and performance teams need to work together on: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Small tests and kernels that can </a:t>
            </a:r>
            <a:r>
              <a:rPr lang="en-US" sz="3600" dirty="0" smtClean="0">
                <a:latin typeface="Arial"/>
                <a:cs typeface="Arial"/>
              </a:rPr>
              <a:t>identify (safe) optimizations quickly.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Ability to refactor data structures for potential 16x </a:t>
            </a:r>
            <a:r>
              <a:rPr lang="en-US" sz="3600" dirty="0" err="1" smtClean="0">
                <a:latin typeface="Arial"/>
                <a:cs typeface="Arial"/>
              </a:rPr>
              <a:t>vectorization</a:t>
            </a:r>
            <a:r>
              <a:rPr lang="en-US" sz="3600" dirty="0" smtClean="0">
                <a:latin typeface="Arial"/>
                <a:cs typeface="Arial"/>
              </a:rPr>
              <a:t> gains.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Identifying critical code regions that are not threading or </a:t>
            </a:r>
            <a:r>
              <a:rPr lang="en-US" sz="3600" dirty="0" err="1" smtClean="0">
                <a:latin typeface="Arial"/>
                <a:cs typeface="Arial"/>
              </a:rPr>
              <a:t>vectorizing</a:t>
            </a:r>
            <a:r>
              <a:rPr lang="en-US" sz="3600" dirty="0" smtClean="0">
                <a:latin typeface="Arial"/>
                <a:cs typeface="Arial"/>
              </a:rPr>
              <a:t> well.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Arial"/>
                <a:cs typeface="Arial"/>
              </a:rPr>
              <a:t>Going forward, if we do not address these lost opportunities with ACME v1, this will be a detriment on future Intel-based systems, such as ALCF’s </a:t>
            </a:r>
            <a:r>
              <a:rPr lang="en-US" sz="3600" dirty="0">
                <a:latin typeface="Arial"/>
                <a:cs typeface="Arial"/>
              </a:rPr>
              <a:t>Aurora (180-450 </a:t>
            </a:r>
            <a:r>
              <a:rPr lang="en-US" sz="3600" dirty="0" err="1">
                <a:latin typeface="Arial"/>
                <a:cs typeface="Arial"/>
              </a:rPr>
              <a:t>petaFLOP</a:t>
            </a:r>
            <a:r>
              <a:rPr lang="en-US" sz="3600" dirty="0">
                <a:latin typeface="Arial"/>
                <a:cs typeface="Arial"/>
              </a:rPr>
              <a:t>/</a:t>
            </a:r>
            <a:r>
              <a:rPr lang="en-US" sz="3600" dirty="0" smtClean="0">
                <a:latin typeface="Arial"/>
                <a:cs typeface="Arial"/>
              </a:rPr>
              <a:t>s, approximately </a:t>
            </a:r>
            <a:r>
              <a:rPr lang="en-US" sz="3600" dirty="0">
                <a:latin typeface="Arial"/>
                <a:cs typeface="Arial"/>
              </a:rPr>
              <a:t>50,000 nodes, featuring the next-generation </a:t>
            </a:r>
            <a:r>
              <a:rPr lang="en-US" sz="3600" dirty="0" smtClean="0">
                <a:latin typeface="Arial"/>
                <a:cs typeface="Arial"/>
              </a:rPr>
              <a:t>Intel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Knights Hill processor), and potentially other DOE leadership-class machines.</a:t>
            </a:r>
            <a:endParaRPr lang="en-US" sz="3600" dirty="0" smtClean="0">
              <a:latin typeface="Arial"/>
              <a:cs typeface="Arial"/>
            </a:endParaRP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4519</TotalTime>
  <Words>545</Words>
  <Application>Microsoft Macintosh PowerPoint</Application>
  <PresentationFormat>Custom</PresentationFormat>
  <Paragraphs>44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Hans</cp:lastModifiedBy>
  <cp:revision>25</cp:revision>
  <cp:lastPrinted>2016-06-03T23:27:54Z</cp:lastPrinted>
  <dcterms:created xsi:type="dcterms:W3CDTF">2015-04-08T23:32:45Z</dcterms:created>
  <dcterms:modified xsi:type="dcterms:W3CDTF">2016-06-04T00:50:58Z</dcterms:modified>
</cp:coreProperties>
</file>