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21945600"/>
  <p:notesSz cx="6985000" cy="92837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50" y="-726"/>
      </p:cViewPr>
      <p:guideLst>
        <p:guide orient="horz" pos="6912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40233600" cy="2286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858000"/>
            <a:ext cx="40233600" cy="123444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40233600" cy="228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858000"/>
            <a:ext cx="40233600" cy="123444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22"/>
            <a:ext cx="13898880" cy="11684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457200"/>
            <a:ext cx="4572000" cy="3200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5DB346"/>
                    </a:gs>
                    <a:gs pos="100000">
                      <a:srgbClr val="125528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F:</a:t>
            </a:r>
            <a:endParaRPr lang="en-US" sz="28000" dirty="0">
              <a:gradFill flip="none" rotWithShape="1">
                <a:gsLst>
                  <a:gs pos="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02800" y="4800600"/>
            <a:ext cx="20116800" cy="7086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4516101" y="20525028"/>
            <a:ext cx="22831631" cy="914400"/>
            <a:chOff x="16002000" y="40666313"/>
            <a:chExt cx="19971401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Philip Cameron-Smith</a:t>
              </a:r>
              <a:endParaRPr lang="en-US" sz="2800" b="1" dirty="0" smtClean="0">
                <a:latin typeface="Arial"/>
                <a:cs typeface="Arial"/>
              </a:endParaRPr>
            </a:p>
            <a:p>
              <a:r>
                <a:rPr lang="en-US" sz="2400" dirty="0" smtClean="0">
                  <a:latin typeface="Arial"/>
                  <a:cs typeface="Arial"/>
                </a:rPr>
                <a:t>Task Leader: Atmospheric Chemistry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343001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Lawrence Livermore National Lab.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(925) 423-6634</a:t>
              </a:r>
              <a:r>
                <a:rPr lang="en-US" sz="2400" dirty="0" smtClean="0">
                  <a:latin typeface="Arial"/>
                  <a:cs typeface="Arial"/>
                </a:rPr>
                <a:t>,    </a:t>
              </a:r>
              <a:r>
                <a:rPr lang="en-US" sz="2400" dirty="0" smtClean="0">
                  <a:latin typeface="Arial"/>
                  <a:cs typeface="Arial"/>
                </a:rPr>
                <a:t>pjc@llnl.gov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829401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457200"/>
            <a:ext cx="27432000" cy="3200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2000" b="1" dirty="0" smtClean="0">
                <a:solidFill>
                  <a:srgbClr val="000000"/>
                </a:solidFill>
                <a:latin typeface="Arial"/>
                <a:cs typeface="Arial"/>
              </a:rPr>
              <a:t>Atmospheric Chemistry in ACME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Philip </a:t>
            </a:r>
            <a:r>
              <a:rPr lang="en-US" sz="6600" dirty="0">
                <a:solidFill>
                  <a:srgbClr val="000000"/>
                </a:solidFill>
                <a:latin typeface="Arial"/>
                <a:cs typeface="Arial"/>
              </a:rPr>
              <a:t>Cameron-Smith (LLNL), Susannah Burrows (PNNL), Scott Elliott (</a:t>
            </a:r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LANL)</a:t>
            </a:r>
            <a:endParaRPr lang="en-US" sz="6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81150" y="4800600"/>
            <a:ext cx="20116800" cy="14592308"/>
            <a:chOff x="1371600" y="9601200"/>
            <a:chExt cx="20116800" cy="29184616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2918461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887198"/>
              <a:ext cx="20057598" cy="26898618"/>
            </a:xfrm>
            <a:prstGeom prst="rect">
              <a:avLst/>
            </a:prstGeom>
            <a:noFill/>
          </p:spPr>
          <p:txBody>
            <a:bodyPr wrap="square" lIns="457200" tIns="274320" rIns="457200" bIns="457200" rtlCol="0">
              <a:noAutofit/>
            </a:bodyPr>
            <a:lstStyle/>
            <a:p>
              <a:pPr marL="171450" indent="-274320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Antarctic ozone-hole affects ice-sheets.</a:t>
              </a:r>
            </a:p>
            <a:p>
              <a:pPr marL="628419" lvl="1" indent="-27432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Ozone hole </a:t>
              </a:r>
              <a:r>
                <a:rPr lang="en-US" sz="6000" dirty="0">
                  <a:solidFill>
                    <a:srgbClr val="5DB346"/>
                  </a:solidFill>
                  <a:latin typeface="Courier New"/>
                  <a:cs typeface="Courier New"/>
                </a:rPr>
                <a:t>→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 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surface winds (SAM) </a:t>
              </a:r>
              <a:r>
                <a:rPr lang="en-US" sz="6000" dirty="0">
                  <a:solidFill>
                    <a:srgbClr val="5DB346"/>
                  </a:solidFill>
                  <a:latin typeface="Courier New"/>
                  <a:cs typeface="Courier New"/>
                </a:rPr>
                <a:t>→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 ocean 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upwelling </a:t>
              </a:r>
              <a:r>
                <a:rPr lang="en-US" sz="6000" dirty="0">
                  <a:solidFill>
                    <a:srgbClr val="5DB346"/>
                  </a:solidFill>
                  <a:latin typeface="Courier New"/>
                  <a:cs typeface="Courier New"/>
                </a:rPr>
                <a:t>→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 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ice-sheet melting.</a:t>
              </a:r>
              <a:endParaRPr lang="en-US" sz="3600" dirty="0">
                <a:solidFill>
                  <a:srgbClr val="5DB346"/>
                </a:solidFill>
                <a:latin typeface="Arial"/>
                <a:cs typeface="Arial"/>
              </a:endParaRPr>
            </a:p>
            <a:p>
              <a:pPr marL="171450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Interannual variability of ozone hole may </a:t>
              </a:r>
              <a:r>
                <a:rPr lang="en-US" sz="4800" dirty="0" smtClean="0">
                  <a:solidFill>
                    <a:srgbClr val="5DB346"/>
                  </a:solidFill>
                  <a:latin typeface="Arial"/>
                  <a:cs typeface="Arial"/>
                </a:rPr>
                <a:t>affect </a:t>
              </a: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ice-sheet melting.</a:t>
              </a:r>
            </a:p>
            <a:p>
              <a:pPr marL="628419" lvl="1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Implement in ACME-</a:t>
              </a:r>
              <a:r>
                <a:rPr lang="en-US" sz="4000" dirty="0" err="1">
                  <a:solidFill>
                    <a:srgbClr val="5DB346"/>
                  </a:solidFill>
                  <a:latin typeface="Arial"/>
                  <a:cs typeface="Arial"/>
                </a:rPr>
                <a:t>atm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 using Linoz (1 tracer),</a:t>
              </a:r>
            </a:p>
            <a:p>
              <a:pPr marL="628419" lvl="1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~1% computational cost.</a:t>
              </a:r>
            </a:p>
            <a:p>
              <a:pPr>
                <a:lnSpc>
                  <a:spcPct val="110000"/>
                </a:lnSpc>
              </a:pPr>
              <a:endParaRPr lang="en-US" sz="3600" dirty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endParaRPr lang="en-US" sz="3600" dirty="0" smtClean="0">
                <a:latin typeface="Arial"/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pPr>
                  <a:tabLst>
                    <a:tab pos="19202400" algn="r"/>
                  </a:tabLst>
                </a:pPr>
                <a:r>
                  <a:rPr lang="en-US" sz="66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Ozone Hole	[Cryosphere v1]</a:t>
                </a:r>
                <a:endParaRPr lang="en-US" sz="66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22402800" y="4800600"/>
            <a:ext cx="20116800" cy="708660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274320" rIns="457200" bIns="457200" rtlCol="0">
              <a:noAutofit/>
            </a:bodyPr>
            <a:lstStyle/>
            <a:p>
              <a:pPr marL="171450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Methane is 2</a:t>
              </a:r>
              <a:r>
                <a:rPr lang="en-US" sz="4800" baseline="30000" dirty="0">
                  <a:solidFill>
                    <a:srgbClr val="5DB346"/>
                  </a:solidFill>
                  <a:latin typeface="Arial"/>
                  <a:cs typeface="Arial"/>
                </a:rPr>
                <a:t>nd</a:t>
              </a: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 most important greenhouse gas.</a:t>
              </a:r>
            </a:p>
            <a:p>
              <a:pPr marL="628419" lvl="1" indent="-27432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Emissions </a:t>
              </a:r>
              <a:r>
                <a:rPr lang="en-US" sz="6000" dirty="0">
                  <a:solidFill>
                    <a:srgbClr val="5DB346"/>
                  </a:solidFill>
                  <a:latin typeface="Courier New"/>
                  <a:cs typeface="Courier New"/>
                </a:rPr>
                <a:t>→</a:t>
              </a:r>
              <a:r>
                <a:rPr lang="en-US" sz="4000" dirty="0">
                  <a:solidFill>
                    <a:srgbClr val="5DB346"/>
                  </a:solidFill>
                  <a:latin typeface="Courier New"/>
                  <a:cs typeface="Courier New"/>
                </a:rPr>
                <a:t> 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atmospheric 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chemistry </a:t>
              </a:r>
              <a:r>
                <a:rPr lang="en-US" sz="6000" dirty="0">
                  <a:solidFill>
                    <a:srgbClr val="5DB346"/>
                  </a:solidFill>
                  <a:latin typeface="Courier New"/>
                  <a:cs typeface="Courier New"/>
                </a:rPr>
                <a:t>→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 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concentrations</a:t>
              </a:r>
            </a:p>
            <a:p>
              <a:pPr marL="628419" lvl="1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Highly non-linear function of: clouds, water vapor, temperature, other chemicals.</a:t>
              </a:r>
              <a:endParaRPr lang="en-US" sz="3600" dirty="0">
                <a:solidFill>
                  <a:srgbClr val="5DB346"/>
                </a:solidFill>
                <a:latin typeface="Arial"/>
                <a:cs typeface="Arial"/>
              </a:endParaRPr>
            </a:p>
            <a:p>
              <a:pPr marL="171450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Implement with chemical solver and ~30 tracers.</a:t>
              </a:r>
            </a:p>
            <a:p>
              <a:pPr marL="171450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Dependent on:</a:t>
              </a:r>
            </a:p>
            <a:p>
              <a:pPr marL="628419" lvl="1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Methane module in land BGC group,</a:t>
              </a:r>
            </a:p>
            <a:p>
              <a:pPr marL="628419" lvl="1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Model top and vertical grid</a:t>
              </a:r>
              <a:r>
                <a:rPr lang="en-US" sz="1100" dirty="0" smtClean="0">
                  <a:solidFill>
                    <a:srgbClr val="5DB346"/>
                  </a:solidFill>
                  <a:latin typeface="Arial"/>
                  <a:cs typeface="Arial"/>
                </a:rPr>
                <a:t>.</a:t>
              </a:r>
              <a:endParaRPr lang="en-US" sz="1100" dirty="0">
                <a:solidFill>
                  <a:srgbClr val="5DB346"/>
                </a:solidFill>
                <a:latin typeface="Arial"/>
                <a:cs typeface="Arial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pPr>
                  <a:tabLst>
                    <a:tab pos="19202400" algn="r"/>
                  </a:tabLst>
                </a:pPr>
                <a:r>
                  <a:rPr lang="en-US" sz="66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Methane	[BGC v2]</a:t>
                </a:r>
                <a:endParaRPr lang="en-US" sz="66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2402800" y="12306309"/>
            <a:ext cx="20116800" cy="708660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898618"/>
              <a:ext cx="20116800" cy="11887200"/>
            </a:xfrm>
            <a:prstGeom prst="rect">
              <a:avLst/>
            </a:prstGeom>
            <a:noFill/>
          </p:spPr>
          <p:txBody>
            <a:bodyPr wrap="square" lIns="457200" tIns="274320" rIns="457200" bIns="457200" rtlCol="0">
              <a:noAutofit/>
            </a:bodyPr>
            <a:lstStyle/>
            <a:p>
              <a:pPr marL="171450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800" dirty="0" smtClean="0">
                  <a:solidFill>
                    <a:srgbClr val="5DB346"/>
                  </a:solidFill>
                  <a:latin typeface="Arial"/>
                  <a:cs typeface="Arial"/>
                </a:rPr>
                <a:t>Natural sulfur emissions are </a:t>
              </a: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top uncertainty in 20</a:t>
              </a:r>
              <a:r>
                <a:rPr lang="en-US" sz="4800" baseline="30000" dirty="0">
                  <a:solidFill>
                    <a:srgbClr val="5DB346"/>
                  </a:solidFill>
                  <a:latin typeface="Arial"/>
                  <a:cs typeface="Arial"/>
                </a:rPr>
                <a:t>th</a:t>
              </a: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-Century forcing, &amp; therefore climate sensitivity 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[</a:t>
              </a:r>
              <a:r>
                <a:rPr lang="en-US" sz="4000" dirty="0" err="1">
                  <a:solidFill>
                    <a:srgbClr val="5DB346"/>
                  </a:solidFill>
                  <a:latin typeface="Arial"/>
                  <a:cs typeface="Arial"/>
                </a:rPr>
                <a:t>Carslaw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, 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Nature 2013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]</a:t>
              </a: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. </a:t>
              </a:r>
            </a:p>
            <a:p>
              <a:pPr marL="171450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Dimethyl sulfide (DMS) affects climate:</a:t>
              </a:r>
            </a:p>
            <a:p>
              <a:pPr marL="628419" lvl="2" indent="-27432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Ocean </a:t>
              </a:r>
              <a:r>
                <a:rPr lang="en-US" sz="4000" dirty="0" err="1" smtClean="0">
                  <a:solidFill>
                    <a:srgbClr val="5DB346"/>
                  </a:solidFill>
                  <a:latin typeface="Arial"/>
                  <a:cs typeface="Arial"/>
                </a:rPr>
                <a:t>ecosys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. </a:t>
              </a:r>
              <a:r>
                <a:rPr lang="en-US" sz="6000" dirty="0" smtClean="0">
                  <a:solidFill>
                    <a:srgbClr val="5DB346"/>
                  </a:solidFill>
                  <a:latin typeface="Courier New"/>
                  <a:cs typeface="Courier New"/>
                </a:rPr>
                <a:t>→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 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DMS </a:t>
              </a:r>
              <a:r>
                <a:rPr lang="en-US" sz="4000" dirty="0" err="1" smtClean="0">
                  <a:solidFill>
                    <a:srgbClr val="5DB346"/>
                  </a:solidFill>
                  <a:latin typeface="Arial"/>
                  <a:cs typeface="Arial"/>
                </a:rPr>
                <a:t>emiss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. </a:t>
              </a:r>
              <a:r>
                <a:rPr lang="en-US" sz="6000" dirty="0">
                  <a:solidFill>
                    <a:srgbClr val="5DB346"/>
                  </a:solidFill>
                  <a:latin typeface="Courier New"/>
                  <a:cs typeface="Courier New"/>
                </a:rPr>
                <a:t>→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 </a:t>
              </a:r>
              <a:r>
                <a:rPr lang="en-US" sz="4000" dirty="0" err="1">
                  <a:solidFill>
                    <a:srgbClr val="5DB346"/>
                  </a:solidFill>
                  <a:latin typeface="Arial"/>
                  <a:cs typeface="Arial"/>
                </a:rPr>
                <a:t>atm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 </a:t>
              </a:r>
              <a:r>
                <a:rPr lang="en-US" sz="4000" dirty="0" err="1">
                  <a:solidFill>
                    <a:srgbClr val="5DB346"/>
                  </a:solidFill>
                  <a:latin typeface="Arial"/>
                  <a:cs typeface="Arial"/>
                </a:rPr>
                <a:t>chem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 </a:t>
              </a:r>
              <a:r>
                <a:rPr lang="en-US" sz="6000" dirty="0">
                  <a:solidFill>
                    <a:srgbClr val="5DB346"/>
                  </a:solidFill>
                  <a:latin typeface="Courier New"/>
                  <a:cs typeface="Courier New"/>
                </a:rPr>
                <a:t>→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 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sulfate 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aerosol </a:t>
              </a:r>
              <a:r>
                <a:rPr lang="en-US" sz="6000" dirty="0">
                  <a:solidFill>
                    <a:srgbClr val="5DB346"/>
                  </a:solidFill>
                  <a:latin typeface="Courier New"/>
                  <a:cs typeface="Courier New"/>
                </a:rPr>
                <a:t>→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 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clouds </a:t>
              </a:r>
              <a:r>
                <a:rPr lang="en-US" sz="6000" dirty="0">
                  <a:solidFill>
                    <a:srgbClr val="5DB346"/>
                  </a:solidFill>
                  <a:latin typeface="Courier New"/>
                  <a:cs typeface="Courier New"/>
                </a:rPr>
                <a:t>→</a:t>
              </a:r>
              <a:r>
                <a:rPr lang="en-US" sz="4000" dirty="0" smtClean="0">
                  <a:solidFill>
                    <a:srgbClr val="5DB346"/>
                  </a:solidFill>
                  <a:latin typeface="Arial"/>
                  <a:cs typeface="Arial"/>
                </a:rPr>
                <a:t> climate</a:t>
              </a:r>
              <a:endParaRPr lang="en-US" sz="4000" dirty="0">
                <a:solidFill>
                  <a:srgbClr val="5DB346"/>
                </a:solidFill>
                <a:latin typeface="Arial"/>
                <a:cs typeface="Arial"/>
              </a:endParaRPr>
            </a:p>
            <a:p>
              <a:pPr marL="628419" lvl="2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Major aerosol source in pre-industrial and in future.</a:t>
              </a:r>
            </a:p>
            <a:p>
              <a:pPr marL="628419" lvl="2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4-6 W/m</a:t>
              </a:r>
              <a:r>
                <a:rPr lang="en-US" sz="4000" baseline="30000" dirty="0">
                  <a:solidFill>
                    <a:srgbClr val="5DB346"/>
                  </a:solidFill>
                  <a:latin typeface="Arial"/>
                  <a:cs typeface="Arial"/>
                </a:rPr>
                <a:t>2</a:t>
              </a:r>
              <a:r>
                <a:rPr lang="en-US" sz="4000" dirty="0">
                  <a:solidFill>
                    <a:srgbClr val="5DB346"/>
                  </a:solidFill>
                  <a:latin typeface="Arial"/>
                  <a:cs typeface="Arial"/>
                </a:rPr>
                <a:t> global-mean in CESM1.2.2.</a:t>
              </a:r>
              <a:endParaRPr lang="en-US" sz="3600" dirty="0">
                <a:solidFill>
                  <a:srgbClr val="5DB346"/>
                </a:solidFill>
                <a:latin typeface="Arial"/>
                <a:cs typeface="Arial"/>
              </a:endParaRPr>
            </a:p>
            <a:p>
              <a:pPr marL="171450" indent="-27432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In 2100-RCP8.5, </a:t>
              </a:r>
              <a:r>
                <a:rPr lang="en-US" sz="4800" dirty="0" smtClean="0">
                  <a:solidFill>
                    <a:srgbClr val="5DB346"/>
                  </a:solidFill>
                  <a:latin typeface="Arial"/>
                  <a:cs typeface="Arial"/>
                </a:rPr>
                <a:t>DMS </a:t>
              </a: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is the </a:t>
              </a:r>
              <a:r>
                <a:rPr lang="en-US" sz="4800" dirty="0" smtClean="0">
                  <a:solidFill>
                    <a:srgbClr val="5DB346"/>
                  </a:solidFill>
                  <a:latin typeface="Arial"/>
                  <a:cs typeface="Arial"/>
                </a:rPr>
                <a:t>diff </a:t>
              </a:r>
              <a:r>
                <a:rPr lang="en-US" sz="4800" dirty="0">
                  <a:solidFill>
                    <a:srgbClr val="5DB346"/>
                  </a:solidFill>
                  <a:latin typeface="Arial"/>
                  <a:cs typeface="Arial"/>
                </a:rPr>
                <a:t>between 50% and 0% Arctic </a:t>
              </a:r>
              <a:r>
                <a:rPr lang="en-US" sz="4800" dirty="0" smtClean="0">
                  <a:solidFill>
                    <a:srgbClr val="5DB346"/>
                  </a:solidFill>
                  <a:latin typeface="Arial"/>
                  <a:cs typeface="Arial"/>
                </a:rPr>
                <a:t>sea-ice. </a:t>
              </a:r>
              <a:endParaRPr lang="en-US" sz="2000" dirty="0">
                <a:latin typeface="Arial"/>
                <a:cs typeface="Arial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pPr>
                  <a:tabLst>
                    <a:tab pos="19202400" algn="r"/>
                  </a:tabLst>
                </a:pPr>
                <a:r>
                  <a:rPr lang="en-US" sz="66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Sulfur Cycle	[Hydro, BGC, </a:t>
                </a:r>
                <a:r>
                  <a:rPr lang="en-US" sz="6600" b="1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Cryo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, v2]</a:t>
                </a:r>
                <a:endParaRPr lang="en-US" sz="66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11292841" y="14960651"/>
            <a:ext cx="8663940" cy="4663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cameronsmith1\Pictures\Oceans\Antarctic water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340" y="14960650"/>
            <a:ext cx="7576560" cy="46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82911" y="10334625"/>
            <a:ext cx="7987676" cy="9252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cameronsmith1\Pictures\Oceans\Thompson, Solomon, SAM, Nature Geo 2011 (SAM response diagram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66"/>
          <a:stretch/>
        </p:blipFill>
        <p:spPr bwMode="auto">
          <a:xfrm>
            <a:off x="1882911" y="10906125"/>
            <a:ext cx="7775439" cy="86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9870587" y="10334625"/>
            <a:ext cx="4891053" cy="4403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cameronsmith1\Pictures\Oceans\Thompson, Solomon, SAM, Nature Geo 2011 (surface impact of SAM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0" r="8414" b="70436"/>
          <a:stretch/>
        </p:blipFill>
        <p:spPr bwMode="auto">
          <a:xfrm>
            <a:off x="10055072" y="10723486"/>
            <a:ext cx="4522082" cy="388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4761640" y="8915400"/>
            <a:ext cx="6726760" cy="5822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Users\cameronsmith1\Pictures\Oceans\Thompson, Solomon, SAM, Nature Geo 2011 (time-series of O3 and GHGs on SAM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19"/>
          <a:stretch/>
        </p:blipFill>
        <p:spPr bwMode="auto">
          <a:xfrm>
            <a:off x="15028210" y="8973668"/>
            <a:ext cx="6460190" cy="57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2910" y="10202013"/>
            <a:ext cx="1287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Response to Positive SAM index </a:t>
            </a:r>
            <a:r>
              <a:rPr lang="en-US" sz="2800" dirty="0" smtClean="0"/>
              <a:t>[Thompson, et al., Nature Geo, 2011</a:t>
            </a:r>
            <a:r>
              <a:rPr lang="en-US" sz="3600" dirty="0" smtClean="0"/>
              <a:t>]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26365" y="21593474"/>
            <a:ext cx="1823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This work was performed under the auspices of the U.S. Department of Energy by Lawrence Livermore National Laboratory under Contract DE-AC52-07NA27344</a:t>
            </a:r>
            <a:r>
              <a:rPr lang="en-US" sz="2000" dirty="0" smtClean="0"/>
              <a:t>.   LLNL-POST-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264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Cameron-smith, Philip</cp:lastModifiedBy>
  <cp:revision>25</cp:revision>
  <cp:lastPrinted>2015-05-02T02:18:45Z</cp:lastPrinted>
  <dcterms:created xsi:type="dcterms:W3CDTF">2015-04-08T23:32:45Z</dcterms:created>
  <dcterms:modified xsi:type="dcterms:W3CDTF">2015-05-02T02:29:53Z</dcterms:modified>
</cp:coreProperties>
</file>