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8" r:id="rId5"/>
  </p:sldIdLst>
  <p:sldSz cx="12192000" cy="6858000"/>
  <p:notesSz cx="6985000" cy="92837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F10154-FB4E-128B-3EBB-5A9484DC441A}" name="Grasty, Sarah E" initials="GSE" userId="S::sarah.grasty@pnnl.gov::d843d92e-d185-4bdb-926c-410d7b5c1cf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undy, Beth E" initials="MBE" lastIdx="6" clrIdx="0">
    <p:extLst>
      <p:ext uri="{19B8F6BF-5375-455C-9EA6-DF929625EA0E}">
        <p15:presenceInfo xmlns:p15="http://schemas.microsoft.com/office/powerpoint/2012/main" userId="S::beth.mundy@pnnl.gov::09c03546-1d2d-4d82-89e1-bb5e2a2e68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266" autoAdjust="0"/>
    <p:restoredTop sz="97739" autoAdjust="0"/>
  </p:normalViewPr>
  <p:slideViewPr>
    <p:cSldViewPr>
      <p:cViewPr varScale="1">
        <p:scale>
          <a:sx n="130" d="100"/>
          <a:sy n="130" d="100"/>
        </p:scale>
        <p:origin x="516"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ang, Ying" userId="ab22f3cc-ef83-43d1-b115-1d5b6b0e51bc" providerId="ADAL" clId="{BDBAC4ED-7244-45EA-81C3-E414DEC7820A}"/>
    <pc:docChg chg="modSld">
      <pc:chgData name="Zhang, Ying" userId="ab22f3cc-ef83-43d1-b115-1d5b6b0e51bc" providerId="ADAL" clId="{BDBAC4ED-7244-45EA-81C3-E414DEC7820A}" dt="2024-09-26T17:31:53.407" v="1" actId="20577"/>
      <pc:docMkLst>
        <pc:docMk/>
      </pc:docMkLst>
      <pc:sldChg chg="modSp mod">
        <pc:chgData name="Zhang, Ying" userId="ab22f3cc-ef83-43d1-b115-1d5b6b0e51bc" providerId="ADAL" clId="{BDBAC4ED-7244-45EA-81C3-E414DEC7820A}" dt="2024-09-26T17:31:53.407" v="1" actId="20577"/>
        <pc:sldMkLst>
          <pc:docMk/>
          <pc:sldMk cId="0" sldId="258"/>
        </pc:sldMkLst>
        <pc:spChg chg="mod">
          <ac:chgData name="Zhang, Ying" userId="ab22f3cc-ef83-43d1-b115-1d5b6b0e51bc" providerId="ADAL" clId="{BDBAC4ED-7244-45EA-81C3-E414DEC7820A}" dt="2024-09-26T17:31:53.407" v="1" actId="20577"/>
          <ac:spMkLst>
            <pc:docMk/>
            <pc:sldMk cId="0" sldId="258"/>
            <ac:spMk id="4" creationId="{EF94BB43-E224-DEE9-15D1-8FDDF20D201A}"/>
          </ac:spMkLst>
        </pc:spChg>
      </pc:sldChg>
    </pc:docChg>
  </pc:docChgLst>
  <pc:docChgLst>
    <pc:chgData name="Grasty, Sarah E" userId="d843d92e-d185-4bdb-926c-410d7b5c1cf3" providerId="ADAL" clId="{0DD5914B-EFFA-4CBF-86C1-6001DBCD3FFC}"/>
    <pc:docChg chg="modSld">
      <pc:chgData name="Grasty, Sarah E" userId="d843d92e-d185-4bdb-926c-410d7b5c1cf3" providerId="ADAL" clId="{0DD5914B-EFFA-4CBF-86C1-6001DBCD3FFC}" dt="2024-09-17T18:58:36.441" v="5" actId="13926"/>
      <pc:docMkLst>
        <pc:docMk/>
      </pc:docMkLst>
      <pc:sldChg chg="modSp mod delCm">
        <pc:chgData name="Grasty, Sarah E" userId="d843d92e-d185-4bdb-926c-410d7b5c1cf3" providerId="ADAL" clId="{0DD5914B-EFFA-4CBF-86C1-6001DBCD3FFC}" dt="2024-09-17T18:58:36.441" v="5" actId="13926"/>
        <pc:sldMkLst>
          <pc:docMk/>
          <pc:sldMk cId="0" sldId="258"/>
        </pc:sldMkLst>
        <pc:spChg chg="mod">
          <ac:chgData name="Grasty, Sarah E" userId="d843d92e-d185-4bdb-926c-410d7b5c1cf3" providerId="ADAL" clId="{0DD5914B-EFFA-4CBF-86C1-6001DBCD3FFC}" dt="2024-09-17T18:58:36.441" v="5" actId="13926"/>
          <ac:spMkLst>
            <pc:docMk/>
            <pc:sldMk cId="0" sldId="258"/>
            <ac:spMk id="4" creationId="{EF94BB43-E224-DEE9-15D1-8FDDF20D201A}"/>
          </ac:spMkLst>
        </pc:spChg>
        <pc:spChg chg="mod">
          <ac:chgData name="Grasty, Sarah E" userId="d843d92e-d185-4bdb-926c-410d7b5c1cf3" providerId="ADAL" clId="{0DD5914B-EFFA-4CBF-86C1-6001DBCD3FFC}" dt="2024-09-17T18:58:33.202" v="4" actId="13926"/>
          <ac:spMkLst>
            <pc:docMk/>
            <pc:sldMk cId="0" sldId="258"/>
            <ac:spMk id="3075" creationId="{00000000-0000-0000-0000-000000000000}"/>
          </ac:spMkLst>
        </pc:spChg>
        <pc:extLst>
          <p:ext xmlns:p="http://schemas.openxmlformats.org/presentationml/2006/main" uri="{D6D511B9-2390-475A-947B-AFAB55BFBCF1}">
            <pc226:cmChg xmlns:pc226="http://schemas.microsoft.com/office/powerpoint/2022/06/main/command" chg="del">
              <pc226:chgData name="Grasty, Sarah E" userId="d843d92e-d185-4bdb-926c-410d7b5c1cf3" providerId="ADAL" clId="{0DD5914B-EFFA-4CBF-86C1-6001DBCD3FFC}" dt="2024-09-17T18:58:03.554" v="0"/>
              <pc2:cmMkLst xmlns:pc2="http://schemas.microsoft.com/office/powerpoint/2019/9/main/command">
                <pc:docMk/>
                <pc:sldMk cId="0" sldId="258"/>
                <pc2:cmMk id="{04466AD0-3819-434B-B86A-08B7EE1D04DD}"/>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EE4913F5-1EAE-474B-AF5A-E8BC3172F19B}" type="datetimeFigureOut">
              <a:rPr lang="en-US"/>
              <a:pPr>
                <a:defRPr/>
              </a:pPr>
              <a:t>9/26/2024</a:t>
            </a:fld>
            <a:endParaRPr 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DB298FFB-70F1-4A24-9782-D3D4B90F4D57}" type="slidenum">
              <a:rPr lang="en-US" altLang="en-US"/>
              <a:pPr/>
              <a:t>‹#›</a:t>
            </a:fld>
            <a:endParaRPr lang="en-US" altLang="en-US"/>
          </a:p>
        </p:txBody>
      </p:sp>
    </p:spTree>
    <p:extLst>
      <p:ext uri="{BB962C8B-B14F-4D97-AF65-F5344CB8AC3E}">
        <p14:creationId xmlns:p14="http://schemas.microsoft.com/office/powerpoint/2010/main" val="477624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dirty="0"/>
          </a:p>
        </p:txBody>
      </p:sp>
    </p:spTree>
    <p:extLst>
      <p:ext uri="{BB962C8B-B14F-4D97-AF65-F5344CB8AC3E}">
        <p14:creationId xmlns:p14="http://schemas.microsoft.com/office/powerpoint/2010/main" val="272968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135F78-85A2-4A8E-B588-72BEBA900BB0}" type="datetimeFigureOut">
              <a:rPr lang="en-US"/>
              <a:pPr>
                <a:defRPr/>
              </a:pPr>
              <a:t>9/26/2024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E678E4-5B40-41E7-B295-6E15A5E915EA}" type="slidenum">
              <a:rPr lang="en-US" altLang="en-US"/>
              <a:pPr/>
              <a:t>‹#›</a:t>
            </a:fld>
            <a:endParaRPr lang="en-US" altLang="en-US"/>
          </a:p>
        </p:txBody>
      </p:sp>
    </p:spTree>
    <p:extLst>
      <p:ext uri="{BB962C8B-B14F-4D97-AF65-F5344CB8AC3E}">
        <p14:creationId xmlns:p14="http://schemas.microsoft.com/office/powerpoint/2010/main" val="33475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E7F625-517B-440F-9267-2A80D666B736}" type="datetimeFigureOut">
              <a:rPr lang="en-US"/>
              <a:pPr>
                <a:defRPr/>
              </a:pPr>
              <a:t>9/26/2024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A89244-42D4-4344-8CB0-317EFA9D52F5}" type="slidenum">
              <a:rPr lang="en-US" altLang="en-US"/>
              <a:pPr/>
              <a:t>‹#›</a:t>
            </a:fld>
            <a:endParaRPr lang="en-US" altLang="en-US"/>
          </a:p>
        </p:txBody>
      </p:sp>
    </p:spTree>
    <p:extLst>
      <p:ext uri="{BB962C8B-B14F-4D97-AF65-F5344CB8AC3E}">
        <p14:creationId xmlns:p14="http://schemas.microsoft.com/office/powerpoint/2010/main" val="407883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212E40-FFBC-4D16-9B96-AE4DC79ACE89}" type="datetimeFigureOut">
              <a:rPr lang="en-US"/>
              <a:pPr>
                <a:defRPr/>
              </a:pPr>
              <a:t>9/26/2024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1DC9DD-7613-4A46-8A55-B05D74670C3E}" type="slidenum">
              <a:rPr lang="en-US" altLang="en-US"/>
              <a:pPr/>
              <a:t>‹#›</a:t>
            </a:fld>
            <a:endParaRPr lang="en-US" altLang="en-US"/>
          </a:p>
        </p:txBody>
      </p:sp>
    </p:spTree>
    <p:extLst>
      <p:ext uri="{BB962C8B-B14F-4D97-AF65-F5344CB8AC3E}">
        <p14:creationId xmlns:p14="http://schemas.microsoft.com/office/powerpoint/2010/main" val="35118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108773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D42F4A-CFDF-49B1-A5BB-80EE2A5CB064}" type="datetimeFigureOut">
              <a:rPr lang="en-US"/>
              <a:pPr>
                <a:defRPr/>
              </a:pPr>
              <a:t>9/26/2024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C322A1-86CB-4EDD-BD25-C77A09E989F7}" type="slidenum">
              <a:rPr lang="en-US" altLang="en-US"/>
              <a:pPr/>
              <a:t>‹#›</a:t>
            </a:fld>
            <a:endParaRPr lang="en-US" altLang="en-US"/>
          </a:p>
        </p:txBody>
      </p:sp>
    </p:spTree>
    <p:extLst>
      <p:ext uri="{BB962C8B-B14F-4D97-AF65-F5344CB8AC3E}">
        <p14:creationId xmlns:p14="http://schemas.microsoft.com/office/powerpoint/2010/main" val="94749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C97724-70E9-494E-82EA-47E688CC4935}" type="datetimeFigureOut">
              <a:rPr lang="en-US"/>
              <a:pPr>
                <a:defRPr/>
              </a:pPr>
              <a:t>9/26/2024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C3BD9F-1ED7-43F1-AEB5-0E60C8DFBF47}" type="slidenum">
              <a:rPr lang="en-US" altLang="en-US"/>
              <a:pPr/>
              <a:t>‹#›</a:t>
            </a:fld>
            <a:endParaRPr lang="en-US" altLang="en-US"/>
          </a:p>
        </p:txBody>
      </p:sp>
    </p:spTree>
    <p:extLst>
      <p:ext uri="{BB962C8B-B14F-4D97-AF65-F5344CB8AC3E}">
        <p14:creationId xmlns:p14="http://schemas.microsoft.com/office/powerpoint/2010/main" val="414610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2939D08-0738-4E34-AC41-6639B35ACD6D}" type="datetimeFigureOut">
              <a:rPr lang="en-US"/>
              <a:pPr>
                <a:defRPr/>
              </a:pPr>
              <a:t>9/26/2024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2041E4-4A3F-4086-9C88-809FE63A664C}" type="slidenum">
              <a:rPr lang="en-US" altLang="en-US"/>
              <a:pPr/>
              <a:t>‹#›</a:t>
            </a:fld>
            <a:endParaRPr lang="en-US" altLang="en-US"/>
          </a:p>
        </p:txBody>
      </p:sp>
    </p:spTree>
    <p:extLst>
      <p:ext uri="{BB962C8B-B14F-4D97-AF65-F5344CB8AC3E}">
        <p14:creationId xmlns:p14="http://schemas.microsoft.com/office/powerpoint/2010/main" val="193508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995167-4DB7-4E11-886A-CB7F3966F72D}" type="datetimeFigureOut">
              <a:rPr lang="en-US"/>
              <a:pPr>
                <a:defRPr/>
              </a:pPr>
              <a:t>9/26/2024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099FE3B-D710-4794-B641-5B860069AD1F}" type="slidenum">
              <a:rPr lang="en-US" altLang="en-US"/>
              <a:pPr/>
              <a:t>‹#›</a:t>
            </a:fld>
            <a:endParaRPr lang="en-US" altLang="en-US"/>
          </a:p>
        </p:txBody>
      </p:sp>
    </p:spTree>
    <p:extLst>
      <p:ext uri="{BB962C8B-B14F-4D97-AF65-F5344CB8AC3E}">
        <p14:creationId xmlns:p14="http://schemas.microsoft.com/office/powerpoint/2010/main" val="425641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364730-86BB-4110-9C41-08FDBFA392CA}" type="datetimeFigureOut">
              <a:rPr lang="en-US"/>
              <a:pPr>
                <a:defRPr/>
              </a:pPr>
              <a:t>9/26/2024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7D306B0-1A4A-4863-93A3-4B49804814EA}" type="slidenum">
              <a:rPr lang="en-US" altLang="en-US"/>
              <a:pPr/>
              <a:t>‹#›</a:t>
            </a:fld>
            <a:endParaRPr lang="en-US" altLang="en-US"/>
          </a:p>
        </p:txBody>
      </p:sp>
    </p:spTree>
    <p:extLst>
      <p:ext uri="{BB962C8B-B14F-4D97-AF65-F5344CB8AC3E}">
        <p14:creationId xmlns:p14="http://schemas.microsoft.com/office/powerpoint/2010/main" val="376902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4AAD07-01BF-446E-8744-C7BB7767638F}" type="datetimeFigureOut">
              <a:rPr lang="en-US"/>
              <a:pPr>
                <a:defRPr/>
              </a:pPr>
              <a:t>9/26/2024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067ABCF-3691-42EF-8D96-8AEB84F18694}" type="slidenum">
              <a:rPr lang="en-US" altLang="en-US"/>
              <a:pPr/>
              <a:t>‹#›</a:t>
            </a:fld>
            <a:endParaRPr lang="en-US" altLang="en-US"/>
          </a:p>
        </p:txBody>
      </p:sp>
    </p:spTree>
    <p:extLst>
      <p:ext uri="{BB962C8B-B14F-4D97-AF65-F5344CB8AC3E}">
        <p14:creationId xmlns:p14="http://schemas.microsoft.com/office/powerpoint/2010/main" val="377820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FE092C-7F6F-4DA2-94A1-AFFE6A3B6BFC}" type="datetimeFigureOut">
              <a:rPr lang="en-US"/>
              <a:pPr>
                <a:defRPr/>
              </a:pPr>
              <a:t>9/26/2024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8D7103-DDC9-4808-B39B-D6FA4C867515}" type="slidenum">
              <a:rPr lang="en-US" altLang="en-US"/>
              <a:pPr/>
              <a:t>‹#›</a:t>
            </a:fld>
            <a:endParaRPr lang="en-US" altLang="en-US"/>
          </a:p>
        </p:txBody>
      </p:sp>
    </p:spTree>
    <p:extLst>
      <p:ext uri="{BB962C8B-B14F-4D97-AF65-F5344CB8AC3E}">
        <p14:creationId xmlns:p14="http://schemas.microsoft.com/office/powerpoint/2010/main" val="25882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1619B4-0779-4B38-8346-A994C45F2BF8}" type="datetimeFigureOut">
              <a:rPr lang="en-US"/>
              <a:pPr>
                <a:defRPr/>
              </a:pPr>
              <a:t>9/26/2024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FC4C9C-1FCF-4447-B5EF-8B193573439A}" type="slidenum">
              <a:rPr lang="en-US" altLang="en-US"/>
              <a:pPr/>
              <a:t>‹#›</a:t>
            </a:fld>
            <a:endParaRPr lang="en-US" altLang="en-US"/>
          </a:p>
        </p:txBody>
      </p:sp>
    </p:spTree>
    <p:extLst>
      <p:ext uri="{BB962C8B-B14F-4D97-AF65-F5344CB8AC3E}">
        <p14:creationId xmlns:p14="http://schemas.microsoft.com/office/powerpoint/2010/main" val="249878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570776-5D34-4B94-8688-589C882A4837}" type="datetimeFigureOut">
              <a:rPr lang="en-US"/>
              <a:pPr>
                <a:defRPr/>
              </a:pPr>
              <a:t>9/26/2024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C62178-E8A7-4C00-A203-4DE18BC737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140336" y="1344659"/>
            <a:ext cx="5834666" cy="128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85750" indent="-285750">
              <a:spcBef>
                <a:spcPct val="15000"/>
              </a:spcBef>
              <a:buFont typeface="Arial" pitchFamily="34" charset="0"/>
              <a:buChar char="●"/>
              <a:defRPr/>
            </a:pPr>
            <a:r>
              <a:rPr lang="en-US" sz="1300" dirty="0"/>
              <a:t>Explore the potential increase in Arctic offshore oil and gas production due to climate change-induced sea ice thinning and its impact on global energy markets, for both “business-as-usual” and low-carbon energy transition scenarios.</a:t>
            </a:r>
            <a:endParaRPr lang="en-US" sz="1300" b="1" dirty="0"/>
          </a:p>
        </p:txBody>
      </p:sp>
      <p:sp>
        <p:nvSpPr>
          <p:cNvPr id="3076" name="Rectangle 5"/>
          <p:cNvSpPr>
            <a:spLocks noChangeArrowheads="1"/>
          </p:cNvSpPr>
          <p:nvPr/>
        </p:nvSpPr>
        <p:spPr bwMode="auto">
          <a:xfrm>
            <a:off x="160106" y="99938"/>
            <a:ext cx="120318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a:solidFill>
                  <a:srgbClr val="000000"/>
                </a:solidFill>
                <a:latin typeface="Arial" panose="020B0604020202020204" pitchFamily="34" charset="0"/>
              </a:rPr>
              <a:t>Arctic Offshore Oil </a:t>
            </a:r>
            <a:r>
              <a:rPr lang="en-US" altLang="en-US" sz="2800" b="1" dirty="0">
                <a:solidFill>
                  <a:srgbClr val="000000"/>
                </a:solidFill>
                <a:latin typeface="Arial" panose="020B0604020202020204" pitchFamily="34" charset="0"/>
              </a:rPr>
              <a:t>and Gas Production in a Changing Climate</a:t>
            </a:r>
          </a:p>
        </p:txBody>
      </p:sp>
      <p:sp>
        <p:nvSpPr>
          <p:cNvPr id="3077" name="Text Box 6"/>
          <p:cNvSpPr txBox="1">
            <a:spLocks noChangeArrowheads="1"/>
          </p:cNvSpPr>
          <p:nvPr/>
        </p:nvSpPr>
        <p:spPr bwMode="auto">
          <a:xfrm>
            <a:off x="6313822" y="6050176"/>
            <a:ext cx="5410200" cy="55399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sz="1000" dirty="0">
                <a:solidFill>
                  <a:srgbClr val="000000"/>
                </a:solidFill>
                <a:latin typeface="+mn-lt"/>
              </a:rPr>
              <a:t>Zhang, Y., S. </a:t>
            </a:r>
            <a:r>
              <a:rPr lang="en-US" altLang="en-US" sz="1000" dirty="0" err="1">
                <a:solidFill>
                  <a:srgbClr val="000000"/>
                </a:solidFill>
                <a:latin typeface="+mn-lt"/>
              </a:rPr>
              <a:t>Msangi</a:t>
            </a:r>
            <a:r>
              <a:rPr lang="en-US" altLang="en-US" sz="1000" dirty="0">
                <a:solidFill>
                  <a:srgbClr val="000000"/>
                </a:solidFill>
                <a:latin typeface="+mn-lt"/>
              </a:rPr>
              <a:t>, J. Edmonds, and S. </a:t>
            </a:r>
            <a:r>
              <a:rPr lang="en-US" altLang="en-US" sz="1000" dirty="0" err="1">
                <a:solidFill>
                  <a:srgbClr val="000000"/>
                </a:solidFill>
                <a:latin typeface="+mn-lt"/>
              </a:rPr>
              <a:t>Waldhoff</a:t>
            </a:r>
            <a:r>
              <a:rPr lang="en-US" altLang="en-US" sz="1000" dirty="0">
                <a:solidFill>
                  <a:srgbClr val="000000"/>
                </a:solidFill>
                <a:latin typeface="+mn-lt"/>
              </a:rPr>
              <a:t>. 2024. “Limited increases in Arctic offshore oil and gas production with climate change and the implications for energy markets,” </a:t>
            </a:r>
            <a:r>
              <a:rPr lang="en-US" altLang="en-US" sz="1000" i="1" dirty="0">
                <a:solidFill>
                  <a:srgbClr val="000000"/>
                </a:solidFill>
                <a:latin typeface="+mn-lt"/>
              </a:rPr>
              <a:t>Scientific Reports</a:t>
            </a:r>
            <a:r>
              <a:rPr lang="en-US" altLang="en-US" sz="1000" dirty="0">
                <a:solidFill>
                  <a:srgbClr val="000000"/>
                </a:solidFill>
                <a:latin typeface="+mn-lt"/>
              </a:rPr>
              <a:t>, 14, 6699. DOI: </a:t>
            </a:r>
            <a:r>
              <a:rPr lang="en-US" sz="1000" b="0" i="0" dirty="0">
                <a:solidFill>
                  <a:srgbClr val="222222"/>
                </a:solidFill>
                <a:effectLst/>
                <a:cs typeface="Calibri" panose="020F0502020204030204" pitchFamily="34" charset="0"/>
              </a:rPr>
              <a:t>10.1038/s41598-024-54007-x</a:t>
            </a:r>
          </a:p>
        </p:txBody>
      </p:sp>
      <p:sp>
        <p:nvSpPr>
          <p:cNvPr id="3078" name="TextBox 9"/>
          <p:cNvSpPr txBox="1">
            <a:spLocks noChangeArrowheads="1"/>
          </p:cNvSpPr>
          <p:nvPr/>
        </p:nvSpPr>
        <p:spPr bwMode="auto">
          <a:xfrm>
            <a:off x="6212238" y="4927937"/>
            <a:ext cx="56133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sz="1000" b="1" dirty="0">
                <a:solidFill>
                  <a:srgbClr val="0000FF"/>
                </a:solidFill>
                <a:latin typeface="Arial" panose="020B0604020202020204" pitchFamily="34" charset="0"/>
              </a:rPr>
              <a:t>This figure illustrates A</a:t>
            </a:r>
            <a:r>
              <a:rPr lang="en-US" sz="1000" b="1" i="0" dirty="0">
                <a:solidFill>
                  <a:srgbClr val="0000FF"/>
                </a:solidFill>
                <a:effectLst/>
                <a:highlight>
                  <a:srgbClr val="FFFFFF"/>
                </a:highlight>
                <a:latin typeface="Arial" panose="020B0604020202020204" pitchFamily="34" charset="0"/>
              </a:rPr>
              <a:t>rctic offshore </a:t>
            </a:r>
            <a:r>
              <a:rPr lang="en-US" sz="1000" b="1" i="1" u="sng" dirty="0">
                <a:solidFill>
                  <a:srgbClr val="0000FF"/>
                </a:solidFill>
                <a:effectLst/>
                <a:highlight>
                  <a:srgbClr val="FFFFFF"/>
                </a:highlight>
                <a:latin typeface="Arial" panose="020B0604020202020204" pitchFamily="34" charset="0"/>
              </a:rPr>
              <a:t>oil</a:t>
            </a:r>
            <a:r>
              <a:rPr lang="en-US" sz="1000" b="1" i="0" dirty="0">
                <a:solidFill>
                  <a:srgbClr val="0000FF"/>
                </a:solidFill>
                <a:effectLst/>
                <a:highlight>
                  <a:srgbClr val="FFFFFF"/>
                </a:highlight>
                <a:latin typeface="Arial" panose="020B0604020202020204" pitchFamily="34" charset="0"/>
              </a:rPr>
              <a:t> production at the Assessment Unit (AU) level under (a) Ref, (b) RCP2.6, (c) RCP8.5, (d) </a:t>
            </a:r>
            <a:r>
              <a:rPr lang="en-US" sz="1000" b="1" i="0" dirty="0" err="1">
                <a:solidFill>
                  <a:srgbClr val="0000FF"/>
                </a:solidFill>
                <a:effectLst/>
                <a:highlight>
                  <a:srgbClr val="FFFFFF"/>
                </a:highlight>
                <a:latin typeface="Arial" panose="020B0604020202020204" pitchFamily="34" charset="0"/>
              </a:rPr>
              <a:t>LowC</a:t>
            </a:r>
            <a:r>
              <a:rPr lang="en-US" sz="1000" b="1" i="0" dirty="0">
                <a:solidFill>
                  <a:srgbClr val="0000FF"/>
                </a:solidFill>
                <a:effectLst/>
                <a:highlight>
                  <a:srgbClr val="FFFFFF"/>
                </a:highlight>
                <a:latin typeface="Arial" panose="020B0604020202020204" pitchFamily="34" charset="0"/>
              </a:rPr>
              <a:t>, and (e) LowC|2.6. For scenarios with multiple ensembles, the production is shown using ensemble mean. The color shows when the production first started or is projected to start. The size of the circle shows all-time cumulative offshore oil production until 2100 in that AU. The exajoule (EJ) is equal to 10</a:t>
            </a:r>
            <a:r>
              <a:rPr lang="en-US" sz="1000" b="1" i="0" baseline="30000" dirty="0">
                <a:solidFill>
                  <a:srgbClr val="0000FF"/>
                </a:solidFill>
                <a:effectLst/>
                <a:highlight>
                  <a:srgbClr val="FFFFFF"/>
                </a:highlight>
                <a:latin typeface="Arial" panose="020B0604020202020204" pitchFamily="34" charset="0"/>
              </a:rPr>
              <a:t>18</a:t>
            </a:r>
            <a:r>
              <a:rPr lang="en-US" sz="1000" b="1" i="0" dirty="0">
                <a:solidFill>
                  <a:srgbClr val="0000FF"/>
                </a:solidFill>
                <a:effectLst/>
                <a:highlight>
                  <a:srgbClr val="FFFFFF"/>
                </a:highlight>
                <a:latin typeface="Arial" panose="020B0604020202020204" pitchFamily="34" charset="0"/>
              </a:rPr>
              <a:t> J and approximately 0.2 billion barrels of oil equivalent (BBOE).</a:t>
            </a:r>
            <a:endParaRPr lang="en-US" altLang="en-US" sz="1000" b="1" dirty="0">
              <a:solidFill>
                <a:srgbClr val="0000FF"/>
              </a:solidFill>
              <a:latin typeface="Arial" panose="020B0604020202020204" pitchFamily="34" charset="0"/>
            </a:endParaRPr>
          </a:p>
        </p:txBody>
      </p:sp>
      <p:sp>
        <p:nvSpPr>
          <p:cNvPr id="3" name="Rectangle 4">
            <a:extLst>
              <a:ext uri="{FF2B5EF4-FFF2-40B4-BE49-F238E27FC236}">
                <a16:creationId xmlns:a16="http://schemas.microsoft.com/office/drawing/2014/main" id="{68BF74B0-DE2D-377C-83B3-52E22BD1DD2D}"/>
              </a:ext>
            </a:extLst>
          </p:cNvPr>
          <p:cNvSpPr>
            <a:spLocks noChangeArrowheads="1"/>
          </p:cNvSpPr>
          <p:nvPr/>
        </p:nvSpPr>
        <p:spPr bwMode="auto">
          <a:xfrm>
            <a:off x="160106" y="2483644"/>
            <a:ext cx="5834666" cy="1859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85750" indent="-285750">
              <a:spcBef>
                <a:spcPct val="15000"/>
              </a:spcBef>
              <a:buFont typeface="Arial" pitchFamily="34" charset="0"/>
              <a:buChar char="●"/>
              <a:defRPr/>
            </a:pPr>
            <a:r>
              <a:rPr lang="en-US" sz="1300" dirty="0"/>
              <a:t>Modify the Global Change Analysis Model (GCAM), a multi-sector dynamics, human-Earth system model, to simulate the interactions between Arctic offshore oil and gas production and global energy markets under various climate and socioeconomic scenarios.</a:t>
            </a:r>
          </a:p>
          <a:p>
            <a:pPr marL="285750" indent="-285750">
              <a:spcBef>
                <a:spcPct val="15000"/>
              </a:spcBef>
              <a:buFont typeface="Arial" pitchFamily="34" charset="0"/>
              <a:buChar char="●"/>
              <a:defRPr/>
            </a:pPr>
            <a:r>
              <a:rPr lang="en-US" sz="1300" dirty="0"/>
              <a:t>Incorporate spatial-temporal patterns of sea-ice loss projections from selected CMIP6 climate models into GCAM, enabling the assessment of technical and economic viability for Arctic offshore resource extraction across different climate-induced sea-ice conditions.</a:t>
            </a:r>
          </a:p>
        </p:txBody>
      </p:sp>
      <p:sp>
        <p:nvSpPr>
          <p:cNvPr id="4" name="Rectangle 4">
            <a:extLst>
              <a:ext uri="{FF2B5EF4-FFF2-40B4-BE49-F238E27FC236}">
                <a16:creationId xmlns:a16="http://schemas.microsoft.com/office/drawing/2014/main" id="{EF94BB43-E224-DEE9-15D1-8FDDF20D201A}"/>
              </a:ext>
            </a:extLst>
          </p:cNvPr>
          <p:cNvSpPr>
            <a:spLocks noChangeArrowheads="1"/>
          </p:cNvSpPr>
          <p:nvPr/>
        </p:nvSpPr>
        <p:spPr bwMode="auto">
          <a:xfrm>
            <a:off x="145098" y="4695825"/>
            <a:ext cx="5834666" cy="185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83464" indent="-283464">
              <a:spcBef>
                <a:spcPct val="15000"/>
              </a:spcBef>
              <a:buFont typeface="Arial" panose="020B0604020202020204" pitchFamily="34" charset="0"/>
              <a:buChar char="●"/>
            </a:pPr>
            <a:r>
              <a:rPr lang="en-US" altLang="en-US" sz="1300" b="1" dirty="0"/>
              <a:t>Projected Arctic sea-ice loss may lead to relatively large increases in offshore </a:t>
            </a:r>
            <a:r>
              <a:rPr lang="en-US" altLang="en-US" sz="1300" b="1" i="1" dirty="0"/>
              <a:t>oil</a:t>
            </a:r>
            <a:r>
              <a:rPr lang="en-US" altLang="en-US" sz="1300" b="1" dirty="0"/>
              <a:t> production in the Arctic</a:t>
            </a:r>
            <a:r>
              <a:rPr lang="en-US" altLang="en-US" sz="1300" dirty="0"/>
              <a:t>, particularly along the Alaskan Platform in the USA, but minimal impact on global oil and gas markets.</a:t>
            </a:r>
          </a:p>
          <a:p>
            <a:pPr marL="283464" indent="-283464">
              <a:spcBef>
                <a:spcPct val="15000"/>
              </a:spcBef>
              <a:buFont typeface="Arial" panose="020B0604020202020204" pitchFamily="34" charset="0"/>
              <a:buChar char="●"/>
            </a:pPr>
            <a:r>
              <a:rPr lang="en-US" sz="1300" dirty="0"/>
              <a:t>The study indicates that by 2100</a:t>
            </a:r>
            <a:r>
              <a:rPr lang="en-US" sz="1300"/>
              <a:t>, assuming a future with a heavy dependency on fossil fuels (</a:t>
            </a:r>
            <a:r>
              <a:rPr lang="en-US" sz="1300" dirty="0"/>
              <a:t>SSP5), Arctic offshore oil and gas extraction could add 0.8–2.6 EJ/year to oil and gas markets, which is a small fraction of total global production.</a:t>
            </a:r>
          </a:p>
          <a:p>
            <a:pPr marL="283464" indent="-283464">
              <a:spcBef>
                <a:spcPct val="15000"/>
              </a:spcBef>
              <a:buFont typeface="Arial" panose="020B0604020202020204" pitchFamily="34" charset="0"/>
              <a:buChar char="●"/>
            </a:pPr>
            <a:r>
              <a:rPr lang="en-US" altLang="en-US" sz="1300" dirty="0"/>
              <a:t>Under a low-carbon future scenario, Arctic offshore oil production increases to replace emission-intensive unconventional oil production to meet the overall oil demand.</a:t>
            </a:r>
          </a:p>
          <a:p>
            <a:pPr>
              <a:spcBef>
                <a:spcPct val="15000"/>
              </a:spcBef>
            </a:pPr>
            <a:endParaRPr lang="en-US" sz="1300" dirty="0"/>
          </a:p>
        </p:txBody>
      </p:sp>
      <p:sp>
        <p:nvSpPr>
          <p:cNvPr id="8" name="Rectangle 4">
            <a:extLst>
              <a:ext uri="{FF2B5EF4-FFF2-40B4-BE49-F238E27FC236}">
                <a16:creationId xmlns:a16="http://schemas.microsoft.com/office/drawing/2014/main" id="{7401EFDF-50E3-340F-EBF7-9002B0511AE6}"/>
              </a:ext>
            </a:extLst>
          </p:cNvPr>
          <p:cNvSpPr>
            <a:spLocks noChangeArrowheads="1"/>
          </p:cNvSpPr>
          <p:nvPr/>
        </p:nvSpPr>
        <p:spPr bwMode="auto">
          <a:xfrm>
            <a:off x="179929" y="1066800"/>
            <a:ext cx="5834666"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Objective</a:t>
            </a:r>
          </a:p>
        </p:txBody>
      </p:sp>
      <p:sp>
        <p:nvSpPr>
          <p:cNvPr id="9" name="Rectangle 4">
            <a:extLst>
              <a:ext uri="{FF2B5EF4-FFF2-40B4-BE49-F238E27FC236}">
                <a16:creationId xmlns:a16="http://schemas.microsoft.com/office/drawing/2014/main" id="{E7A84942-FEBE-A930-6496-9FA34FD6C745}"/>
              </a:ext>
            </a:extLst>
          </p:cNvPr>
          <p:cNvSpPr>
            <a:spLocks noChangeArrowheads="1"/>
          </p:cNvSpPr>
          <p:nvPr/>
        </p:nvSpPr>
        <p:spPr bwMode="auto">
          <a:xfrm>
            <a:off x="175167" y="2186010"/>
            <a:ext cx="5834666"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Approach</a:t>
            </a:r>
          </a:p>
        </p:txBody>
      </p:sp>
      <p:sp>
        <p:nvSpPr>
          <p:cNvPr id="10" name="Rectangle 4">
            <a:extLst>
              <a:ext uri="{FF2B5EF4-FFF2-40B4-BE49-F238E27FC236}">
                <a16:creationId xmlns:a16="http://schemas.microsoft.com/office/drawing/2014/main" id="{145C8B62-5EEE-2E74-C2BB-F43010C0A1E8}"/>
              </a:ext>
            </a:extLst>
          </p:cNvPr>
          <p:cNvSpPr>
            <a:spLocks noChangeArrowheads="1"/>
          </p:cNvSpPr>
          <p:nvPr/>
        </p:nvSpPr>
        <p:spPr bwMode="auto">
          <a:xfrm>
            <a:off x="175167" y="4370240"/>
            <a:ext cx="5834666"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Impact</a:t>
            </a:r>
          </a:p>
        </p:txBody>
      </p:sp>
      <p:pic>
        <p:nvPicPr>
          <p:cNvPr id="6" name="Picture 5" descr="A map of different countries/regions&#10;&#10;Description automatically generated with medium confidence">
            <a:extLst>
              <a:ext uri="{FF2B5EF4-FFF2-40B4-BE49-F238E27FC236}">
                <a16:creationId xmlns:a16="http://schemas.microsoft.com/office/drawing/2014/main" id="{1E318EDD-F623-FE00-270A-5C4253E879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861038"/>
            <a:ext cx="4876800" cy="4056677"/>
          </a:xfrm>
          <a:prstGeom prst="rect">
            <a:avLst/>
          </a:prstGeom>
        </p:spPr>
      </p:pic>
    </p:spTree>
  </p:cSld>
  <p:clrMapOvr>
    <a:masterClrMapping/>
  </p:clrMapOvr>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F6AD9F8B4FFE4AB38BD0C762315BE6" ma:contentTypeVersion="12" ma:contentTypeDescription="Create a new document." ma:contentTypeScope="" ma:versionID="e422ebd4274b3a162ca1fec6100d2eff">
  <xsd:schema xmlns:xsd="http://www.w3.org/2001/XMLSchema" xmlns:xs="http://www.w3.org/2001/XMLSchema" xmlns:p="http://schemas.microsoft.com/office/2006/metadata/properties" xmlns:ns2="d8a9b28a-468d-4f89-a24a-ae448d085101" xmlns:ns3="46a18389-f917-48ab-8f10-3a1967a18774" targetNamespace="http://schemas.microsoft.com/office/2006/metadata/properties" ma:root="true" ma:fieldsID="1e56ff8d7fa227df85432f8c13b5b208" ns2:_="" ns3:_="">
    <xsd:import namespace="d8a9b28a-468d-4f89-a24a-ae448d085101"/>
    <xsd:import namespace="46a18389-f917-48ab-8f10-3a1967a1877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a9b28a-468d-4f89-a24a-ae448d085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a18389-f917-48ab-8f10-3a1967a1877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5bf9843-7740-4fe6-90cf-0b165ea11b63}" ma:internalName="TaxCatchAll" ma:showField="CatchAllData" ma:web="46a18389-f917-48ab-8f10-3a1967a1877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8a9b28a-468d-4f89-a24a-ae448d085101">
      <Terms xmlns="http://schemas.microsoft.com/office/infopath/2007/PartnerControls"/>
    </lcf76f155ced4ddcb4097134ff3c332f>
    <TaxCatchAll xmlns="46a18389-f917-48ab-8f10-3a1967a18774" xsi:nil="true"/>
    <SharedWithUsers xmlns="46a18389-f917-48ab-8f10-3a1967a18774">
      <UserInfo>
        <DisplayName>Rice, Jennie S</DisplayName>
        <AccountId>12</AccountId>
        <AccountType/>
      </UserInfo>
      <UserInfo>
        <DisplayName>Vernon, Chris R</DisplayName>
        <AccountId>27</AccountId>
        <AccountType/>
      </UserInfo>
      <UserInfo>
        <DisplayName>Mcgrath, Casey R</DisplayName>
        <AccountId>11</AccountId>
        <AccountType/>
      </UserInfo>
    </SharedWithUsers>
  </documentManagement>
</p:properties>
</file>

<file path=customXml/itemProps1.xml><?xml version="1.0" encoding="utf-8"?>
<ds:datastoreItem xmlns:ds="http://schemas.openxmlformats.org/officeDocument/2006/customXml" ds:itemID="{2C74935E-4390-47DD-99CE-60A5373B7B50}">
  <ds:schemaRefs>
    <ds:schemaRef ds:uri="http://schemas.microsoft.com/sharepoint/v3/contenttype/forms"/>
  </ds:schemaRefs>
</ds:datastoreItem>
</file>

<file path=customXml/itemProps2.xml><?xml version="1.0" encoding="utf-8"?>
<ds:datastoreItem xmlns:ds="http://schemas.openxmlformats.org/officeDocument/2006/customXml" ds:itemID="{E3C549A3-69A4-4111-9D7F-9ED6E69EE5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a9b28a-468d-4f89-a24a-ae448d085101"/>
    <ds:schemaRef ds:uri="46a18389-f917-48ab-8f10-3a1967a187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57D9F0-2B85-430B-8843-0027C0E6F07C}">
  <ds:schemaRefs>
    <ds:schemaRef ds:uri="http://purl.org/dc/terms/"/>
    <ds:schemaRef ds:uri="http://schemas.microsoft.com/office/2006/metadata/properties"/>
    <ds:schemaRef ds:uri="d8a9b28a-468d-4f89-a24a-ae448d085101"/>
    <ds:schemaRef ds:uri="46a18389-f917-48ab-8f10-3a1967a18774"/>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DOE-Sample-Slide-Highlights-Template</Template>
  <TotalTime>7620</TotalTime>
  <Words>394</Words>
  <Application>Microsoft Office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DOE-Sample-Slide-Highlights-Template</vt:lpstr>
      <vt:lpstr>PowerPoint Presentation</vt:lpstr>
    </vt:vector>
  </TitlesOfParts>
  <Company>PNNL IM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Emily L</dc:creator>
  <cp:lastModifiedBy>Zhang, Ying</cp:lastModifiedBy>
  <cp:revision>25</cp:revision>
  <cp:lastPrinted>2011-05-11T17:30:12Z</cp:lastPrinted>
  <dcterms:created xsi:type="dcterms:W3CDTF">2017-11-02T21:19:41Z</dcterms:created>
  <dcterms:modified xsi:type="dcterms:W3CDTF">2024-09-26T17:32:01Z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75333844-ddec-49b7-ae1e-c27b23a45b5c</vt:lpwstr>
  </property>
  <property fmtid="{D5CDD505-2E9C-101B-9397-08002B2CF9AE}" pid="3" name="ContentTypeId">
    <vt:lpwstr>0x01010043F6AD9F8B4FFE4AB38BD0C762315BE6</vt:lpwstr>
  </property>
  <property fmtid="{D5CDD505-2E9C-101B-9397-08002B2CF9AE}" pid="4" name="Order">
    <vt:r8>3400</vt:r8>
  </property>
  <property fmtid="{D5CDD505-2E9C-101B-9397-08002B2CF9AE}" pid="5" name="MediaServiceImageTags">
    <vt:lpwstr/>
  </property>
</Properties>
</file>