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6" clrIdx="0">
    <p:extLst>
      <p:ext uri="{19B8F6BF-5375-455C-9EA6-DF929625EA0E}">
        <p15:presenceInfo xmlns:p15="http://schemas.microsoft.com/office/powerpoint/2012/main" userId="S::beth.mundy@pnnl.gov::09c03546-1d2d-4d82-89e1-bb5e2a2e68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7739" autoAdjust="0"/>
  </p:normalViewPr>
  <p:slideViewPr>
    <p:cSldViewPr>
      <p:cViewPr varScale="1">
        <p:scale>
          <a:sx n="128" d="100"/>
          <a:sy n="128" d="100"/>
        </p:scale>
        <p:origin x="320"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10/8/24</a:t>
            </a:fld>
            <a:endParaRPr lang="en-US" dirty="0"/>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10/8/24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10/8/24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10/8/24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10/8/24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10/8/24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10/8/24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10/8/24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10/8/24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10/8/24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10/8/24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10/8/24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10/8/24</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ChangeArrowheads="1"/>
          </p:cNvSpPr>
          <p:nvPr/>
        </p:nvSpPr>
        <p:spPr bwMode="auto">
          <a:xfrm>
            <a:off x="355616" y="1140180"/>
            <a:ext cx="5619386" cy="688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algn="l">
              <a:defRPr sz="1300"/>
            </a:pPr>
            <a:r>
              <a:rPr dirty="0"/>
              <a:t>Propose a mechanism to reduce transaction costs by adapting informal leases to facilitate quicker and less expensive water transfers among market participants in the Western United States.</a:t>
            </a:r>
          </a:p>
        </p:txBody>
      </p:sp>
      <p:sp>
        <p:nvSpPr>
          <p:cNvPr id="3076" name="Rectangle 5"/>
          <p:cNvSpPr>
            <a:spLocks noChangeArrowheads="1"/>
          </p:cNvSpPr>
          <p:nvPr/>
        </p:nvSpPr>
        <p:spPr bwMode="auto">
          <a:xfrm>
            <a:off x="160106" y="99938"/>
            <a:ext cx="1203189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sz="2400" b="1"/>
              <a:t>Innovative Water Leasing to Combat Western U.S. Drought Challenges</a:t>
            </a:r>
          </a:p>
        </p:txBody>
      </p:sp>
      <p:sp>
        <p:nvSpPr>
          <p:cNvPr id="3077" name="Text Box 6"/>
          <p:cNvSpPr txBox="1">
            <a:spLocks noChangeArrowheads="1"/>
          </p:cNvSpPr>
          <p:nvPr/>
        </p:nvSpPr>
        <p:spPr bwMode="auto">
          <a:xfrm>
            <a:off x="6238076" y="5783759"/>
            <a:ext cx="5725323" cy="76944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sz="1100" b="0" dirty="0"/>
              <a:t>Zeff, Harrison, Antonia Hadjimichael, Patrick M. Reed, and Gregory W. </a:t>
            </a:r>
            <a:r>
              <a:rPr sz="1100" b="0" dirty="0" err="1"/>
              <a:t>Characklis</a:t>
            </a:r>
            <a:r>
              <a:rPr sz="1100" b="0" dirty="0"/>
              <a:t>. 2024. Using Financial Contracts to Facilitate Informal Leases within a Western United States Water Market Based on Prior Appropriation. Earth's Future 12 (5): e2023EF003739. https://</a:t>
            </a:r>
            <a:r>
              <a:rPr sz="1100" b="0" dirty="0" err="1"/>
              <a:t>doi.org</a:t>
            </a:r>
            <a:r>
              <a:rPr sz="1100" b="0" dirty="0"/>
              <a:t>/10.1029/2023EF003739.</a:t>
            </a:r>
          </a:p>
        </p:txBody>
      </p:sp>
      <p:sp>
        <p:nvSpPr>
          <p:cNvPr id="3078" name="TextBox 9"/>
          <p:cNvSpPr txBox="1">
            <a:spLocks noChangeArrowheads="1"/>
          </p:cNvSpPr>
          <p:nvPr/>
        </p:nvSpPr>
        <p:spPr bwMode="auto">
          <a:xfrm>
            <a:off x="6223015" y="4393049"/>
            <a:ext cx="5740383"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sz="1000" b="1" dirty="0">
                <a:solidFill>
                  <a:srgbClr val="0000FF"/>
                </a:solidFill>
                <a:latin typeface="Arial" panose="020B0604020202020204" pitchFamily="34" charset="0"/>
              </a:rPr>
              <a:t>This figure illustrates the C-BT water supply index (CBI) and its relation to drought stages and water leasing. (A) Shows the CBI calculated monthly from 1950 to 2013, with four thresholds marking different stages of drought when water leases are purchased. (B) Displays the total informal water leases delivered each year, considering additional water releases. (C) Shows the annual financial benefits gained from reallocating water. The years are color-coded based on the drought stage (1–4) in which water leases were purchased.</a:t>
            </a:r>
          </a:p>
        </p:txBody>
      </p:sp>
      <p:sp>
        <p:nvSpPr>
          <p:cNvPr id="3" name="Rectangle 4">
            <a:extLst>
              <a:ext uri="{FF2B5EF4-FFF2-40B4-BE49-F238E27FC236}">
                <a16:creationId xmlns:a16="http://schemas.microsoft.com/office/drawing/2014/main" id="{68BF74B0-DE2D-377C-83B3-52E22BD1DD2D}"/>
              </a:ext>
            </a:extLst>
          </p:cNvPr>
          <p:cNvSpPr>
            <a:spLocks noChangeArrowheads="1"/>
          </p:cNvSpPr>
          <p:nvPr/>
        </p:nvSpPr>
        <p:spPr bwMode="auto">
          <a:xfrm>
            <a:off x="98067" y="2276418"/>
            <a:ext cx="5896705" cy="2143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5750" indent="-285750" algn="l">
              <a:buFont typeface="Arial" panose="020B0604020202020204" pitchFamily="34" charset="0"/>
              <a:buChar char="•"/>
              <a:defRPr sz="1300"/>
            </a:pPr>
            <a:r>
              <a:rPr dirty="0"/>
              <a:t>Develop a framework using index-based option contracts to coordinate informal leasing agreements, which include compensatory releases to mitigate impacts on instream flows and third parties.</a:t>
            </a:r>
          </a:p>
          <a:p>
            <a:pPr marL="285750" indent="-285750" algn="l">
              <a:buFont typeface="Arial" panose="020B0604020202020204" pitchFamily="34" charset="0"/>
              <a:buChar char="•"/>
              <a:defRPr sz="1300"/>
            </a:pPr>
            <a:r>
              <a:rPr dirty="0"/>
              <a:t>Implement simulations using the </a:t>
            </a:r>
            <a:r>
              <a:rPr dirty="0" err="1"/>
              <a:t>StateMod</a:t>
            </a:r>
            <a:r>
              <a:rPr dirty="0"/>
              <a:t> water allocation model to identify potential lease sellers and facilitators based on water rights seniority, demand patterns, and hydrologic conditions in the Upper Colorado River Basin.</a:t>
            </a:r>
          </a:p>
          <a:p>
            <a:pPr marL="285750" indent="-285750" algn="l">
              <a:buFont typeface="Arial" panose="020B0604020202020204" pitchFamily="34" charset="0"/>
              <a:buChar char="•"/>
              <a:defRPr sz="1300"/>
            </a:pPr>
            <a:r>
              <a:rPr dirty="0"/>
              <a:t>Calculate compensatory releases and option payments to ensure no injury to third parties, using historical data to evaluate the impact of informal leases on water allocations and transaction costs.</a:t>
            </a:r>
          </a:p>
        </p:txBody>
      </p:sp>
      <p:sp>
        <p:nvSpPr>
          <p:cNvPr id="4" name="Rectangle 4">
            <a:extLst>
              <a:ext uri="{FF2B5EF4-FFF2-40B4-BE49-F238E27FC236}">
                <a16:creationId xmlns:a16="http://schemas.microsoft.com/office/drawing/2014/main" id="{EF94BB43-E224-DEE9-15D1-8FDDF20D201A}"/>
              </a:ext>
            </a:extLst>
          </p:cNvPr>
          <p:cNvSpPr>
            <a:spLocks noChangeArrowheads="1"/>
          </p:cNvSpPr>
          <p:nvPr/>
        </p:nvSpPr>
        <p:spPr bwMode="auto">
          <a:xfrm>
            <a:off x="145098" y="4654680"/>
            <a:ext cx="5834666" cy="2143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5750" indent="-285750" algn="l">
              <a:buFont typeface="Arial" panose="020B0604020202020204" pitchFamily="34" charset="0"/>
              <a:buChar char="•"/>
              <a:defRPr sz="1300"/>
            </a:pPr>
            <a:r>
              <a:rPr dirty="0"/>
              <a:t>Informal leases enable rapid short-term water reallocation during drought while significantly reducing transaction costs compared to formal leasing processes.</a:t>
            </a:r>
          </a:p>
          <a:p>
            <a:pPr marL="285750" indent="-285750" algn="l">
              <a:buFont typeface="Arial" panose="020B0604020202020204" pitchFamily="34" charset="0"/>
              <a:buChar char="•"/>
              <a:defRPr sz="1300"/>
            </a:pPr>
            <a:r>
              <a:rPr dirty="0"/>
              <a:t>The State of Colorado could have accrued $222 million in benefits using informal leases to reallocate water from irrigators to urban users during the historical period 1950–2013.</a:t>
            </a:r>
          </a:p>
          <a:p>
            <a:pPr marL="285750" indent="-285750" algn="l">
              <a:buFont typeface="Arial" panose="020B0604020202020204" pitchFamily="34" charset="0"/>
              <a:buChar char="•"/>
              <a:defRPr sz="1300"/>
            </a:pPr>
            <a:r>
              <a:rPr dirty="0"/>
              <a:t>Compensatory releases and option contracts effectively manage potential third-party impacts, aligning incentives for cooperation and reducing reliance on costly legal processes.</a:t>
            </a:r>
          </a:p>
        </p:txBody>
      </p:sp>
      <p:sp>
        <p:nvSpPr>
          <p:cNvPr id="8" name="Rectangle 4">
            <a:extLst>
              <a:ext uri="{FF2B5EF4-FFF2-40B4-BE49-F238E27FC236}">
                <a16:creationId xmlns:a16="http://schemas.microsoft.com/office/drawing/2014/main" id="{7401EFDF-50E3-340F-EBF7-9002B0511AE6}"/>
              </a:ext>
            </a:extLst>
          </p:cNvPr>
          <p:cNvSpPr>
            <a:spLocks noChangeArrowheads="1"/>
          </p:cNvSpPr>
          <p:nvPr/>
        </p:nvSpPr>
        <p:spPr bwMode="auto">
          <a:xfrm>
            <a:off x="98066" y="862320"/>
            <a:ext cx="5997933"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Objective</a:t>
            </a:r>
          </a:p>
        </p:txBody>
      </p:sp>
      <p:sp>
        <p:nvSpPr>
          <p:cNvPr id="9" name="Rectangle 4">
            <a:extLst>
              <a:ext uri="{FF2B5EF4-FFF2-40B4-BE49-F238E27FC236}">
                <a16:creationId xmlns:a16="http://schemas.microsoft.com/office/drawing/2014/main" id="{E7A84942-FEBE-A930-6496-9FA34FD6C745}"/>
              </a:ext>
            </a:extLst>
          </p:cNvPr>
          <p:cNvSpPr>
            <a:spLocks noChangeArrowheads="1"/>
          </p:cNvSpPr>
          <p:nvPr/>
        </p:nvSpPr>
        <p:spPr bwMode="auto">
          <a:xfrm>
            <a:off x="98066" y="1978784"/>
            <a:ext cx="5997933"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Approach</a:t>
            </a:r>
          </a:p>
        </p:txBody>
      </p:sp>
      <p:sp>
        <p:nvSpPr>
          <p:cNvPr id="10" name="Rectangle 4">
            <a:extLst>
              <a:ext uri="{FF2B5EF4-FFF2-40B4-BE49-F238E27FC236}">
                <a16:creationId xmlns:a16="http://schemas.microsoft.com/office/drawing/2014/main" id="{145C8B62-5EEE-2E74-C2BB-F43010C0A1E8}"/>
              </a:ext>
            </a:extLst>
          </p:cNvPr>
          <p:cNvSpPr>
            <a:spLocks noChangeArrowheads="1"/>
          </p:cNvSpPr>
          <p:nvPr/>
        </p:nvSpPr>
        <p:spPr bwMode="auto">
          <a:xfrm>
            <a:off x="98067" y="4369554"/>
            <a:ext cx="5997932" cy="339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Impact</a:t>
            </a:r>
          </a:p>
        </p:txBody>
      </p:sp>
      <p:sp>
        <p:nvSpPr>
          <p:cNvPr id="5" name="TextBox 4">
            <a:extLst>
              <a:ext uri="{FF2B5EF4-FFF2-40B4-BE49-F238E27FC236}">
                <a16:creationId xmlns:a16="http://schemas.microsoft.com/office/drawing/2014/main" id="{770A15A0-7B42-9D2D-926F-B99FE1EF247E}"/>
              </a:ext>
            </a:extLst>
          </p:cNvPr>
          <p:cNvSpPr txBox="1"/>
          <p:nvPr/>
        </p:nvSpPr>
        <p:spPr>
          <a:xfrm>
            <a:off x="35168" y="6524061"/>
            <a:ext cx="12031893" cy="276999"/>
          </a:xfrm>
          <a:prstGeom prst="rect">
            <a:avLst/>
          </a:prstGeom>
          <a:noFill/>
        </p:spPr>
        <p:txBody>
          <a:bodyPr wrap="square" rtlCol="0">
            <a:spAutoFit/>
          </a:bodyPr>
          <a:lstStyle/>
          <a:p>
            <a:pPr algn="r"/>
            <a:r>
              <a:rPr lang="en-US" sz="1200" i="1" dirty="0">
                <a:effectLst/>
                <a:latin typeface="Calibri" panose="020F0502020204030204" pitchFamily="34" charset="0"/>
                <a:ea typeface="SimSun" panose="02010600030101010101" pitchFamily="2" charset="-122"/>
                <a:cs typeface="Arial" panose="020B0604020202020204" pitchFamily="34" charset="0"/>
              </a:rPr>
              <a:t>First draft generated using PAIGE, the </a:t>
            </a:r>
            <a:r>
              <a:rPr lang="en-US" sz="1200" i="1" dirty="0" err="1">
                <a:effectLst/>
                <a:latin typeface="Calibri" panose="020F0502020204030204" pitchFamily="34" charset="0"/>
                <a:ea typeface="SimSun" panose="02010600030101010101" pitchFamily="2" charset="-122"/>
                <a:cs typeface="Arial" panose="020B0604020202020204" pitchFamily="34" charset="0"/>
              </a:rPr>
              <a:t>Pnnl</a:t>
            </a:r>
            <a:r>
              <a:rPr lang="en-US" sz="1200" i="1" dirty="0">
                <a:effectLst/>
                <a:latin typeface="Calibri" panose="020F0502020204030204" pitchFamily="34" charset="0"/>
                <a:ea typeface="SimSun" panose="02010600030101010101" pitchFamily="2" charset="-122"/>
                <a:cs typeface="Arial" panose="020B0604020202020204" pitchFamily="34" charset="0"/>
              </a:rPr>
              <a:t> AI assistant for </a:t>
            </a:r>
            <a:r>
              <a:rPr lang="en-US" sz="1200" i="1" dirty="0" err="1">
                <a:effectLst/>
                <a:latin typeface="Calibri" panose="020F0502020204030204" pitchFamily="34" charset="0"/>
                <a:ea typeface="SimSun" panose="02010600030101010101" pitchFamily="2" charset="-122"/>
                <a:cs typeface="Arial" panose="020B0604020202020204" pitchFamily="34" charset="0"/>
              </a:rPr>
              <a:t>GEnerating</a:t>
            </a:r>
            <a:r>
              <a:rPr lang="en-US" sz="1200" i="1" dirty="0">
                <a:effectLst/>
                <a:latin typeface="Calibri" panose="020F0502020204030204" pitchFamily="34" charset="0"/>
                <a:ea typeface="SimSun" panose="02010600030101010101" pitchFamily="2" charset="-122"/>
                <a:cs typeface="Arial" panose="020B0604020202020204" pitchFamily="34" charset="0"/>
              </a:rPr>
              <a:t>  publication highlights</a:t>
            </a:r>
          </a:p>
        </p:txBody>
      </p:sp>
      <p:pic>
        <p:nvPicPr>
          <p:cNvPr id="2" name="Picture 1">
            <a:extLst>
              <a:ext uri="{FF2B5EF4-FFF2-40B4-BE49-F238E27FC236}">
                <a16:creationId xmlns:a16="http://schemas.microsoft.com/office/drawing/2014/main" id="{00EA5266-003C-8EA4-57D2-1240E5666CB4}"/>
              </a:ext>
            </a:extLst>
          </p:cNvPr>
          <p:cNvPicPr>
            <a:picLocks noChangeAspect="1"/>
          </p:cNvPicPr>
          <p:nvPr/>
        </p:nvPicPr>
        <p:blipFill>
          <a:blip r:embed="rId3"/>
          <a:stretch>
            <a:fillRect/>
          </a:stretch>
        </p:blipFill>
        <p:spPr>
          <a:xfrm>
            <a:off x="6028026" y="778972"/>
            <a:ext cx="6039035" cy="3488228"/>
          </a:xfrm>
          <a:prstGeom prst="rect">
            <a:avLst/>
          </a:prstGeom>
        </p:spPr>
      </p:pic>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8a9b28a-468d-4f89-a24a-ae448d085101">
      <Terms xmlns="http://schemas.microsoft.com/office/infopath/2007/PartnerControls"/>
    </lcf76f155ced4ddcb4097134ff3c332f>
    <TaxCatchAll xmlns="46a18389-f917-48ab-8f10-3a1967a18774" xsi:nil="true"/>
    <SharedWithUsers xmlns="46a18389-f917-48ab-8f10-3a1967a18774">
      <UserInfo>
        <DisplayName>Rice, Jennie S</DisplayName>
        <AccountId>12</AccountId>
        <AccountType/>
      </UserInfo>
      <UserInfo>
        <DisplayName>Vernon, Chris R</DisplayName>
        <AccountId>27</AccountId>
        <AccountType/>
      </UserInfo>
      <UserInfo>
        <DisplayName>Mcgrath, Casey R</DisplayName>
        <AccountId>11</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3F6AD9F8B4FFE4AB38BD0C762315BE6" ma:contentTypeVersion="12" ma:contentTypeDescription="Create a new document." ma:contentTypeScope="" ma:versionID="e422ebd4274b3a162ca1fec6100d2eff">
  <xsd:schema xmlns:xsd="http://www.w3.org/2001/XMLSchema" xmlns:xs="http://www.w3.org/2001/XMLSchema" xmlns:p="http://schemas.microsoft.com/office/2006/metadata/properties" xmlns:ns2="d8a9b28a-468d-4f89-a24a-ae448d085101" xmlns:ns3="46a18389-f917-48ab-8f10-3a1967a18774" targetNamespace="http://schemas.microsoft.com/office/2006/metadata/properties" ma:root="true" ma:fieldsID="1e56ff8d7fa227df85432f8c13b5b208" ns2:_="" ns3:_="">
    <xsd:import namespace="d8a9b28a-468d-4f89-a24a-ae448d085101"/>
    <xsd:import namespace="46a18389-f917-48ab-8f10-3a1967a18774"/>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a9b28a-468d-4f89-a24a-ae448d0851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260f1aaf-6244-4bb9-9bf9-38bf37385302"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6a18389-f917-48ab-8f10-3a1967a1877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35bf9843-7740-4fe6-90cf-0b165ea11b63}" ma:internalName="TaxCatchAll" ma:showField="CatchAllData" ma:web="46a18389-f917-48ab-8f10-3a1967a18774">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A57D9F0-2B85-430B-8843-0027C0E6F07C}">
  <ds:schemaRefs>
    <ds:schemaRef ds:uri="http://www.w3.org/XML/1998/namespace"/>
    <ds:schemaRef ds:uri="http://purl.org/dc/dcmitype/"/>
    <ds:schemaRef ds:uri="http://purl.org/dc/elements/1.1/"/>
    <ds:schemaRef ds:uri="d8a9b28a-468d-4f89-a24a-ae448d085101"/>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46a18389-f917-48ab-8f10-3a1967a18774"/>
    <ds:schemaRef ds:uri="http://schemas.microsoft.com/office/2006/metadata/properties"/>
  </ds:schemaRefs>
</ds:datastoreItem>
</file>

<file path=customXml/itemProps2.xml><?xml version="1.0" encoding="utf-8"?>
<ds:datastoreItem xmlns:ds="http://schemas.openxmlformats.org/officeDocument/2006/customXml" ds:itemID="{E3C549A3-69A4-4111-9D7F-9ED6E69EE5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8a9b28a-468d-4f89-a24a-ae448d085101"/>
    <ds:schemaRef ds:uri="46a18389-f917-48ab-8f10-3a1967a187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C74935E-4390-47DD-99CE-60A5373B7B5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6241</TotalTime>
  <Words>375</Words>
  <Application>Microsoft Macintosh PowerPoint</Application>
  <PresentationFormat>Widescreen</PresentationFormat>
  <Paragraphs>15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Vernon, Chris R</cp:lastModifiedBy>
  <cp:revision>30</cp:revision>
  <cp:lastPrinted>2011-05-11T17:30:12Z</cp:lastPrinted>
  <dcterms:created xsi:type="dcterms:W3CDTF">2017-11-02T21:19:41Z</dcterms:created>
  <dcterms:modified xsi:type="dcterms:W3CDTF">2024-10-09T03:31:42Z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0x01010043F6AD9F8B4FFE4AB38BD0C762315BE6</vt:lpwstr>
  </property>
  <property fmtid="{D5CDD505-2E9C-101B-9397-08002B2CF9AE}" pid="4" name="Order">
    <vt:r8>3400</vt:r8>
  </property>
  <property fmtid="{D5CDD505-2E9C-101B-9397-08002B2CF9AE}" pid="5" name="MediaServiceImageTags">
    <vt:lpwstr/>
  </property>
</Properties>
</file>