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5RZDoR+78YUOH/D51t2b2jN9MZ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673F70-B831-2D48-9F59-7F3672B6618C}" v="9" dt="2024-09-30T17:56:27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15" Type="http://schemas.microsoft.com/office/2016/11/relationships/changesInfo" Target="changesInfos/changesInfo1.xml"/><Relationship Id="rId10" Type="http://customschemas.google.com/relationships/presentationmetadata" Target="metadata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arzycki, Colin M." userId="d45cb88c-9f7c-4f2a-8945-5b49ede64e20" providerId="ADAL" clId="{57673F70-B831-2D48-9F59-7F3672B6618C}"/>
    <pc:docChg chg="custSel modSld">
      <pc:chgData name="Zarzycki, Colin M." userId="d45cb88c-9f7c-4f2a-8945-5b49ede64e20" providerId="ADAL" clId="{57673F70-B831-2D48-9F59-7F3672B6618C}" dt="2024-09-30T17:56:58.861" v="1513" actId="1036"/>
      <pc:docMkLst>
        <pc:docMk/>
      </pc:docMkLst>
      <pc:sldChg chg="addSp delSp modSp mod">
        <pc:chgData name="Zarzycki, Colin M." userId="d45cb88c-9f7c-4f2a-8945-5b49ede64e20" providerId="ADAL" clId="{57673F70-B831-2D48-9F59-7F3672B6618C}" dt="2024-09-30T17:56:58.861" v="1513" actId="1036"/>
        <pc:sldMkLst>
          <pc:docMk/>
          <pc:sldMk cId="0" sldId="258"/>
        </pc:sldMkLst>
        <pc:spChg chg="mod">
          <ac:chgData name="Zarzycki, Colin M." userId="d45cb88c-9f7c-4f2a-8945-5b49ede64e20" providerId="ADAL" clId="{57673F70-B831-2D48-9F59-7F3672B6618C}" dt="2024-09-30T17:54:38.873" v="1503" actId="20577"/>
          <ac:spMkLst>
            <pc:docMk/>
            <pc:sldMk cId="0" sldId="258"/>
            <ac:spMk id="9" creationId="{CE4F2139-FD7D-C8A8-7D3C-0F99A140EEE1}"/>
          </ac:spMkLst>
        </pc:spChg>
        <pc:spChg chg="mod">
          <ac:chgData name="Zarzycki, Colin M." userId="d45cb88c-9f7c-4f2a-8945-5b49ede64e20" providerId="ADAL" clId="{57673F70-B831-2D48-9F59-7F3672B6618C}" dt="2024-09-30T17:37:27.964" v="1" actId="255"/>
          <ac:spMkLst>
            <pc:docMk/>
            <pc:sldMk cId="0" sldId="258"/>
            <ac:spMk id="41" creationId="{00000000-0000-0000-0000-000000000000}"/>
          </ac:spMkLst>
        </pc:spChg>
        <pc:spChg chg="mod">
          <ac:chgData name="Zarzycki, Colin M." userId="d45cb88c-9f7c-4f2a-8945-5b49ede64e20" providerId="ADAL" clId="{57673F70-B831-2D48-9F59-7F3672B6618C}" dt="2024-09-30T17:56:41.192" v="1508" actId="113"/>
          <ac:spMkLst>
            <pc:docMk/>
            <pc:sldMk cId="0" sldId="258"/>
            <ac:spMk id="43" creationId="{00000000-0000-0000-0000-000000000000}"/>
          </ac:spMkLst>
        </pc:spChg>
        <pc:spChg chg="mod">
          <ac:chgData name="Zarzycki, Colin M." userId="d45cb88c-9f7c-4f2a-8945-5b49ede64e20" providerId="ADAL" clId="{57673F70-B831-2D48-9F59-7F3672B6618C}" dt="2024-09-30T17:46:16.345" v="1036" actId="207"/>
          <ac:spMkLst>
            <pc:docMk/>
            <pc:sldMk cId="0" sldId="258"/>
            <ac:spMk id="44" creationId="{00000000-0000-0000-0000-000000000000}"/>
          </ac:spMkLst>
        </pc:spChg>
        <pc:picChg chg="del">
          <ac:chgData name="Zarzycki, Colin M." userId="d45cb88c-9f7c-4f2a-8945-5b49ede64e20" providerId="ADAL" clId="{57673F70-B831-2D48-9F59-7F3672B6618C}" dt="2024-09-30T17:37:30.627" v="2" actId="478"/>
          <ac:picMkLst>
            <pc:docMk/>
            <pc:sldMk cId="0" sldId="258"/>
            <ac:picMk id="3" creationId="{CDEABC58-8A90-E7AB-C28A-29A9CDB5E3F3}"/>
          </ac:picMkLst>
        </pc:picChg>
        <pc:picChg chg="add del mod">
          <ac:chgData name="Zarzycki, Colin M." userId="d45cb88c-9f7c-4f2a-8945-5b49ede64e20" providerId="ADAL" clId="{57673F70-B831-2D48-9F59-7F3672B6618C}" dt="2024-09-30T17:39:08.151" v="25" actId="478"/>
          <ac:picMkLst>
            <pc:docMk/>
            <pc:sldMk cId="0" sldId="258"/>
            <ac:picMk id="4" creationId="{ED343E1A-0E91-6892-009E-621B5A4E9EF0}"/>
          </ac:picMkLst>
        </pc:picChg>
        <pc:picChg chg="del">
          <ac:chgData name="Zarzycki, Colin M." userId="d45cb88c-9f7c-4f2a-8945-5b49ede64e20" providerId="ADAL" clId="{57673F70-B831-2D48-9F59-7F3672B6618C}" dt="2024-09-30T17:37:31.966" v="3" actId="478"/>
          <ac:picMkLst>
            <pc:docMk/>
            <pc:sldMk cId="0" sldId="258"/>
            <ac:picMk id="5" creationId="{552CFC2F-A599-EEF7-1D09-D1506CC2051E}"/>
          </ac:picMkLst>
        </pc:picChg>
        <pc:picChg chg="add mod">
          <ac:chgData name="Zarzycki, Colin M." userId="d45cb88c-9f7c-4f2a-8945-5b49ede64e20" providerId="ADAL" clId="{57673F70-B831-2D48-9F59-7F3672B6618C}" dt="2024-09-30T17:43:52.804" v="604" actId="14100"/>
          <ac:picMkLst>
            <pc:docMk/>
            <pc:sldMk cId="0" sldId="258"/>
            <ac:picMk id="7" creationId="{CC0ECC36-1445-7858-28EF-59055561CC0E}"/>
          </ac:picMkLst>
        </pc:picChg>
        <pc:picChg chg="add mod">
          <ac:chgData name="Zarzycki, Colin M." userId="d45cb88c-9f7c-4f2a-8945-5b49ede64e20" providerId="ADAL" clId="{57673F70-B831-2D48-9F59-7F3672B6618C}" dt="2024-09-30T17:56:58.861" v="1513" actId="1036"/>
          <ac:picMkLst>
            <pc:docMk/>
            <pc:sldMk cId="0" sldId="258"/>
            <ac:picMk id="10" creationId="{38ADDC91-0BBD-C5FE-5181-E8BC46DFFA33}"/>
          </ac:picMkLst>
        </pc:picChg>
        <pc:cxnChg chg="add mod">
          <ac:chgData name="Zarzycki, Colin M." userId="d45cb88c-9f7c-4f2a-8945-5b49ede64e20" providerId="ADAL" clId="{57673F70-B831-2D48-9F59-7F3672B6618C}" dt="2024-09-30T17:46:46.053" v="1041" actId="208"/>
          <ac:cxnSpMkLst>
            <pc:docMk/>
            <pc:sldMk cId="0" sldId="258"/>
            <ac:cxnSpMk id="12" creationId="{514F246A-9394-88D0-6F8B-DA891E39A38A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yperFACETS Highlight">
  <p:cSld name="HyperFACETS Highligh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/>
          <p:nvPr/>
        </p:nvSpPr>
        <p:spPr>
          <a:xfrm>
            <a:off x="1" y="0"/>
            <a:ext cx="12192000" cy="970028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7"/>
          <p:cNvSpPr txBox="1">
            <a:spLocks noGrp="1"/>
          </p:cNvSpPr>
          <p:nvPr>
            <p:ph type="body" idx="1"/>
          </p:nvPr>
        </p:nvSpPr>
        <p:spPr>
          <a:xfrm>
            <a:off x="0" y="12739"/>
            <a:ext cx="12191999" cy="957289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2"/>
          </p:nvPr>
        </p:nvSpPr>
        <p:spPr>
          <a:xfrm>
            <a:off x="228600" y="1173164"/>
            <a:ext cx="7046843" cy="4184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/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7"/>
          <p:cNvSpPr>
            <a:spLocks noGrp="1"/>
          </p:cNvSpPr>
          <p:nvPr>
            <p:ph type="pic" idx="3"/>
          </p:nvPr>
        </p:nvSpPr>
        <p:spPr>
          <a:xfrm>
            <a:off x="7345018" y="1173162"/>
            <a:ext cx="4642196" cy="4995293"/>
          </a:xfrm>
          <a:prstGeom prst="rect">
            <a:avLst/>
          </a:prstGeom>
          <a:noFill/>
          <a:ln>
            <a:noFill/>
          </a:ln>
        </p:spPr>
      </p:sp>
      <p:sp>
        <p:nvSpPr>
          <p:cNvPr id="16" name="Google Shape;16;p7"/>
          <p:cNvSpPr txBox="1">
            <a:spLocks noGrp="1"/>
          </p:cNvSpPr>
          <p:nvPr>
            <p:ph type="body" idx="4"/>
          </p:nvPr>
        </p:nvSpPr>
        <p:spPr>
          <a:xfrm>
            <a:off x="39756" y="5517094"/>
            <a:ext cx="7235687" cy="655637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3pPr>
            <a:lvl4pPr marL="1828800" lvl="3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4pPr>
            <a:lvl5pPr marL="2286000" lvl="4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7" name="Google Shape;17;p7" descr="A picture containing text, clipart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28222" y="6303466"/>
            <a:ext cx="2935186" cy="48133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7"/>
          <p:cNvSpPr/>
          <p:nvPr/>
        </p:nvSpPr>
        <p:spPr>
          <a:xfrm>
            <a:off x="0" y="6217749"/>
            <a:ext cx="8347934" cy="640251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7"/>
          <p:cNvSpPr/>
          <p:nvPr/>
        </p:nvSpPr>
        <p:spPr>
          <a:xfrm>
            <a:off x="7648688" y="6217749"/>
            <a:ext cx="1301638" cy="640251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7"/>
          <p:cNvSpPr/>
          <p:nvPr/>
        </p:nvSpPr>
        <p:spPr>
          <a:xfrm>
            <a:off x="8832850" y="6217749"/>
            <a:ext cx="200827" cy="640251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p7" descr="SC Logos | U.S. DOE Office of Science (SC)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294956"/>
            <a:ext cx="2969250" cy="4983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hyperlink" Target="https://doi.org/10.5194/nhess-24-3315-2024" TargetMode="Externa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53;p4">
            <a:extLst>
              <a:ext uri="{FF2B5EF4-FFF2-40B4-BE49-F238E27FC236}">
                <a16:creationId xmlns:a16="http://schemas.microsoft.com/office/drawing/2014/main" id="{CE4F2139-FD7D-C8A8-7D3C-0F99A140EE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25056" y="1110460"/>
            <a:ext cx="6580545" cy="4398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8BBC"/>
              </a:buClr>
              <a:buSzPts val="1600"/>
              <a:buNone/>
            </a:pPr>
            <a:r>
              <a:rPr lang="en-US" sz="14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Objective</a:t>
            </a:r>
            <a:endParaRPr sz="1400" dirty="0"/>
          </a:p>
          <a:p>
            <a:pPr marL="285750" lvl="0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300" dirty="0"/>
              <a:t>Evaluate how rain-on-snow (</a:t>
            </a:r>
            <a:r>
              <a:rPr lang="en-US" sz="1300" dirty="0" err="1"/>
              <a:t>RoS</a:t>
            </a:r>
            <a:r>
              <a:rPr lang="en-US" sz="1300" dirty="0"/>
              <a:t>) events, which can lead to flooding, are represented across different historical hydrometeorological datasets and understand the factors driving discrepancies in event detection and magnitude.</a:t>
            </a:r>
            <a:endParaRPr lang="en-US" sz="3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D8BBC"/>
              </a:buClr>
              <a:buSzPts val="1600"/>
              <a:buNone/>
            </a:pPr>
            <a:r>
              <a:rPr lang="en-US" sz="14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endParaRPr sz="1400" dirty="0"/>
          </a:p>
          <a:p>
            <a:pPr marL="285750" lvl="0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Develop an objective, automated algorithm to detect </a:t>
            </a:r>
            <a:r>
              <a:rPr lang="en-US" sz="1300" b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events by identifying concurrent precipitation, runoff, and snowmelt exceedances within a river basin.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Apply the algorithm to historical data from the Susquehanna River Basin (SRB), comparing </a:t>
            </a:r>
            <a:r>
              <a:rPr lang="en-US" sz="1300" b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frequencies and magnitudes across four widely used hydrometeorological datasets.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Examine </a:t>
            </a:r>
            <a:r>
              <a:rPr lang="en-US" sz="1300" b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 representation, including a detailed comparison of the benchmark January 1996 Mid-Atlantic floods, to assess differences in snowmelt and runoff.</a:t>
            </a:r>
            <a:endParaRPr lang="en-US" sz="300" b="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D8BBC"/>
              </a:buClr>
              <a:buSzPts val="1600"/>
              <a:buNone/>
            </a:pPr>
            <a:r>
              <a:rPr lang="en-US" sz="1400" b="1" dirty="0">
                <a:solidFill>
                  <a:srgbClr val="5D8BBC"/>
                </a:solidFill>
                <a:latin typeface="Arial"/>
                <a:ea typeface="Arial"/>
                <a:cs typeface="Arial"/>
                <a:sym typeface="Arial"/>
              </a:rPr>
              <a:t>Impact</a:t>
            </a:r>
            <a:endParaRPr lang="en-US" sz="1400" dirty="0"/>
          </a:p>
          <a:p>
            <a:pPr marL="285750" lvl="0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Significant discrepancies in </a:t>
            </a:r>
            <a:r>
              <a:rPr lang="en-US" sz="1300" b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 detection were found and datasets still only partially agreed even when accounting for daily distributions of snowmelt and runoff.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Differences in surface hydrology were identified as the primary drivers of variability, both due to land surface model characteristics and meteorological forcing frequency.</a:t>
            </a:r>
          </a:p>
          <a:p>
            <a:pPr marL="285750" lvl="0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</a:pP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study emphasizes the importance of selecting appropriate datasets for flood risk management and operational decision-making in regions prone to compound hydrological extremes like </a:t>
            </a:r>
            <a:r>
              <a:rPr lang="en-US" sz="1300" b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13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events.</a:t>
            </a:r>
            <a:endParaRPr sz="1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0ECC36-1445-7858-28EF-59055561CC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5601" y="1026378"/>
            <a:ext cx="5410792" cy="25832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8ADDC91-0BBD-C5FE-5181-E8BC46DFFA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61779" y="3649178"/>
            <a:ext cx="3530219" cy="252661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14F246A-9394-88D0-6F8B-DA891E39A38A}"/>
              </a:ext>
            </a:extLst>
          </p:cNvPr>
          <p:cNvCxnSpPr>
            <a:cxnSpLocks/>
          </p:cNvCxnSpPr>
          <p:nvPr/>
        </p:nvCxnSpPr>
        <p:spPr>
          <a:xfrm>
            <a:off x="7834184" y="3429000"/>
            <a:ext cx="1075038" cy="1476632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Google Shape;44;p3"/>
          <p:cNvSpPr txBox="1"/>
          <p:nvPr/>
        </p:nvSpPr>
        <p:spPr>
          <a:xfrm>
            <a:off x="6705601" y="3714900"/>
            <a:ext cx="1843157" cy="2446783"/>
          </a:xfrm>
          <a:prstGeom prst="rect">
            <a:avLst/>
          </a:prstGeom>
          <a:solidFill>
            <a:schemeClr val="bg1">
              <a:alpha val="81661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416284"/>
              </a:buClr>
              <a:buSzPts val="1000"/>
            </a:pPr>
            <a:r>
              <a:rPr lang="en-US" sz="900" b="1" i="1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Figures: </a:t>
            </a:r>
            <a:r>
              <a:rPr lang="en-US" sz="900" i="1" u="sng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Above panels</a:t>
            </a:r>
            <a:r>
              <a:rPr lang="en-US" sz="900" i="1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 show how precipitation, snowmelt, and runoff varied during the 1996 water year across four observational products. Periods of rain-on-snow (</a:t>
            </a:r>
            <a:r>
              <a:rPr lang="en-US" sz="900" i="1" dirty="0" err="1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900" i="1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) floods are shaded in purple, with contours along the top of each panel indicating anomalous streamflow, where darker colors represent more extreme values. </a:t>
            </a:r>
            <a:r>
              <a:rPr lang="en-US" sz="900" i="1" u="sng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The figure on the right </a:t>
            </a:r>
            <a:r>
              <a:rPr lang="en-US" sz="900" i="1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illustrates the 96-hour evolution of the 1996 SRB </a:t>
            </a:r>
            <a:r>
              <a:rPr lang="en-US" sz="900" i="1" dirty="0" err="1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900" i="1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 flood in the same four datasets, highlighting differences in event representation that contribute to variability in </a:t>
            </a:r>
            <a:r>
              <a:rPr lang="en-US" sz="900" i="1" dirty="0" err="1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RoS</a:t>
            </a:r>
            <a:r>
              <a:rPr lang="en-US" sz="900" i="1" dirty="0">
                <a:solidFill>
                  <a:srgbClr val="416284"/>
                </a:solidFill>
                <a:latin typeface="Calibri"/>
                <a:ea typeface="Calibri"/>
                <a:cs typeface="Calibri"/>
                <a:sym typeface="Calibri"/>
              </a:rPr>
              <a:t> event statistics</a:t>
            </a:r>
            <a:endParaRPr sz="900" i="1" dirty="0">
              <a:solidFill>
                <a:srgbClr val="41628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0" y="12739"/>
            <a:ext cx="12191999" cy="957289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</a:pPr>
            <a:r>
              <a:rPr lang="en-US" sz="2600" dirty="0"/>
              <a:t>Variability in Rain-on-Snow Event Detection: Discrepancies Across Climate Datasets</a:t>
            </a:r>
            <a:endParaRPr sz="2600" dirty="0"/>
          </a:p>
        </p:txBody>
      </p:sp>
      <p:sp>
        <p:nvSpPr>
          <p:cNvPr id="43" name="Google Shape;43;p3"/>
          <p:cNvSpPr txBox="1">
            <a:spLocks noGrp="1"/>
          </p:cNvSpPr>
          <p:nvPr>
            <p:ph type="body" idx="4"/>
          </p:nvPr>
        </p:nvSpPr>
        <p:spPr>
          <a:xfrm>
            <a:off x="19879" y="5649779"/>
            <a:ext cx="6685722" cy="542022"/>
          </a:xfrm>
          <a:prstGeom prst="rect">
            <a:avLst/>
          </a:prstGeom>
          <a:solidFill>
            <a:srgbClr val="DDEAF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r>
              <a:rPr lang="en-US" b="1" dirty="0" err="1"/>
              <a:t>Zarzycki</a:t>
            </a:r>
            <a:r>
              <a:rPr lang="en-US" b="1" dirty="0"/>
              <a:t>, C. M.</a:t>
            </a:r>
            <a:r>
              <a:rPr lang="en-US" dirty="0"/>
              <a:t>, Ascher, B. D., Rhoades, A. M., and McCrary, R. R.: Algorithmically detected rain-on-snow flood events in different climate datasets: a case study of the Susquehanna River basin, </a:t>
            </a:r>
            <a:r>
              <a:rPr lang="en-US" i="1" dirty="0"/>
              <a:t>Nat. Hazards Earth Syst. Sci.</a:t>
            </a:r>
            <a:r>
              <a:rPr lang="en-US" dirty="0"/>
              <a:t>, 24, 3315–3335, </a:t>
            </a:r>
            <a:r>
              <a:rPr lang="en-US" dirty="0">
                <a:hlinkClick r:id="rId5"/>
              </a:rPr>
              <a:t>https://doi.org/10.5194/nhess-24-3315-2024</a:t>
            </a:r>
            <a:r>
              <a:rPr lang="en-US" dirty="0"/>
              <a:t>, 2024. </a:t>
            </a:r>
            <a:endParaRPr lang="en-US" sz="12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7" name="Google Shape;47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99371" y="6267823"/>
            <a:ext cx="1584434" cy="557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356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Ullrich, Paul Aaron</dc:creator>
  <cp:lastModifiedBy>Zarzycki, Colin M.</cp:lastModifiedBy>
  <cp:revision>7</cp:revision>
  <cp:lastPrinted>2024-09-30T13:47:27Z</cp:lastPrinted>
  <dcterms:created xsi:type="dcterms:W3CDTF">2023-03-22T21:09:49Z</dcterms:created>
  <dcterms:modified xsi:type="dcterms:W3CDTF">2024-09-30T17:57:07Z</dcterms:modified>
</cp:coreProperties>
</file>