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07C"/>
    <a:srgbClr val="0000FF"/>
    <a:srgbClr val="CC0099"/>
    <a:srgbClr val="006600"/>
    <a:srgbClr val="FF66FF"/>
    <a:srgbClr val="456B2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48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72BD0-9FF0-4062-B43D-BAC29425C466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D8CE1-6E9A-4431-A0B6-4DEFA50F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6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16A3-5D5A-46AF-13BC-0DA77199F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3CC5A-5523-CE70-F7AB-4E710D23D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B1C2B-2AB0-7140-21F0-6B4090FC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55AE-E3B2-4574-9265-4325A7B1387A}" type="datetime1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A4028-66C2-F143-82FF-CAF638BB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71C10-FAD8-6ED4-78F5-9024D9FE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0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8F02-1D67-6C4B-B002-04117331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C9A72-E629-962E-29EE-EB1D91823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F59A3-95C3-7034-06D5-E4314956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B398-DD0C-4D0A-BC52-7DD8375C15D1}" type="datetime1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12143-F8DF-2304-3A5D-04EF7B18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A388-88FE-00AE-7A32-5B284282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6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06B5A-FAE5-9F1D-E19F-C5ADC2EB3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D8B54-875D-8DFE-8E4A-FB68BFFF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BDED-645D-9B70-1D17-9521F22F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F41F-D819-4DB8-88F2-8A16219C0534}" type="datetime1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E0B3A-AE5E-F8B3-3628-B22900BE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F475E-AA51-1539-4FB6-AA894BCD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6D12-99BB-61DC-AAA8-EC6FEC35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478A-274F-BCF4-D459-CF95FB7EF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12ABF-BFDF-8C61-67CF-23EAE030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9C7-8B11-4BD7-8CC8-6A6190FE0AF6}" type="datetime1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09C9-A9CC-F911-ECC0-2C86E56B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19663-E8AB-9489-23B0-8F7EC612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AD2B-C5EC-6B2F-379C-9C5B570D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CB388-BE37-BCC3-F91E-5753A59C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1BEB8-61D0-658F-1856-42B0C07E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191C-F2C2-4D64-978D-3EEE69690C28}" type="datetime1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E33D2-EF7E-3C83-A2B5-52ED6F6D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1B2F5-E28B-3B3C-4702-62C09987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3C29-BBD3-2F20-DB02-19DDB076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78A2-4489-E3A1-A753-DD13DCF2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2071F-EEA1-8A61-305A-9632C7FE0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EFF32-623E-0B3E-C494-5562865B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8F09-4A27-42C9-B9EC-1C67AB04BAD9}" type="datetime1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98FC5-260C-A1F6-C8A5-94BF6363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09051-8BF7-6C08-5632-B16052AD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CE83-07FF-3B1C-A5D5-BBA1A4EE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EC930-2E43-1C28-46B3-6C61FE3B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F5C82-9B7B-EA66-9910-1F55CF31F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8DEE1-844B-CE13-02A6-AEDA022C9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36097-A177-3B36-3E66-188EEA663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F22748-E2E2-292C-CF04-75A46D87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B98A-B6CD-416B-83B2-2FD4E556A539}" type="datetime1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FA5AD-8664-C283-EEE5-4410A052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CD77A-E60D-E4A5-D120-1C659DFA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6158-430E-707E-968F-0302C643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F0175-600A-B5C0-AA6C-371AE943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516A-1BCC-405A-BF59-4537BC9AE9DE}" type="datetime1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53720-F0BC-7397-08F3-704BDCE1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7A166-3400-1B72-677A-952C2712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EC37E7-2A11-9016-EEA2-E791499F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7A53-97B8-4873-B982-D3953759F325}" type="datetime1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76044-3C1E-B4F1-0F6B-BC42A631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5829C-8965-449C-4ED8-DFA6F0E2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97EC6-0E29-08ED-E15E-105B7F6B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5286-C9DB-D828-931B-4EB1AD46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D0DBD-0B4B-B9C8-9CB5-7582E8B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A5B00-7C01-3271-36F3-AE497548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77E6-6804-4B0B-A041-CA439AD9D209}" type="datetime1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7F9A6-D462-7B81-CBCC-3B1DE289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ABFF9-1DAC-9891-F112-CA27C2E8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3824-F415-D136-9329-DD0514D8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7E5A4-87B7-1D27-ADAF-DB66CBB0E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69C96-112E-FC60-E68F-1FCF46B37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E1C97-AC8E-50B3-BB9B-592AE120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D864-F166-4284-B7D4-1E8B7CE07BE9}" type="datetime1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5DF82-C318-313A-723F-CB301A95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6067-DA4D-A473-FC35-E000990A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D54A5-28DF-AC46-BAE8-1352139D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D15F6-C616-FDFA-94DA-CC0BCB2E7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50D7C-D890-D0F0-3041-99B78C62C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A1F37-9B8A-43B1-8B2A-1334528DBB4C}" type="datetime1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97635-EC8A-449E-CDB3-C7B4E83C9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A230-D086-B72F-575B-FF2129AB5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51FB-047E-4380-92A7-7020A6B2A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doi.org/10.1175/JCLI-D-23-0628.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6C6449-47E8-2902-21DB-5E9B7E830086}"/>
              </a:ext>
            </a:extLst>
          </p:cNvPr>
          <p:cNvSpPr txBox="1"/>
          <p:nvPr/>
        </p:nvSpPr>
        <p:spPr>
          <a:xfrm>
            <a:off x="6800767" y="5977622"/>
            <a:ext cx="5328711" cy="738664"/>
          </a:xfrm>
          <a:prstGeom prst="rect">
            <a:avLst/>
          </a:prstGeom>
          <a:solidFill>
            <a:srgbClr val="1E407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Carstens, J. D., A. C. </a:t>
            </a:r>
            <a:r>
              <a:rPr lang="en-US" sz="14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Didlake</a:t>
            </a: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, Jr., and C. M. </a:t>
            </a:r>
            <a:r>
              <a:rPr lang="en-US" sz="14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Zarzycki</a:t>
            </a: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, 2024: Tropical Cyclone Wind Shear-Relative Asymmetry in </a:t>
            </a:r>
            <a:r>
              <a:rPr lang="en-US" sz="14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Reanalyses</a:t>
            </a: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. </a:t>
            </a:r>
            <a:r>
              <a:rPr lang="en-US" sz="1400" i="1" dirty="0">
                <a:solidFill>
                  <a:schemeClr val="bg1"/>
                </a:solidFill>
                <a:latin typeface="Avenir Next LT Pro" panose="020B0504020202020204" pitchFamily="34" charset="0"/>
              </a:rPr>
              <a:t>J. Climate</a:t>
            </a: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https://doi.org/10.1175/JCLI-D-23-0628.1</a:t>
            </a:r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3BBDE-3971-0BF8-B358-94B3877DD0AA}"/>
              </a:ext>
            </a:extLst>
          </p:cNvPr>
          <p:cNvSpPr txBox="1"/>
          <p:nvPr/>
        </p:nvSpPr>
        <p:spPr>
          <a:xfrm>
            <a:off x="103606" y="141714"/>
            <a:ext cx="12025872" cy="538609"/>
          </a:xfrm>
          <a:prstGeom prst="rect">
            <a:avLst/>
          </a:prstGeom>
          <a:solidFill>
            <a:srgbClr val="1E407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Tropical Cyclone Wind Shear-Relative Asymmetry in </a:t>
            </a:r>
            <a:r>
              <a:rPr lang="en-US" sz="29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Reanalyses</a:t>
            </a:r>
            <a:endParaRPr lang="en-US" sz="2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9A20D-3A28-B83B-A0C0-6F64FD2D2F3A}"/>
              </a:ext>
            </a:extLst>
          </p:cNvPr>
          <p:cNvSpPr txBox="1"/>
          <p:nvPr/>
        </p:nvSpPr>
        <p:spPr>
          <a:xfrm>
            <a:off x="4712677" y="738625"/>
            <a:ext cx="74168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1E407C"/>
                </a:solidFill>
                <a:latin typeface="Avenir Next LT Pro" panose="020B0504020202020204" pitchFamily="34" charset="0"/>
              </a:rPr>
              <a:t>Science Question</a:t>
            </a:r>
          </a:p>
          <a:p>
            <a:pPr algn="ctr"/>
            <a:r>
              <a:rPr lang="en-US" sz="1600" dirty="0">
                <a:latin typeface="Avenir Next LT Pro" panose="020B0504020202020204" pitchFamily="34" charset="0"/>
              </a:rPr>
              <a:t>Tropical cyclones (TCs) are often quite asymmetric. </a:t>
            </a:r>
            <a:r>
              <a:rPr lang="en-US" sz="1600" i="1" dirty="0">
                <a:latin typeface="Avenir Next LT Pro" panose="020B0504020202020204" pitchFamily="34" charset="0"/>
              </a:rPr>
              <a:t>We have not studied how climate models capture these asymmetries and the processes causing them</a:t>
            </a:r>
            <a:r>
              <a:rPr lang="en-US" sz="1600" dirty="0">
                <a:latin typeface="Avenir Next LT Pro" panose="020B0504020202020204" pitchFamily="34" charset="0"/>
              </a:rPr>
              <a:t>.</a:t>
            </a:r>
          </a:p>
          <a:p>
            <a:pPr algn="ctr"/>
            <a:endParaRPr lang="en-US" sz="2000" dirty="0">
              <a:latin typeface="Avenir Next LT Pro" panose="020B0504020202020204" pitchFamily="34" charset="0"/>
            </a:endParaRPr>
          </a:p>
          <a:p>
            <a:pPr algn="ctr"/>
            <a:r>
              <a:rPr lang="en-US" sz="2000" b="1" u="sng" dirty="0">
                <a:solidFill>
                  <a:srgbClr val="1E407C"/>
                </a:solidFill>
                <a:latin typeface="Avenir Next LT Pro" panose="020B0504020202020204" pitchFamily="34" charset="0"/>
              </a:rPr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Track TCs in the ERA5 and CFSR </a:t>
            </a:r>
            <a:r>
              <a:rPr lang="en-US" sz="1600" dirty="0" err="1">
                <a:latin typeface="Avenir Next LT Pro" panose="020B0504020202020204" pitchFamily="34" charset="0"/>
              </a:rPr>
              <a:t>reanalyses</a:t>
            </a:r>
            <a:r>
              <a:rPr lang="en-US" sz="1600" dirty="0">
                <a:latin typeface="Avenir Next LT Pro" panose="020B0504020202020204" pitchFamily="34" charset="0"/>
              </a:rPr>
              <a:t> with </a:t>
            </a:r>
            <a:r>
              <a:rPr lang="en-US" sz="1600" dirty="0" err="1">
                <a:latin typeface="Avenir Next LT Pro" panose="020B0504020202020204" pitchFamily="34" charset="0"/>
              </a:rPr>
              <a:t>TempestExtremes</a:t>
            </a:r>
            <a:endParaRPr lang="en-US" sz="16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Rotate individual TC snapshots with the vertical wind shear, and develop composites of wind, precipitation, and thermodynamic fields based on TC intensity and wind shear magnitude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venir Next LT Pro" panose="020B0504020202020204" pitchFamily="34" charset="0"/>
            </a:endParaRPr>
          </a:p>
          <a:p>
            <a:pPr algn="ctr"/>
            <a:r>
              <a:rPr lang="en-US" sz="2000" b="1" u="sng">
                <a:solidFill>
                  <a:srgbClr val="1E407C"/>
                </a:solidFill>
                <a:latin typeface="Avenir Next LT Pro" panose="020B0504020202020204" pitchFamily="34" charset="0"/>
              </a:rPr>
              <a:t>Results and Significance</a:t>
            </a:r>
            <a:endParaRPr lang="en-US" sz="2000" b="1" u="sng" dirty="0">
              <a:solidFill>
                <a:srgbClr val="1E407C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venir Next LT Pro" panose="020B0504020202020204" pitchFamily="34" charset="0"/>
              </a:rPr>
              <a:t>Reanalyses</a:t>
            </a:r>
            <a:r>
              <a:rPr lang="en-US" sz="1600" dirty="0">
                <a:latin typeface="Avenir Next LT Pro" panose="020B0504020202020204" pitchFamily="34" charset="0"/>
              </a:rPr>
              <a:t> exhibit wavenumber-one asymmetry that amplifies under stronger shear and weaker TCs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They also show a realistic cycle of convective growth and decay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latin typeface="Avenir Next LT Pro" panose="020B0504020202020204" pitchFamily="34" charset="0"/>
              </a:rPr>
              <a:t>Our findings suggest that process-oriented studies of TC asymmetry in a warming climate are viable using GCMs</a:t>
            </a:r>
            <a:endParaRPr lang="en-US" sz="1400" i="1" dirty="0"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4D334-4CD5-657E-B789-2A261AEA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6" y="5987792"/>
            <a:ext cx="1977292" cy="714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D49BC-6A84-8AFB-A10A-98D12619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753" y="5987792"/>
            <a:ext cx="3351189" cy="718324"/>
          </a:xfrm>
          <a:prstGeom prst="rect">
            <a:avLst/>
          </a:prstGeom>
        </p:spPr>
      </p:pic>
      <p:pic>
        <p:nvPicPr>
          <p:cNvPr id="2" name="Picture 2" descr="University Mark and Shield | Penn State Brand Book">
            <a:extLst>
              <a:ext uri="{FF2B5EF4-FFF2-40B4-BE49-F238E27FC236}">
                <a16:creationId xmlns:a16="http://schemas.microsoft.com/office/drawing/2014/main" id="{234AF848-E1B6-4D91-873E-6533AA40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53" y="5987792"/>
            <a:ext cx="1082693" cy="7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F84FD71-C9E0-4412-AEFA-52616E9416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10682"/>
          <a:stretch/>
        </p:blipFill>
        <p:spPr>
          <a:xfrm>
            <a:off x="121175" y="2877672"/>
            <a:ext cx="2246886" cy="20730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223CEA-6871-4896-A029-E77823A87A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10585"/>
          <a:stretch/>
        </p:blipFill>
        <p:spPr>
          <a:xfrm>
            <a:off x="121176" y="806880"/>
            <a:ext cx="2246886" cy="20707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3FFCEF-616A-403C-911F-078C7F2B62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10682"/>
          <a:stretch/>
        </p:blipFill>
        <p:spPr>
          <a:xfrm>
            <a:off x="2368061" y="2877672"/>
            <a:ext cx="2246886" cy="20730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52E808-9DE6-43F4-802D-9EB5D1F31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10682"/>
          <a:stretch/>
        </p:blipFill>
        <p:spPr>
          <a:xfrm>
            <a:off x="2368062" y="806879"/>
            <a:ext cx="2246886" cy="207305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BE5712F-6A46-4A6B-95FF-1DADE85B49E9}"/>
              </a:ext>
            </a:extLst>
          </p:cNvPr>
          <p:cNvSpPr txBox="1"/>
          <p:nvPr/>
        </p:nvSpPr>
        <p:spPr>
          <a:xfrm>
            <a:off x="103607" y="5089125"/>
            <a:ext cx="12025872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Figure: Examples of tropical cyclone asymmetry in the ERA5 reanalysis, averaged across a composite of TCs with minimum pressure between 975-990 </a:t>
            </a:r>
            <a:r>
              <a:rPr lang="en-US" sz="1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hPa</a:t>
            </a: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, under vertical wind shear of 5-10 m/s. (a) Radial wind at 900 </a:t>
            </a:r>
            <a:r>
              <a:rPr lang="en-US" sz="1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hPa</a:t>
            </a: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, with contours showing ascent at 850 </a:t>
            </a:r>
            <a:r>
              <a:rPr lang="en-US" sz="1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hPa</a:t>
            </a: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. (b) Azimuthal anomaly of 925 </a:t>
            </a:r>
            <a:r>
              <a:rPr lang="en-US" sz="1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hPa</a:t>
            </a: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 specific humidity, with contours showing anomalies in 925 </a:t>
            </a:r>
            <a:r>
              <a:rPr lang="en-US" sz="1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hPa</a:t>
            </a: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 equivalent potential temperature. (c) Rain rate, with contours showing ascent at 600 </a:t>
            </a:r>
            <a:r>
              <a:rPr lang="en-US" sz="1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hPa</a:t>
            </a: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. (d) Mid-level relative humidity, with contours showing anomalies in 600 </a:t>
            </a:r>
            <a:r>
              <a:rPr lang="en-US" sz="12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hPa</a:t>
            </a:r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 potential temperature.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D6A4DB-2BAC-4825-8E9E-D2AA1A52F7E7}"/>
              </a:ext>
            </a:extLst>
          </p:cNvPr>
          <p:cNvSpPr txBox="1"/>
          <p:nvPr/>
        </p:nvSpPr>
        <p:spPr>
          <a:xfrm>
            <a:off x="296983" y="888657"/>
            <a:ext cx="47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8BDFE7-FC99-4184-AF60-A1B53B02E6F5}"/>
              </a:ext>
            </a:extLst>
          </p:cNvPr>
          <p:cNvSpPr txBox="1"/>
          <p:nvPr/>
        </p:nvSpPr>
        <p:spPr>
          <a:xfrm>
            <a:off x="2543869" y="888657"/>
            <a:ext cx="47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E8FD35-359D-4BA2-B7B6-5F326EAA795B}"/>
              </a:ext>
            </a:extLst>
          </p:cNvPr>
          <p:cNvSpPr txBox="1"/>
          <p:nvPr/>
        </p:nvSpPr>
        <p:spPr>
          <a:xfrm>
            <a:off x="296982" y="2964725"/>
            <a:ext cx="47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51A58B-2044-482C-BF7E-397F573ECA21}"/>
              </a:ext>
            </a:extLst>
          </p:cNvPr>
          <p:cNvSpPr txBox="1"/>
          <p:nvPr/>
        </p:nvSpPr>
        <p:spPr>
          <a:xfrm>
            <a:off x="2543868" y="2964725"/>
            <a:ext cx="47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188881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280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Carstens</dc:creator>
  <cp:lastModifiedBy>Jacob Carstens</cp:lastModifiedBy>
  <cp:revision>510</cp:revision>
  <dcterms:created xsi:type="dcterms:W3CDTF">2022-10-21T13:23:41Z</dcterms:created>
  <dcterms:modified xsi:type="dcterms:W3CDTF">2024-09-30T04:28:22Z</dcterms:modified>
</cp:coreProperties>
</file>