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j5RZDoR+78YUOH/D51t2b2jN9M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10" Type="http://customschemas.google.com/relationships/presentationmetadata" Target="meta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yperFACETS Highlight">
  <p:cSld name="HyperFACETS Highligh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/>
          <p:nvPr/>
        </p:nvSpPr>
        <p:spPr>
          <a:xfrm>
            <a:off x="1" y="0"/>
            <a:ext cx="12192000" cy="970028"/>
          </a:xfrm>
          <a:prstGeom prst="rect">
            <a:avLst/>
          </a:prstGeom>
          <a:solidFill>
            <a:srgbClr val="1D4F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0" y="12739"/>
            <a:ext cx="12191999" cy="957289"/>
          </a:xfrm>
          <a:prstGeom prst="rect">
            <a:avLst/>
          </a:prstGeom>
          <a:solidFill>
            <a:srgbClr val="1D4F7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body" idx="2"/>
          </p:nvPr>
        </p:nvSpPr>
        <p:spPr>
          <a:xfrm>
            <a:off x="228600" y="1173164"/>
            <a:ext cx="7046843" cy="418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>
            <a:spLocks noGrp="1"/>
          </p:cNvSpPr>
          <p:nvPr>
            <p:ph type="pic" idx="3"/>
          </p:nvPr>
        </p:nvSpPr>
        <p:spPr>
          <a:xfrm>
            <a:off x="7345018" y="1173162"/>
            <a:ext cx="4642196" cy="4995293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7"/>
          <p:cNvSpPr txBox="1">
            <a:spLocks noGrp="1"/>
          </p:cNvSpPr>
          <p:nvPr>
            <p:ph type="body" idx="4"/>
          </p:nvPr>
        </p:nvSpPr>
        <p:spPr>
          <a:xfrm>
            <a:off x="39756" y="5517094"/>
            <a:ext cx="7235687" cy="655637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7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8222" y="6303466"/>
            <a:ext cx="2935186" cy="481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7"/>
          <p:cNvSpPr/>
          <p:nvPr/>
        </p:nvSpPr>
        <p:spPr>
          <a:xfrm>
            <a:off x="0" y="6217749"/>
            <a:ext cx="8347934" cy="640251"/>
          </a:xfrm>
          <a:prstGeom prst="rect">
            <a:avLst/>
          </a:prstGeom>
          <a:solidFill>
            <a:srgbClr val="1D4F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7"/>
          <p:cNvSpPr/>
          <p:nvPr/>
        </p:nvSpPr>
        <p:spPr>
          <a:xfrm>
            <a:off x="7648688" y="6217749"/>
            <a:ext cx="1301638" cy="640251"/>
          </a:xfrm>
          <a:prstGeom prst="parallelogram">
            <a:avLst>
              <a:gd name="adj" fmla="val 21529"/>
            </a:avLst>
          </a:prstGeom>
          <a:solidFill>
            <a:srgbClr val="1D4F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7"/>
          <p:cNvSpPr/>
          <p:nvPr/>
        </p:nvSpPr>
        <p:spPr>
          <a:xfrm>
            <a:off x="8832850" y="6217749"/>
            <a:ext cx="200827" cy="640251"/>
          </a:xfrm>
          <a:prstGeom prst="parallelogram">
            <a:avLst>
              <a:gd name="adj" fmla="val 70539"/>
            </a:avLst>
          </a:prstGeom>
          <a:solidFill>
            <a:srgbClr val="1D4F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7" descr="SC Logos | U.S. DOE Office of Science (SC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294956"/>
            <a:ext cx="2969250" cy="49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24GL11053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0" y="12739"/>
            <a:ext cx="12191999" cy="957289"/>
          </a:xfrm>
          <a:prstGeom prst="rect">
            <a:avLst/>
          </a:prstGeom>
          <a:solidFill>
            <a:srgbClr val="1D4F7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dirty="0"/>
              <a:t>How the last 40 years of US tropical cyclones may change under future climates</a:t>
            </a:r>
            <a:endParaRPr dirty="0"/>
          </a:p>
        </p:txBody>
      </p:sp>
      <p:sp>
        <p:nvSpPr>
          <p:cNvPr id="43" name="Google Shape;43;p3"/>
          <p:cNvSpPr txBox="1">
            <a:spLocks noGrp="1"/>
          </p:cNvSpPr>
          <p:nvPr>
            <p:ph type="body" idx="4"/>
          </p:nvPr>
        </p:nvSpPr>
        <p:spPr>
          <a:xfrm>
            <a:off x="19879" y="5649779"/>
            <a:ext cx="6685722" cy="542022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 b="1" dirty="0" err="1">
                <a:latin typeface="Calibri"/>
                <a:ea typeface="Calibri"/>
                <a:cs typeface="Calibri"/>
                <a:sym typeface="Calibri"/>
              </a:rPr>
              <a:t>Zarzycki</a:t>
            </a:r>
            <a:r>
              <a:rPr lang="en-US" sz="1200" b="1" dirty="0">
                <a:latin typeface="Calibri"/>
                <a:ea typeface="Calibri"/>
                <a:cs typeface="Calibri"/>
                <a:sym typeface="Calibri"/>
              </a:rPr>
              <a:t>, C. M., 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Zhang, T., Jones, A. D., Rastogi, D.,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Vahmani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, P., &amp; Ullrich, P. A. (2024). Changes in four decades of near-CONUS tropical cyclones in an ensemble of 12 km thermodynamic global warming simulations. </a:t>
            </a:r>
            <a:r>
              <a:rPr lang="en-US" sz="1200" i="1" dirty="0">
                <a:latin typeface="Calibri"/>
                <a:ea typeface="Calibri"/>
                <a:cs typeface="Calibri"/>
                <a:sym typeface="Calibri"/>
              </a:rPr>
              <a:t>Geophysical Research Letters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, 51, e2024GL110535. 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  <a:hlinkClick r:id="rId3"/>
              </a:rPr>
              <a:t>https://doi.org/10.1029/2024GL110535</a:t>
            </a: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"/>
          <p:cNvSpPr txBox="1"/>
          <p:nvPr/>
        </p:nvSpPr>
        <p:spPr>
          <a:xfrm>
            <a:off x="6815037" y="3947979"/>
            <a:ext cx="1971611" cy="2139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416284"/>
              </a:buClr>
              <a:buSzPts val="1000"/>
            </a:pPr>
            <a:r>
              <a:rPr lang="en-US" sz="950" b="1" i="1" dirty="0">
                <a:solidFill>
                  <a:srgbClr val="416284"/>
                </a:solidFill>
                <a:latin typeface="Calibri"/>
                <a:ea typeface="Calibri"/>
                <a:cs typeface="Calibri"/>
                <a:sym typeface="Calibri"/>
              </a:rPr>
              <a:t>Figures: </a:t>
            </a:r>
            <a:r>
              <a:rPr lang="en-US" sz="950" i="1" u="sng" dirty="0">
                <a:solidFill>
                  <a:srgbClr val="416284"/>
                </a:solidFill>
                <a:latin typeface="Calibri"/>
                <a:ea typeface="Calibri"/>
                <a:cs typeface="Calibri"/>
                <a:sym typeface="Calibri"/>
              </a:rPr>
              <a:t>Above panels</a:t>
            </a:r>
            <a:r>
              <a:rPr lang="en-US" sz="950" i="1" dirty="0">
                <a:solidFill>
                  <a:srgbClr val="416284"/>
                </a:solidFill>
                <a:latin typeface="Calibri"/>
                <a:ea typeface="Calibri"/>
                <a:cs typeface="Calibri"/>
                <a:sym typeface="Calibri"/>
              </a:rPr>
              <a:t> show Hurricane Katrina simulated under historical (a) and future (b) climates, along with the resulting increase in precipitable water (c-e) in the warmer simulation. </a:t>
            </a:r>
            <a:r>
              <a:rPr lang="en-US" sz="950" i="1" u="sng" dirty="0">
                <a:solidFill>
                  <a:srgbClr val="416284"/>
                </a:solidFill>
                <a:latin typeface="Calibri"/>
                <a:ea typeface="Calibri"/>
                <a:cs typeface="Calibri"/>
                <a:sym typeface="Calibri"/>
              </a:rPr>
              <a:t>Figure to the right</a:t>
            </a:r>
            <a:r>
              <a:rPr lang="en-US" sz="950" i="1" dirty="0">
                <a:solidFill>
                  <a:srgbClr val="416284"/>
                </a:solidFill>
                <a:latin typeface="Calibri"/>
                <a:ea typeface="Calibri"/>
                <a:cs typeface="Calibri"/>
                <a:sym typeface="Calibri"/>
              </a:rPr>
              <a:t> shows the frequency of tropical cyclones that undergo rapid intensification (blue) and weakening (red) in the historical climate &amp; four future scenarios. Both frequencies increase with warming, implying increased intensity variability near the US in the future.</a:t>
            </a:r>
            <a:endParaRPr sz="950" i="1" dirty="0">
              <a:solidFill>
                <a:srgbClr val="4162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9371" y="6267823"/>
            <a:ext cx="1584434" cy="557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EABC58-8A90-E7AB-C28A-29A9CDB5E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037" y="1023426"/>
            <a:ext cx="5251907" cy="2798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2CFC2F-A599-EEF7-1D09-D1506CC205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7668" y="3981025"/>
            <a:ext cx="3338622" cy="2010761"/>
          </a:xfrm>
          <a:prstGeom prst="rect">
            <a:avLst/>
          </a:prstGeom>
        </p:spPr>
      </p:pic>
      <p:sp>
        <p:nvSpPr>
          <p:cNvPr id="9" name="Google Shape;53;p4">
            <a:extLst>
              <a:ext uri="{FF2B5EF4-FFF2-40B4-BE49-F238E27FC236}">
                <a16:creationId xmlns:a16="http://schemas.microsoft.com/office/drawing/2014/main" id="{CE4F2139-FD7D-C8A8-7D3C-0F99A140EEE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25056" y="1110460"/>
            <a:ext cx="6580545" cy="439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8BBC"/>
              </a:buClr>
              <a:buSzPts val="1600"/>
              <a:buNone/>
            </a:pPr>
            <a:r>
              <a:rPr lang="en-US" sz="1400" b="1" dirty="0">
                <a:solidFill>
                  <a:srgbClr val="5D8BBC"/>
                </a:solidFill>
                <a:latin typeface="Arial"/>
                <a:ea typeface="Arial"/>
                <a:cs typeface="Arial"/>
                <a:sym typeface="Arial"/>
              </a:rPr>
              <a:t>Objective</a:t>
            </a:r>
            <a:endParaRPr sz="1400" dirty="0"/>
          </a:p>
          <a:p>
            <a:pPr marL="285750" lvl="0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300" dirty="0"/>
              <a:t>To understand how stakeholder-relevant tropical cyclones impacting the United States might change under future thermodynamic environments.</a:t>
            </a:r>
          </a:p>
          <a:p>
            <a:pPr marL="285750" lvl="0" indent="-247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lang="en-US" sz="300" b="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D8BBC"/>
              </a:buClr>
              <a:buSzPts val="1600"/>
              <a:buNone/>
            </a:pPr>
            <a:r>
              <a:rPr lang="en-US" sz="1400" b="1" dirty="0">
                <a:solidFill>
                  <a:srgbClr val="5D8BBC"/>
                </a:solidFill>
                <a:latin typeface="Arial"/>
                <a:ea typeface="Arial"/>
                <a:cs typeface="Arial"/>
                <a:sym typeface="Arial"/>
              </a:rPr>
              <a:t>Approach</a:t>
            </a:r>
            <a:endParaRPr sz="1400" dirty="0"/>
          </a:p>
          <a:p>
            <a:pPr marL="285750" lvl="0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3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 regional 12km simulations reforecasting the 1980-2019 period, and then four thermodynamical global warming runs with different deltas from CMIP6.</a:t>
            </a:r>
            <a:endParaRPr sz="1300" dirty="0"/>
          </a:p>
          <a:p>
            <a:pPr marL="285750" lvl="0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3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Leverage </a:t>
            </a:r>
            <a:r>
              <a:rPr lang="en-US" sz="13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TempestExtremes</a:t>
            </a:r>
            <a:r>
              <a:rPr lang="en-US" sz="13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build an anthology of "paired" storylines (346 tropical cyclones) across five different simulations.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300" dirty="0"/>
              <a:t>Compare historical reference tropical cyclones with those that evolve with different temperature and moisture profiles consistent with future climate projections.</a:t>
            </a:r>
          </a:p>
          <a:p>
            <a:pPr marL="28575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lang="en-US" sz="300" b="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D8BBC"/>
              </a:buClr>
              <a:buSzPts val="1600"/>
              <a:buNone/>
            </a:pPr>
            <a:r>
              <a:rPr lang="en-US" sz="1400" b="1" dirty="0">
                <a:solidFill>
                  <a:srgbClr val="5D8BBC"/>
                </a:solidFill>
                <a:latin typeface="Arial"/>
                <a:ea typeface="Arial"/>
                <a:cs typeface="Arial"/>
                <a:sym typeface="Arial"/>
              </a:rPr>
              <a:t>Impact</a:t>
            </a:r>
            <a:endParaRPr lang="en-US" sz="1400" dirty="0"/>
          </a:p>
          <a:p>
            <a:pPr marL="285750" lvl="0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3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agreement with previous work, tropical cyclones are somewhat more intense, but much wetter on average in the future.</a:t>
            </a:r>
            <a:endParaRPr lang="en-US" sz="1300" dirty="0"/>
          </a:p>
          <a:p>
            <a:pPr marL="285750" lvl="0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3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nearly all storms carry increased moisture, only 75% of individual events produce higher maximum precipitation rates, and 60% are more dynamically intense in the counterfactuals, implying high storm-to-storm response variability.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300" dirty="0"/>
              <a:t>Periods of rapid intensification (and rapid weakening) increase monotonically in the warmer runs, suggesting increased short-term intensity variability for future hurricanes.</a:t>
            </a:r>
            <a:endParaRPr sz="13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334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Ullrich, Paul Aaron</dc:creator>
  <cp:lastModifiedBy>Zarzycki, Colin M.</cp:lastModifiedBy>
  <cp:revision>7</cp:revision>
  <cp:lastPrinted>2024-09-30T13:47:27Z</cp:lastPrinted>
  <dcterms:created xsi:type="dcterms:W3CDTF">2023-03-22T21:09:49Z</dcterms:created>
  <dcterms:modified xsi:type="dcterms:W3CDTF">2024-09-30T14:16:25Z</dcterms:modified>
</cp:coreProperties>
</file>