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7739" autoAdjust="0"/>
  </p:normalViewPr>
  <p:slideViewPr>
    <p:cSldViewPr>
      <p:cViewPr varScale="1">
        <p:scale>
          <a:sx n="128" d="100"/>
          <a:sy n="128" d="100"/>
        </p:scale>
        <p:origin x="14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4/8/24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4/8/24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4/8/24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4/8/24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4/8/24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4/8/24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4/8/24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4/8/24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4/8/24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4/8/24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4/8/24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4/8/24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4/8/24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40336" y="1344659"/>
            <a:ext cx="5834666" cy="128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Explore the impact of modeling dynamic farmer irrigation decisions on water shortage outcomes in large-scale hydrological models.</a:t>
            </a:r>
            <a:endParaRPr lang="en-US" sz="1300" b="1" dirty="0">
              <a:solidFill>
                <a:prstClr val="black"/>
              </a:solidFill>
            </a:endParaRPr>
          </a:p>
        </p:txBody>
      </p:sp>
      <p:sp>
        <p:nvSpPr>
          <p:cNvPr id="3076" name="Rectangle 5"/>
          <p:cNvSpPr>
            <a:spLocks noChangeArrowheads="1"/>
          </p:cNvSpPr>
          <p:nvPr/>
        </p:nvSpPr>
        <p:spPr bwMode="auto">
          <a:xfrm>
            <a:off x="160106" y="99938"/>
            <a:ext cx="120318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Exploring the Impact of </a:t>
            </a:r>
            <a:r>
              <a:rPr lang="en-US" altLang="en-US" sz="2800" b="1" dirty="0">
                <a:latin typeface="Arial" panose="020B0604020202020204" pitchFamily="34" charset="0"/>
              </a:rPr>
              <a:t>Farm Cropping Adaptation </a:t>
            </a:r>
            <a:r>
              <a:rPr lang="en-US" altLang="en-US" sz="2800" b="1" dirty="0">
                <a:solidFill>
                  <a:srgbClr val="000000"/>
                </a:solidFill>
                <a:latin typeface="Arial" panose="020B0604020202020204" pitchFamily="34" charset="0"/>
              </a:rPr>
              <a:t>on Water Scarcity</a:t>
            </a:r>
          </a:p>
        </p:txBody>
      </p:sp>
      <p:sp>
        <p:nvSpPr>
          <p:cNvPr id="3077" name="Text Box 6"/>
          <p:cNvSpPr txBox="1">
            <a:spLocks noChangeArrowheads="1"/>
          </p:cNvSpPr>
          <p:nvPr/>
        </p:nvSpPr>
        <p:spPr bwMode="auto">
          <a:xfrm>
            <a:off x="6212238" y="5836126"/>
            <a:ext cx="5522562"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a:solidFill>
                  <a:srgbClr val="1A1A1A"/>
                </a:solidFill>
                <a:effectLst/>
                <a:cs typeface="Calibri" panose="020F0502020204030204" pitchFamily="34" charset="0"/>
              </a:rPr>
              <a:t>Yoon, J., N. Voisin, C. Klassert, T. Thurber, and W. Xu. "Representing farmer irrigated crop area adaptation in a large-scale hydrological model." </a:t>
            </a:r>
            <a:r>
              <a:rPr lang="en-US" sz="1000" i="1" dirty="0">
                <a:solidFill>
                  <a:srgbClr val="1A1A1A"/>
                </a:solidFill>
                <a:effectLst/>
                <a:cs typeface="Calibri" panose="020F0502020204030204" pitchFamily="34" charset="0"/>
              </a:rPr>
              <a:t>Hydrology and Earth System Sciences</a:t>
            </a:r>
            <a:r>
              <a:rPr lang="en-US" sz="1000" dirty="0">
                <a:solidFill>
                  <a:srgbClr val="1A1A1A"/>
                </a:solidFill>
                <a:effectLst/>
                <a:cs typeface="Calibri" panose="020F0502020204030204" pitchFamily="34" charset="0"/>
              </a:rPr>
              <a:t> 28, no. 4 (2024): 899-916. </a:t>
            </a:r>
            <a:r>
              <a:rPr lang="en-US" altLang="en-US" sz="1000" dirty="0">
                <a:solidFill>
                  <a:srgbClr val="000000"/>
                </a:solidFill>
                <a:cs typeface="Calibri" panose="020F0502020204030204" pitchFamily="34" charset="0"/>
              </a:rPr>
              <a:t>DOI: </a:t>
            </a:r>
            <a:r>
              <a:rPr lang="en-US" sz="1000" b="0" i="0" dirty="0">
                <a:solidFill>
                  <a:srgbClr val="222222"/>
                </a:solidFill>
                <a:effectLst/>
                <a:cs typeface="Calibri" panose="020F0502020204030204" pitchFamily="34" charset="0"/>
              </a:rPr>
              <a:t>10.5194/hess-28-899-2024</a:t>
            </a:r>
          </a:p>
        </p:txBody>
      </p:sp>
      <p:sp>
        <p:nvSpPr>
          <p:cNvPr id="3078" name="TextBox 9"/>
          <p:cNvSpPr txBox="1">
            <a:spLocks noChangeArrowheads="1"/>
          </p:cNvSpPr>
          <p:nvPr/>
        </p:nvSpPr>
        <p:spPr bwMode="auto">
          <a:xfrm>
            <a:off x="6132288" y="4674054"/>
            <a:ext cx="571508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dirty="0">
                <a:solidFill>
                  <a:srgbClr val="0000FF"/>
                </a:solidFill>
                <a:latin typeface="Arial" panose="020B0604020202020204" pitchFamily="34" charset="0"/>
              </a:rPr>
              <a:t>This figure contrasts water shortages under farmer adaptation versus non-adaptation scenarios. It underscores the role of human behavior in water resource management and demonstrates how farmer decisions can alleviate water scarcity.  Panel (a) shows the annual difference in water shortage between the adaptive and non-adaptive models and panel (b) </a:t>
            </a:r>
            <a:r>
              <a:rPr lang="en-US" sz="1000" b="1">
                <a:solidFill>
                  <a:srgbClr val="0000FF"/>
                </a:solidFill>
                <a:latin typeface="Arial" panose="020B0604020202020204" pitchFamily="34" charset="0"/>
              </a:rPr>
              <a:t>identifies the </a:t>
            </a:r>
            <a:r>
              <a:rPr lang="en-US" sz="1000" b="1">
                <a:solidFill>
                  <a:srgbClr val="FF0000"/>
                </a:solidFill>
                <a:latin typeface="Arial" panose="020B0604020202020204" pitchFamily="34" charset="0"/>
              </a:rPr>
              <a:t>difference in</a:t>
            </a:r>
            <a:r>
              <a:rPr lang="en-US" sz="1000" b="1">
                <a:solidFill>
                  <a:srgbClr val="0000FF"/>
                </a:solidFill>
                <a:latin typeface="Arial" panose="020B0604020202020204" pitchFamily="34" charset="0"/>
              </a:rPr>
              <a:t> </a:t>
            </a:r>
            <a:r>
              <a:rPr lang="en-US" sz="1000" b="1" dirty="0">
                <a:solidFill>
                  <a:srgbClr val="0000FF"/>
                </a:solidFill>
                <a:latin typeface="Arial" panose="020B0604020202020204" pitchFamily="34" charset="0"/>
              </a:rPr>
              <a:t>peak annual water shortage (across all model years) for farm agents across the western United States for both models.</a:t>
            </a:r>
            <a:endParaRPr lang="en-US" altLang="en-US" sz="1000" b="1" dirty="0">
              <a:solidFill>
                <a:srgbClr val="0000FF"/>
              </a:solidFill>
              <a:latin typeface="Arial" panose="020B0604020202020204" pitchFamily="34" charset="0"/>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60106" y="2278834"/>
            <a:ext cx="5834666" cy="1859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Integrate an agent-based model (ABM) </a:t>
            </a:r>
            <a:r>
              <a:rPr lang="en-US" sz="1300" dirty="0"/>
              <a:t>adopting </a:t>
            </a:r>
            <a:r>
              <a:rPr lang="en-US" sz="1300" dirty="0">
                <a:solidFill>
                  <a:prstClr val="black"/>
                </a:solidFill>
              </a:rPr>
              <a:t>a positive mathematical programming (PMP) </a:t>
            </a:r>
            <a:r>
              <a:rPr lang="en-US" sz="1300" dirty="0"/>
              <a:t>approach with </a:t>
            </a:r>
            <a:r>
              <a:rPr lang="en-US" sz="1300" dirty="0">
                <a:solidFill>
                  <a:prstClr val="black"/>
                </a:solidFill>
              </a:rPr>
              <a:t>a large-scale river-routing water management model (MOSART-WM) to dynamically simulate farmer irrigation decisions based on water availability.</a:t>
            </a:r>
          </a:p>
          <a:p>
            <a:pPr marL="285750" indent="-285750">
              <a:spcBef>
                <a:spcPct val="15000"/>
              </a:spcBef>
              <a:buFont typeface="Arial" pitchFamily="34" charset="0"/>
              <a:buChar char="●"/>
              <a:defRPr/>
            </a:pPr>
            <a:r>
              <a:rPr lang="en-US" sz="1300" dirty="0">
                <a:solidFill>
                  <a:prstClr val="black"/>
                </a:solidFill>
              </a:rPr>
              <a:t>Implement a comparative computational experiment using historical hydrological data (1950–2009) to assess the impact of adaptive farmer behavior on water shortage outcomes, contrasting a baseline non-adaptive scenario with an adaptive scenario where farmer agents adjust irrigated crop areas annually.</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391025"/>
            <a:ext cx="5834666"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3464" indent="-283464">
              <a:spcBef>
                <a:spcPct val="15000"/>
              </a:spcBef>
              <a:buFont typeface="Arial" panose="020B0604020202020204" pitchFamily="34" charset="0"/>
              <a:buChar char="●"/>
            </a:pPr>
            <a:r>
              <a:rPr lang="en-US" altLang="en-US" sz="1300" dirty="0">
                <a:solidFill>
                  <a:srgbClr val="000000"/>
                </a:solidFill>
              </a:rPr>
              <a:t>Incorporation of adaptive farmer agents in a large-scale hydrological model reduces US-wide annual water shortages by up to 42%.</a:t>
            </a:r>
          </a:p>
          <a:p>
            <a:pPr marL="283464" indent="-283464">
              <a:spcBef>
                <a:spcPct val="15000"/>
              </a:spcBef>
              <a:buFont typeface="Arial" panose="020B0604020202020204" pitchFamily="34" charset="0"/>
              <a:buChar char="●"/>
            </a:pPr>
            <a:r>
              <a:rPr lang="en-US" altLang="en-US" sz="1300" dirty="0">
                <a:solidFill>
                  <a:srgbClr val="000000"/>
                </a:solidFill>
              </a:rPr>
              <a:t>Farmer adaptation primarily occurs through the contraction of irrigated crop areas, with crop switching playing a secondary role.</a:t>
            </a:r>
          </a:p>
          <a:p>
            <a:pPr marL="283464" indent="-283464">
              <a:spcBef>
                <a:spcPct val="15000"/>
              </a:spcBef>
              <a:buFont typeface="Arial" panose="020B0604020202020204" pitchFamily="34" charset="0"/>
              <a:buChar char="●"/>
            </a:pPr>
            <a:r>
              <a:rPr lang="en-US" sz="1300" dirty="0">
                <a:solidFill>
                  <a:prstClr val="black"/>
                </a:solidFill>
              </a:rPr>
              <a:t>Sensitivity analysis shows that the impact of farmer adaptation on water shortage outcomes is robust across different assumptions.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79929" y="10668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75167" y="19812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75167" y="406544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6" name="Picture 5" descr="A map of the united states&#10;&#10;Description automatically generated">
            <a:extLst>
              <a:ext uri="{FF2B5EF4-FFF2-40B4-BE49-F238E27FC236}">
                <a16:creationId xmlns:a16="http://schemas.microsoft.com/office/drawing/2014/main" id="{3C288003-9B45-561D-8E8D-975FF59C0D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288" y="973535"/>
            <a:ext cx="5590470" cy="3674665"/>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6264</TotalTime>
  <Words>306</Words>
  <Application>Microsoft Macintosh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23</cp:revision>
  <cp:lastPrinted>2011-05-11T17:30:12Z</cp:lastPrinted>
  <dcterms:created xsi:type="dcterms:W3CDTF">2017-11-02T21:19:41Z</dcterms:created>
  <dcterms:modified xsi:type="dcterms:W3CDTF">2024-04-08T22:00:17Z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