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58" r:id="rId5"/>
  </p:sldIdLst>
  <p:sldSz cx="12192000" cy="6858000"/>
  <p:notesSz cx="69850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undy, Beth E" initials="MBE" lastIdx="6" clrIdx="0">
    <p:extLst>
      <p:ext uri="{19B8F6BF-5375-455C-9EA6-DF929625EA0E}">
        <p15:presenceInfo xmlns:p15="http://schemas.microsoft.com/office/powerpoint/2012/main" userId="S::beth.mundy@pnnl.gov::09c03546-1d2d-4d82-89e1-bb5e2a2e687b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16" autoAdjust="0"/>
    <p:restoredTop sz="97739" autoAdjust="0"/>
  </p:normalViewPr>
  <p:slideViewPr>
    <p:cSldViewPr>
      <p:cViewPr varScale="1">
        <p:scale>
          <a:sx n="81" d="100"/>
          <a:sy n="81" d="100"/>
        </p:scale>
        <p:origin x="538" y="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commentAuthors" Target="commentAuthors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Yoon, James (Jim)" userId="8a7a915f-98f1-4b07-8503-3ec4b5ff3eac" providerId="ADAL" clId="{72A86DA3-CD2A-DA44-B682-15B02EDFFBBA}"/>
    <pc:docChg chg="modSld">
      <pc:chgData name="Yoon, James (Jim)" userId="8a7a915f-98f1-4b07-8503-3ec4b5ff3eac" providerId="ADAL" clId="{72A86DA3-CD2A-DA44-B682-15B02EDFFBBA}" dt="2024-10-15T22:32:53.153" v="338" actId="20577"/>
      <pc:docMkLst>
        <pc:docMk/>
      </pc:docMkLst>
      <pc:sldChg chg="modSp mod">
        <pc:chgData name="Yoon, James (Jim)" userId="8a7a915f-98f1-4b07-8503-3ec4b5ff3eac" providerId="ADAL" clId="{72A86DA3-CD2A-DA44-B682-15B02EDFFBBA}" dt="2024-10-15T22:32:53.153" v="338" actId="20577"/>
        <pc:sldMkLst>
          <pc:docMk/>
          <pc:sldMk cId="0" sldId="258"/>
        </pc:sldMkLst>
        <pc:spChg chg="mod">
          <ac:chgData name="Yoon, James (Jim)" userId="8a7a915f-98f1-4b07-8503-3ec4b5ff3eac" providerId="ADAL" clId="{72A86DA3-CD2A-DA44-B682-15B02EDFFBBA}" dt="2024-10-15T22:31:49.946" v="122" actId="20577"/>
          <ac:spMkLst>
            <pc:docMk/>
            <pc:sldMk cId="0" sldId="258"/>
            <ac:spMk id="4" creationId="{EF94BB43-E224-DEE9-15D1-8FDDF20D201A}"/>
          </ac:spMkLst>
        </pc:spChg>
        <pc:spChg chg="mod">
          <ac:chgData name="Yoon, James (Jim)" userId="8a7a915f-98f1-4b07-8503-3ec4b5ff3eac" providerId="ADAL" clId="{72A86DA3-CD2A-DA44-B682-15B02EDFFBBA}" dt="2024-10-15T22:32:53.153" v="338" actId="20577"/>
          <ac:spMkLst>
            <pc:docMk/>
            <pc:sldMk cId="0" sldId="258"/>
            <ac:spMk id="3078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7363" cy="463550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050" y="0"/>
            <a:ext cx="3027363" cy="463550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E4913F5-1EAE-474B-AF5A-E8BC3172F19B}" type="datetimeFigureOut">
              <a:rPr lang="en-US"/>
              <a:pPr>
                <a:defRPr/>
              </a:pPr>
              <a:t>10/16/2024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98463" y="696913"/>
            <a:ext cx="6188075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8" tIns="46479" rIns="92958" bIns="46479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10075"/>
            <a:ext cx="5588000" cy="4176713"/>
          </a:xfrm>
          <a:prstGeom prst="rect">
            <a:avLst/>
          </a:prstGeom>
        </p:spPr>
        <p:txBody>
          <a:bodyPr vert="horz" lIns="92958" tIns="46479" rIns="92958" bIns="46479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8563"/>
            <a:ext cx="3027363" cy="463550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050" y="8818563"/>
            <a:ext cx="3027363" cy="463550"/>
          </a:xfrm>
          <a:prstGeom prst="rect">
            <a:avLst/>
          </a:prstGeom>
        </p:spPr>
        <p:txBody>
          <a:bodyPr vert="horz" wrap="square" lIns="92958" tIns="46479" rIns="92958" bIns="4647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B298FFB-70F1-4A24-9782-D3D4B90F4D5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7762429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54063" indent="-28892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60463" indent="-23177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25600" indent="-23177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90738" indent="-23177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479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30051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623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9195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7F705FAF-829E-4395-B8B6-B498D53B3B43}" type="slidenum">
              <a:rPr lang="en-US" altLang="en-US">
                <a:solidFill>
                  <a:srgbClr val="000000"/>
                </a:solidFill>
              </a:rPr>
              <a:pPr eaLnBrk="1" hangingPunct="1"/>
              <a:t>1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98463" y="696913"/>
            <a:ext cx="6188075" cy="34813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z="1000" dirty="0"/>
          </a:p>
        </p:txBody>
      </p:sp>
    </p:spTree>
    <p:extLst>
      <p:ext uri="{BB962C8B-B14F-4D97-AF65-F5344CB8AC3E}">
        <p14:creationId xmlns:p14="http://schemas.microsoft.com/office/powerpoint/2010/main" val="27296823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135F78-85A2-4A8E-B588-72BEBA900BB0}" type="datetimeFigureOut">
              <a:rPr lang="en-US"/>
              <a:pPr>
                <a:defRPr/>
              </a:pPr>
              <a:t>10/16/2024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E678E4-5B40-41E7-B295-6E15A5E915E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475938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E7F625-517B-440F-9267-2A80D666B736}" type="datetimeFigureOut">
              <a:rPr lang="en-US"/>
              <a:pPr>
                <a:defRPr/>
              </a:pPr>
              <a:t>10/16/2024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A89244-42D4-4344-8CB0-317EFA9D52F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788302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212E40-FFBC-4D16-9B96-AE4DC79ACE89}" type="datetimeFigureOut">
              <a:rPr lang="en-US"/>
              <a:pPr>
                <a:defRPr/>
              </a:pPr>
              <a:t>10/16/2024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1DC9DD-7613-4A46-8A55-B05D74670C3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118066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09600" y="1600201"/>
            <a:ext cx="10972800" cy="4525963"/>
          </a:xfrm>
        </p:spPr>
        <p:txBody>
          <a:bodyPr rtlCol="0">
            <a:normAutofit/>
          </a:bodyPr>
          <a:lstStyle/>
          <a:p>
            <a:pPr lvl="0"/>
            <a:r>
              <a:rPr lang="en-US" noProof="0"/>
              <a:t>Click icon to add table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0877380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D42F4A-CFDF-49B1-A5BB-80EE2A5CB064}" type="datetimeFigureOut">
              <a:rPr lang="en-US"/>
              <a:pPr>
                <a:defRPr/>
              </a:pPr>
              <a:t>10/16/2024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C322A1-86CB-4EDD-BD25-C77A09E989F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474954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C97724-70E9-494E-82EA-47E688CC4935}" type="datetimeFigureOut">
              <a:rPr lang="en-US"/>
              <a:pPr>
                <a:defRPr/>
              </a:pPr>
              <a:t>10/16/2024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C3BD9F-1ED7-43F1-AEB5-0E60C8DFBF4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461092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939D08-0738-4E34-AC41-6639B35ACD6D}" type="datetimeFigureOut">
              <a:rPr lang="en-US"/>
              <a:pPr>
                <a:defRPr/>
              </a:pPr>
              <a:t>10/16/2024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2041E4-4A3F-4086-9C88-809FE63A664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50871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995167-4DB7-4E11-886A-CB7F3966F72D}" type="datetimeFigureOut">
              <a:rPr lang="en-US"/>
              <a:pPr>
                <a:defRPr/>
              </a:pPr>
              <a:t>10/16/2024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99FE3B-D710-4794-B641-5B860069AD1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564116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364730-86BB-4110-9C41-08FDBFA392CA}" type="datetimeFigureOut">
              <a:rPr lang="en-US"/>
              <a:pPr>
                <a:defRPr/>
              </a:pPr>
              <a:t>10/16/2024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D306B0-1A4A-4863-93A3-4B49804814E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690265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4AAD07-01BF-446E-8744-C7BB7767638F}" type="datetimeFigureOut">
              <a:rPr lang="en-US"/>
              <a:pPr>
                <a:defRPr/>
              </a:pPr>
              <a:t>10/16/2024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67ABCF-3691-42EF-8D96-8AEB84F1869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782071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FE092C-7F6F-4DA2-94A1-AFFE6A3B6BFC}" type="datetimeFigureOut">
              <a:rPr lang="en-US"/>
              <a:pPr>
                <a:defRPr/>
              </a:pPr>
              <a:t>10/16/2024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8D7103-DDC9-4808-B39B-D6FA4C86751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88227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1619B4-0779-4B38-8346-A994C45F2BF8}" type="datetimeFigureOut">
              <a:rPr lang="en-US"/>
              <a:pPr>
                <a:defRPr/>
              </a:pPr>
              <a:t>10/16/2024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FC4C9C-1FCF-4447-B5EF-8B193573439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987808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0570776-5D34-4B94-8688-589C882A4837}" type="datetimeFigureOut">
              <a:rPr lang="en-US"/>
              <a:pPr>
                <a:defRPr/>
              </a:pPr>
              <a:t>10/16/2024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50C62178-E8A7-4C00-A203-4DE18BC737C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4" r:id="rId1"/>
    <p:sldLayoutId id="2147483845" r:id="rId2"/>
    <p:sldLayoutId id="2147483846" r:id="rId3"/>
    <p:sldLayoutId id="2147483847" r:id="rId4"/>
    <p:sldLayoutId id="2147483848" r:id="rId5"/>
    <p:sldLayoutId id="2147483849" r:id="rId6"/>
    <p:sldLayoutId id="2147483850" r:id="rId7"/>
    <p:sldLayoutId id="2147483851" r:id="rId8"/>
    <p:sldLayoutId id="2147483852" r:id="rId9"/>
    <p:sldLayoutId id="2147483853" r:id="rId10"/>
    <p:sldLayoutId id="2147483854" r:id="rId11"/>
    <p:sldLayoutId id="2147483855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4"/>
          <p:cNvSpPr>
            <a:spLocks noChangeArrowheads="1"/>
          </p:cNvSpPr>
          <p:nvPr/>
        </p:nvSpPr>
        <p:spPr bwMode="auto">
          <a:xfrm>
            <a:off x="78297" y="1081239"/>
            <a:ext cx="5896705" cy="6886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tIns="45720" rIns="91440" bIns="45720" anchor="t"/>
          <a:lstStyle/>
          <a:p>
            <a:pPr marL="285750" indent="-285750" algn="l">
              <a:buFont typeface="Arial" panose="020B0604020202020204" pitchFamily="34" charset="0"/>
              <a:buChar char="•"/>
              <a:defRPr sz="1300"/>
            </a:pPr>
            <a:r>
              <a:rPr dirty="0"/>
              <a:t>Introduce an agent-based modeling framework to assess the impact of structural versus parametric choices on flood risk outcomes in a hypothetical urban environment, highlighting the significant influence of structural model choices on the evolution of flood risk and housing market dynamics.</a:t>
            </a:r>
          </a:p>
        </p:txBody>
      </p:sp>
      <p:sp>
        <p:nvSpPr>
          <p:cNvPr id="3076" name="Rectangle 5"/>
          <p:cNvSpPr>
            <a:spLocks noChangeArrowheads="1"/>
          </p:cNvSpPr>
          <p:nvPr/>
        </p:nvSpPr>
        <p:spPr bwMode="auto">
          <a:xfrm>
            <a:off x="160106" y="99938"/>
            <a:ext cx="12031894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r>
              <a:rPr sz="2400" b="1"/>
              <a:t>Agent-Based Models Reveal Hidden Dynamics in Flood Risk Analysis</a:t>
            </a:r>
          </a:p>
        </p:txBody>
      </p:sp>
      <p:sp>
        <p:nvSpPr>
          <p:cNvPr id="3077" name="Text Box 6"/>
          <p:cNvSpPr txBox="1">
            <a:spLocks noChangeArrowheads="1"/>
          </p:cNvSpPr>
          <p:nvPr/>
        </p:nvSpPr>
        <p:spPr bwMode="auto">
          <a:xfrm>
            <a:off x="6223015" y="5691006"/>
            <a:ext cx="5410200" cy="769441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buNone/>
            </a:pPr>
            <a:r>
              <a:rPr sz="1100" b="0" dirty="0"/>
              <a:t>Yoon, Jim, Heng Wan, Brent Daniel, Vivek </a:t>
            </a:r>
            <a:r>
              <a:rPr sz="1100" b="0" dirty="0" err="1"/>
              <a:t>Srikrishnan</a:t>
            </a:r>
            <a:r>
              <a:rPr sz="1100" b="0" dirty="0"/>
              <a:t>, and David Judi. 2023. Structural Model Choices Regularly Overshadow Parametric Uncertainty in Agent-Based Simulations of Household Flood Risk Outcomes. *Computers, Environment and Urban Systems* 103: 101979. https://</a:t>
            </a:r>
            <a:r>
              <a:rPr sz="1100" b="0" dirty="0" err="1"/>
              <a:t>doi.org</a:t>
            </a:r>
            <a:r>
              <a:rPr sz="1100" b="0" dirty="0"/>
              <a:t>/10.1016/j.compenvurbsys.2023.101979.</a:t>
            </a:r>
          </a:p>
        </p:txBody>
      </p:sp>
      <p:sp>
        <p:nvSpPr>
          <p:cNvPr id="3078" name="TextBox 9"/>
          <p:cNvSpPr txBox="1">
            <a:spLocks noChangeArrowheads="1"/>
          </p:cNvSpPr>
          <p:nvPr/>
        </p:nvSpPr>
        <p:spPr bwMode="auto">
          <a:xfrm>
            <a:off x="6172740" y="5185506"/>
            <a:ext cx="583466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000" b="1" dirty="0">
                <a:solidFill>
                  <a:srgbClr val="0000FF"/>
                </a:solidFill>
                <a:latin typeface="Arial" panose="020B0604020202020204" pitchFamily="34" charset="0"/>
              </a:rPr>
              <a:t>The structural choice of household flood aversion (disamenity, avoidance, or protection) strongly influences model outcomes of population growth in the flood zone.</a:t>
            </a:r>
            <a:endParaRPr lang="en-US" altLang="en-US" sz="1400" b="1" dirty="0">
              <a:solidFill>
                <a:srgbClr val="0000FF"/>
              </a:solidFill>
              <a:latin typeface="Arial" panose="020B0604020202020204" pitchFamily="34" charset="0"/>
            </a:endParaRP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68BF74B0-DE2D-377C-83B3-52E22BD1DD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067" y="2352618"/>
            <a:ext cx="5896705" cy="21431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tIns="45720" rIns="91440" bIns="45720" anchor="t"/>
          <a:lstStyle/>
          <a:p>
            <a:pPr marL="285750" indent="-285750" algn="l">
              <a:buFont typeface="Arial" panose="020B0604020202020204" pitchFamily="34" charset="0"/>
              <a:buChar char="•"/>
              <a:defRPr sz="1300"/>
            </a:pPr>
            <a:r>
              <a:rPr dirty="0"/>
              <a:t>Deploy three structural variants of the agent-based model, each differing in household interaction with flood hazards: disamenity, avoidance, and protection, to systematically assess the influence of structural choices on flood risk outcomes.</a:t>
            </a:r>
          </a:p>
          <a:p>
            <a:pPr marL="285750" indent="-285750" algn="l">
              <a:buFont typeface="Arial" panose="020B0604020202020204" pitchFamily="34" charset="0"/>
              <a:buChar char="•"/>
              <a:defRPr sz="1300"/>
            </a:pPr>
            <a:r>
              <a:rPr dirty="0"/>
              <a:t>Implement an ensemble of simulations within each structural variant, varying key parameters that control human-flood interactions, to explore the comparative effects of structural versus parametric choices on model outcomes.</a:t>
            </a:r>
          </a:p>
          <a:p>
            <a:pPr marL="285750" indent="-285750" algn="l">
              <a:buFont typeface="Arial" panose="020B0604020202020204" pitchFamily="34" charset="0"/>
              <a:buChar char="•"/>
              <a:defRPr sz="1300"/>
            </a:pPr>
            <a:r>
              <a:rPr dirty="0"/>
              <a:t>Utilize the CHANCE-C model framework, initialized with real-world data but applied to a hypothetical landscape, to simulate urban development and housing market dynamics in response to flood risk, ensuring a controlled environment for evaluating methodological impacts.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F94BB43-E224-DEE9-15D1-8FDDF20D20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5098" y="4959480"/>
            <a:ext cx="5834666" cy="23557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tIns="45720" rIns="91440" bIns="45720" anchor="t"/>
          <a:lstStyle/>
          <a:p>
            <a:pPr marL="285750" indent="-285750" algn="l">
              <a:buFont typeface="Arial" panose="020B0604020202020204" pitchFamily="34" charset="0"/>
              <a:buChar char="•"/>
              <a:defRPr sz="1300"/>
            </a:pPr>
            <a:r>
              <a:rPr dirty="0"/>
              <a:t>Structural model choices in agent-based simulations significantly influence flood risk outcomes, often overshadowing parametric uncertainty.</a:t>
            </a:r>
          </a:p>
          <a:p>
            <a:pPr marL="285750" indent="-285750" algn="l">
              <a:buFont typeface="Arial" panose="020B0604020202020204" pitchFamily="34" charset="0"/>
              <a:buChar char="•"/>
              <a:defRPr sz="1300"/>
            </a:pPr>
            <a:r>
              <a:rPr dirty="0"/>
              <a:t>The avoidance structural variant results in the most substantial population declines in flood zones</a:t>
            </a:r>
            <a:r>
              <a:rPr lang="en-US" dirty="0"/>
              <a:t> while t</a:t>
            </a:r>
            <a:r>
              <a:rPr dirty="0"/>
              <a:t>he protection structural variant attracts higher-income households to flood zones, suggesting a unique interaction between flood risk adaptation and socioeconomic dynamics.</a:t>
            </a:r>
            <a:endParaRPr lang="en-US" dirty="0"/>
          </a:p>
          <a:p>
            <a:pPr marL="285750" indent="-285750" algn="l">
              <a:buFont typeface="Arial" panose="020B0604020202020204" pitchFamily="34" charset="0"/>
              <a:buChar char="•"/>
              <a:defRPr sz="1300"/>
            </a:pPr>
            <a:r>
              <a:rPr lang="en-US" dirty="0"/>
              <a:t>The new model framework, CHANCE-C, can be widely adapted for agent-based flood risk analysis.</a:t>
            </a:r>
            <a:endParaRPr dirty="0"/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7401EFDF-50E3-340F-EBF7-9002B0511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066" y="803379"/>
            <a:ext cx="5997933" cy="3729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tIns="45720" rIns="91440" bIns="45720" anchor="t"/>
          <a:lstStyle/>
          <a:p>
            <a:pPr marL="231775" indent="-231775" algn="ctr">
              <a:spcBef>
                <a:spcPct val="15000"/>
              </a:spcBef>
              <a:defRPr/>
            </a:pPr>
            <a:r>
              <a:rPr lang="en-US" sz="1400" b="1" dirty="0">
                <a:solidFill>
                  <a:prstClr val="black"/>
                </a:solidFill>
              </a:rPr>
              <a:t>Objective</a:t>
            </a:r>
          </a:p>
        </p:txBody>
      </p:sp>
      <p:sp>
        <p:nvSpPr>
          <p:cNvPr id="9" name="Rectangle 4">
            <a:extLst>
              <a:ext uri="{FF2B5EF4-FFF2-40B4-BE49-F238E27FC236}">
                <a16:creationId xmlns:a16="http://schemas.microsoft.com/office/drawing/2014/main" id="{E7A84942-FEBE-A930-6496-9FA34FD6C7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066" y="2054984"/>
            <a:ext cx="5997933" cy="3729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tIns="45720" rIns="91440" bIns="45720" anchor="t"/>
          <a:lstStyle/>
          <a:p>
            <a:pPr marL="231775" indent="-231775" algn="ctr">
              <a:spcBef>
                <a:spcPct val="15000"/>
              </a:spcBef>
              <a:defRPr/>
            </a:pPr>
            <a:r>
              <a:rPr lang="en-US" sz="1400" b="1" dirty="0">
                <a:solidFill>
                  <a:prstClr val="black"/>
                </a:solidFill>
              </a:rPr>
              <a:t>Approach</a:t>
            </a:r>
          </a:p>
        </p:txBody>
      </p:sp>
      <p:sp>
        <p:nvSpPr>
          <p:cNvPr id="10" name="Rectangle 4">
            <a:extLst>
              <a:ext uri="{FF2B5EF4-FFF2-40B4-BE49-F238E27FC236}">
                <a16:creationId xmlns:a16="http://schemas.microsoft.com/office/drawing/2014/main" id="{145C8B62-5EEE-2E74-C2BB-F43010C0A1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067" y="4674354"/>
            <a:ext cx="5997932" cy="3729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tIns="45720" rIns="91440" bIns="45720" anchor="t"/>
          <a:lstStyle/>
          <a:p>
            <a:pPr marL="231775" indent="-231775" algn="ctr">
              <a:spcBef>
                <a:spcPct val="15000"/>
              </a:spcBef>
              <a:defRPr/>
            </a:pPr>
            <a:r>
              <a:rPr lang="en-US" sz="1400" b="1" dirty="0">
                <a:solidFill>
                  <a:prstClr val="black"/>
                </a:solidFill>
              </a:rPr>
              <a:t>Impact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70A15A0-7B42-9D2D-926F-B99FE1EF247E}"/>
              </a:ext>
            </a:extLst>
          </p:cNvPr>
          <p:cNvSpPr txBox="1"/>
          <p:nvPr/>
        </p:nvSpPr>
        <p:spPr>
          <a:xfrm>
            <a:off x="35168" y="6524061"/>
            <a:ext cx="1203189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i="1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First draft generated using PAIGE, the </a:t>
            </a:r>
            <a:r>
              <a:rPr lang="en-US" sz="1200" i="1" dirty="0" err="1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Pnnl</a:t>
            </a:r>
            <a:r>
              <a:rPr lang="en-US" sz="1200" i="1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 AI assistant for </a:t>
            </a:r>
            <a:r>
              <a:rPr lang="en-US" sz="1200" i="1" dirty="0" err="1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GEnerating</a:t>
            </a:r>
            <a:r>
              <a:rPr lang="en-US" sz="1200" i="1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 publication highlights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54437BD2-039B-52DE-D673-BD65A073004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70332" y="653936"/>
            <a:ext cx="4115567" cy="4604499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OE-Sample-Slide-Highlights-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d8a9b28a-468d-4f89-a24a-ae448d085101">
      <Terms xmlns="http://schemas.microsoft.com/office/infopath/2007/PartnerControls"/>
    </lcf76f155ced4ddcb4097134ff3c332f>
    <TaxCatchAll xmlns="46a18389-f917-48ab-8f10-3a1967a18774" xsi:nil="true"/>
    <SharedWithUsers xmlns="46a18389-f917-48ab-8f10-3a1967a18774">
      <UserInfo>
        <DisplayName>Rice, Jennie S</DisplayName>
        <AccountId>12</AccountId>
        <AccountType/>
      </UserInfo>
      <UserInfo>
        <DisplayName>Vernon, Chris R</DisplayName>
        <AccountId>27</AccountId>
        <AccountType/>
      </UserInfo>
      <UserInfo>
        <DisplayName>Mcgrath, Casey R</DisplayName>
        <AccountId>11</AccountId>
        <AccountType/>
      </UserInfo>
    </SharedWithUsers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3F6AD9F8B4FFE4AB38BD0C762315BE6" ma:contentTypeVersion="12" ma:contentTypeDescription="Create a new document." ma:contentTypeScope="" ma:versionID="e422ebd4274b3a162ca1fec6100d2eff">
  <xsd:schema xmlns:xsd="http://www.w3.org/2001/XMLSchema" xmlns:xs="http://www.w3.org/2001/XMLSchema" xmlns:p="http://schemas.microsoft.com/office/2006/metadata/properties" xmlns:ns2="d8a9b28a-468d-4f89-a24a-ae448d085101" xmlns:ns3="46a18389-f917-48ab-8f10-3a1967a18774" targetNamespace="http://schemas.microsoft.com/office/2006/metadata/properties" ma:root="true" ma:fieldsID="1e56ff8d7fa227df85432f8c13b5b208" ns2:_="" ns3:_="">
    <xsd:import namespace="d8a9b28a-468d-4f89-a24a-ae448d085101"/>
    <xsd:import namespace="46a18389-f917-48ab-8f10-3a1967a1877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LengthInSecond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8a9b28a-468d-4f89-a24a-ae448d08510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Image Tags" ma:readOnly="false" ma:fieldId="{5cf76f15-5ced-4ddc-b409-7134ff3c332f}" ma:taxonomyMulti="true" ma:sspId="260f1aaf-6244-4bb9-9bf9-38bf3738530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3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7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6a18389-f917-48ab-8f10-3a1967a18774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35bf9843-7740-4fe6-90cf-0b165ea11b63}" ma:internalName="TaxCatchAll" ma:showField="CatchAllData" ma:web="46a18389-f917-48ab-8f10-3a1967a1877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A57D9F0-2B85-430B-8843-0027C0E6F07C}">
  <ds:schemaRefs>
    <ds:schemaRef ds:uri="http://purl.org/dc/elements/1.1/"/>
    <ds:schemaRef ds:uri="46a18389-f917-48ab-8f10-3a1967a18774"/>
    <ds:schemaRef ds:uri="http://purl.org/dc/dcmitype/"/>
    <ds:schemaRef ds:uri="http://schemas.microsoft.com/office/2006/documentManagement/types"/>
    <ds:schemaRef ds:uri="http://schemas.openxmlformats.org/package/2006/metadata/core-properties"/>
    <ds:schemaRef ds:uri="http://purl.org/dc/terms/"/>
    <ds:schemaRef ds:uri="http://www.w3.org/XML/1998/namespace"/>
    <ds:schemaRef ds:uri="http://schemas.microsoft.com/office/2006/metadata/properties"/>
    <ds:schemaRef ds:uri="d8a9b28a-468d-4f89-a24a-ae448d085101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2C74935E-4390-47DD-99CE-60A5373B7B5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3C549A3-69A4-4111-9D7F-9ED6E69EE5C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8a9b28a-468d-4f89-a24a-ae448d085101"/>
    <ds:schemaRef ds:uri="46a18389-f917-48ab-8f10-3a1967a1877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DOE-Sample-Slide-Highlights-Template</Template>
  <TotalTime>6346</TotalTime>
  <Words>341</Words>
  <Application>Microsoft Office PowerPoint</Application>
  <PresentationFormat>Widescreen</PresentationFormat>
  <Paragraphs>15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DOE-Sample-Slide-Highlights-Template</vt:lpstr>
      <vt:lpstr>PowerPoint Presentation</vt:lpstr>
    </vt:vector>
  </TitlesOfParts>
  <Company>PNNL IM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Davis, Emily L</dc:creator>
  <cp:lastModifiedBy>Sun, Ning</cp:lastModifiedBy>
  <cp:revision>29</cp:revision>
  <cp:lastPrinted>2011-05-11T17:30:12Z</cp:lastPrinted>
  <dcterms:created xsi:type="dcterms:W3CDTF">2017-11-02T21:19:41Z</dcterms:created>
  <dcterms:modified xsi:type="dcterms:W3CDTF">2024-10-16T20:44:04Z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ItemGuid">
    <vt:lpwstr>75333844-ddec-49b7-ae1e-c27b23a45b5c</vt:lpwstr>
  </property>
  <property fmtid="{D5CDD505-2E9C-101B-9397-08002B2CF9AE}" pid="3" name="ContentTypeId">
    <vt:lpwstr>0x01010043F6AD9F8B4FFE4AB38BD0C762315BE6</vt:lpwstr>
  </property>
  <property fmtid="{D5CDD505-2E9C-101B-9397-08002B2CF9AE}" pid="4" name="Order">
    <vt:r8>3400</vt:r8>
  </property>
  <property fmtid="{D5CDD505-2E9C-101B-9397-08002B2CF9AE}" pid="5" name="MediaServiceImageTags">
    <vt:lpwstr/>
  </property>
</Properties>
</file>