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6" autoAdjust="0"/>
    <p:restoredTop sz="97739" autoAdjust="0"/>
  </p:normalViewPr>
  <p:slideViewPr>
    <p:cSldViewPr>
      <p:cViewPr varScale="1">
        <p:scale>
          <a:sx n="81" d="100"/>
          <a:sy n="81" d="100"/>
        </p:scale>
        <p:origin x="53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on, James (Jim)" userId="8a7a915f-98f1-4b07-8503-3ec4b5ff3eac" providerId="ADAL" clId="{72A86DA3-CD2A-DA44-B682-15B02EDFFBBA}"/>
    <pc:docChg chg="modSld">
      <pc:chgData name="Yoon, James (Jim)" userId="8a7a915f-98f1-4b07-8503-3ec4b5ff3eac" providerId="ADAL" clId="{72A86DA3-CD2A-DA44-B682-15B02EDFFBBA}" dt="2024-10-15T22:32:53.153" v="338" actId="20577"/>
      <pc:docMkLst>
        <pc:docMk/>
      </pc:docMkLst>
      <pc:sldChg chg="modSp mod">
        <pc:chgData name="Yoon, James (Jim)" userId="8a7a915f-98f1-4b07-8503-3ec4b5ff3eac" providerId="ADAL" clId="{72A86DA3-CD2A-DA44-B682-15B02EDFFBBA}" dt="2024-10-15T22:32:53.153" v="338" actId="20577"/>
        <pc:sldMkLst>
          <pc:docMk/>
          <pc:sldMk cId="0" sldId="258"/>
        </pc:sldMkLst>
        <pc:spChg chg="mod">
          <ac:chgData name="Yoon, James (Jim)" userId="8a7a915f-98f1-4b07-8503-3ec4b5ff3eac" providerId="ADAL" clId="{72A86DA3-CD2A-DA44-B682-15B02EDFFBBA}" dt="2024-10-15T22:31:49.946" v="122" actId="20577"/>
          <ac:spMkLst>
            <pc:docMk/>
            <pc:sldMk cId="0" sldId="258"/>
            <ac:spMk id="4" creationId="{EF94BB43-E224-DEE9-15D1-8FDDF20D201A}"/>
          </ac:spMkLst>
        </pc:spChg>
        <pc:spChg chg="mod">
          <ac:chgData name="Yoon, James (Jim)" userId="8a7a915f-98f1-4b07-8503-3ec4b5ff3eac" providerId="ADAL" clId="{72A86DA3-CD2A-DA44-B682-15B02EDFFBBA}" dt="2024-10-15T22:32:53.153" v="338" actId="20577"/>
          <ac:spMkLst>
            <pc:docMk/>
            <pc:sldMk cId="0" sldId="258"/>
            <ac:spMk id="307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10/16/2024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10/16/2024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10/16/2024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10/16/2024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10/16/2024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10/16/2024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10/16/2024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8297" y="1081239"/>
            <a:ext cx="5896705" cy="68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dirty="0"/>
              <a:t>Introduce an agent-based modeling framework to assess the impact of structural versus parametric choices on flood risk outcomes in a hypothetical urban environment, highlighting the significant influence of structural model choices on the evolution of flood risk and housing market dynamics.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60106" y="99938"/>
            <a:ext cx="1203189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sz="2400" b="1"/>
              <a:t>Agent-Based Models Reveal Hidden Dynamics in Flood Risk Analysis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6223015" y="5691006"/>
            <a:ext cx="5410200" cy="76944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sz="1100" b="0" dirty="0"/>
              <a:t>Yoon, Jim, Heng Wan, Brent Daniel, Vivek </a:t>
            </a:r>
            <a:r>
              <a:rPr sz="1100" b="0" dirty="0" err="1"/>
              <a:t>Srikrishnan</a:t>
            </a:r>
            <a:r>
              <a:rPr sz="1100" b="0" dirty="0"/>
              <a:t>, and David Judi. 2023. Structural Model Choices Regularly Overshadow Parametric Uncertainty in Agent-Based Simulations of Household Flood Risk Outcomes. *Computers, Environment and Urban Systems* 103: 101979. https://</a:t>
            </a:r>
            <a:r>
              <a:rPr sz="1100" b="0" dirty="0" err="1"/>
              <a:t>doi.org</a:t>
            </a:r>
            <a:r>
              <a:rPr sz="1100" b="0" dirty="0"/>
              <a:t>/10.1016/j.compenvurbsys.2023.101979.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172740" y="5185506"/>
            <a:ext cx="58346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</a:rPr>
              <a:t>The structural choice of household flood aversion (disamenity, avoidance, or protection) strongly influences model outcomes of population growth in the flood zone.</a:t>
            </a:r>
            <a:endParaRPr lang="en-US" altLang="en-US" sz="14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8BF74B0-DE2D-377C-83B3-52E22BD1D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67" y="2352618"/>
            <a:ext cx="5896705" cy="2143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dirty="0"/>
              <a:t>Deploy three structural variants of the agent-based model, each differing in household interaction with flood hazards: disamenity, avoidance, and protection, to systematically assess the influence of structural choices on flood risk outcomes.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dirty="0"/>
              <a:t>Implement an ensemble of simulations within each structural variant, varying key parameters that control human-flood interactions, to explore the comparative effects of structural versus parametric choices on model outcomes.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dirty="0"/>
              <a:t>Utilize the CHANCE-C model framework, initialized with real-world data but applied to a hypothetical landscape, to simulate urban development and housing market dynamics in response to flood risk, ensuring a controlled environment for evaluating methodological impacts.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BB43-E224-DEE9-15D1-8FDDF20D2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098" y="4959480"/>
            <a:ext cx="5834666" cy="2355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dirty="0"/>
              <a:t>Structural model choices in agent-based simulations significantly influence flood risk outcomes, often overshadowing parametric uncertainty.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dirty="0"/>
              <a:t>The avoidance structural variant results in the most substantial population declines in flood zones</a:t>
            </a:r>
            <a:r>
              <a:rPr lang="en-US" dirty="0"/>
              <a:t> while t</a:t>
            </a:r>
            <a:r>
              <a:rPr dirty="0"/>
              <a:t>he protection structural variant attracts higher-income households to flood zones, suggesting a unique interaction between flood risk adaptation and socioeconomic dynamics.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lang="en-US" dirty="0"/>
              <a:t>The new model framework, CHANCE-C, can be widely adapted for agent-based flood risk analysis.</a:t>
            </a:r>
            <a:endParaRPr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401EFDF-50E3-340F-EBF7-9002B0511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66" y="803379"/>
            <a:ext cx="5997933" cy="37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E7A84942-FEBE-A930-6496-9FA34FD6C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66" y="2054984"/>
            <a:ext cx="5997933" cy="37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145C8B62-5EEE-2E74-C2BB-F43010C0A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67" y="4674354"/>
            <a:ext cx="5997932" cy="37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Impact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0A15A0-7B42-9D2D-926F-B99FE1EF247E}"/>
              </a:ext>
            </a:extLst>
          </p:cNvPr>
          <p:cNvSpPr txBox="1"/>
          <p:nvPr/>
        </p:nvSpPr>
        <p:spPr>
          <a:xfrm>
            <a:off x="35168" y="6524061"/>
            <a:ext cx="120318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i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First draft generated using PAIGE, the </a:t>
            </a:r>
            <a:r>
              <a:rPr lang="en-US" sz="1200" i="1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Pnnl</a:t>
            </a:r>
            <a:r>
              <a:rPr lang="en-US" sz="1200" i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AI assistant for </a:t>
            </a:r>
            <a:r>
              <a:rPr lang="en-US" sz="1200" i="1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GEnerating</a:t>
            </a:r>
            <a:r>
              <a:rPr lang="en-US" sz="1200" i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publication highlights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4437BD2-039B-52DE-D673-BD65A07300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0332" y="653936"/>
            <a:ext cx="4115567" cy="460449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8a9b28a-468d-4f89-a24a-ae448d085101">
      <Terms xmlns="http://schemas.microsoft.com/office/infopath/2007/PartnerControls"/>
    </lcf76f155ced4ddcb4097134ff3c332f>
    <TaxCatchAll xmlns="46a18389-f917-48ab-8f10-3a1967a18774" xsi:nil="true"/>
    <SharedWithUsers xmlns="46a18389-f917-48ab-8f10-3a1967a18774">
      <UserInfo>
        <DisplayName>Rice, Jennie S</DisplayName>
        <AccountId>12</AccountId>
        <AccountType/>
      </UserInfo>
      <UserInfo>
        <DisplayName>Vernon, Chris R</DisplayName>
        <AccountId>27</AccountId>
        <AccountType/>
      </UserInfo>
      <UserInfo>
        <DisplayName>Mcgrath, Casey R</DisplayName>
        <AccountId>11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F6AD9F8B4FFE4AB38BD0C762315BE6" ma:contentTypeVersion="12" ma:contentTypeDescription="Create a new document." ma:contentTypeScope="" ma:versionID="e422ebd4274b3a162ca1fec6100d2eff">
  <xsd:schema xmlns:xsd="http://www.w3.org/2001/XMLSchema" xmlns:xs="http://www.w3.org/2001/XMLSchema" xmlns:p="http://schemas.microsoft.com/office/2006/metadata/properties" xmlns:ns2="d8a9b28a-468d-4f89-a24a-ae448d085101" xmlns:ns3="46a18389-f917-48ab-8f10-3a1967a18774" targetNamespace="http://schemas.microsoft.com/office/2006/metadata/properties" ma:root="true" ma:fieldsID="1e56ff8d7fa227df85432f8c13b5b208" ns2:_="" ns3:_="">
    <xsd:import namespace="d8a9b28a-468d-4f89-a24a-ae448d085101"/>
    <xsd:import namespace="46a18389-f917-48ab-8f10-3a1967a187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a9b28a-468d-4f89-a24a-ae448d0851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60f1aaf-6244-4bb9-9bf9-38bf373853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a18389-f917-48ab-8f10-3a1967a1877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5bf9843-7740-4fe6-90cf-0b165ea11b63}" ma:internalName="TaxCatchAll" ma:showField="CatchAllData" ma:web="46a18389-f917-48ab-8f10-3a1967a187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purl.org/dc/elements/1.1/"/>
    <ds:schemaRef ds:uri="46a18389-f917-48ab-8f10-3a1967a18774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2006/metadata/properties"/>
    <ds:schemaRef ds:uri="d8a9b28a-468d-4f89-a24a-ae448d085101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3C549A3-69A4-4111-9D7F-9ED6E69EE5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a9b28a-468d-4f89-a24a-ae448d085101"/>
    <ds:schemaRef ds:uri="46a18389-f917-48ab-8f10-3a1967a187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6346</TotalTime>
  <Words>341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Sun, Ning</cp:lastModifiedBy>
  <cp:revision>29</cp:revision>
  <cp:lastPrinted>2011-05-11T17:30:12Z</cp:lastPrinted>
  <dcterms:created xsi:type="dcterms:W3CDTF">2017-11-02T21:19:41Z</dcterms:created>
  <dcterms:modified xsi:type="dcterms:W3CDTF">2024-10-16T20:44:04Z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0x01010043F6AD9F8B4FFE4AB38BD0C762315BE6</vt:lpwstr>
  </property>
  <property fmtid="{D5CDD505-2E9C-101B-9397-08002B2CF9AE}" pid="4" name="Order">
    <vt:r8>3400</vt:r8>
  </property>
  <property fmtid="{D5CDD505-2E9C-101B-9397-08002B2CF9AE}" pid="5" name="MediaServiceImageTags">
    <vt:lpwstr/>
  </property>
</Properties>
</file>