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6"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7739" autoAdjust="0"/>
  </p:normalViewPr>
  <p:slideViewPr>
    <p:cSldViewPr>
      <p:cViewPr varScale="1">
        <p:scale>
          <a:sx n="128" d="100"/>
          <a:sy n="128" d="100"/>
        </p:scale>
        <p:origin x="320" y="1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10/8/24</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10/8/24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10/8/24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10/8/24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10/8/24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228601" y="935318"/>
            <a:ext cx="5746402" cy="6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lgn="l">
              <a:defRPr sz="1400"/>
            </a:pPr>
            <a:r>
              <a:rPr sz="1300" dirty="0"/>
              <a:t>Quantifies the impact of water management on the propagation dynamics and characteristics of hydrological drought in major rivers across Texas.</a:t>
            </a:r>
          </a:p>
        </p:txBody>
      </p:sp>
      <p:sp>
        <p:nvSpPr>
          <p:cNvPr id="3076" name="Rectangle 5"/>
          <p:cNvSpPr>
            <a:spLocks noChangeArrowheads="1"/>
          </p:cNvSpPr>
          <p:nvPr/>
        </p:nvSpPr>
        <p:spPr bwMode="auto">
          <a:xfrm>
            <a:off x="160106" y="99938"/>
            <a:ext cx="1203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sz="2400" b="1"/>
              <a:t>Water Management's Impact on Drought Dynamics in Texas Rivers</a:t>
            </a:r>
          </a:p>
        </p:txBody>
      </p:sp>
      <p:sp>
        <p:nvSpPr>
          <p:cNvPr id="3077" name="Text Box 6"/>
          <p:cNvSpPr txBox="1">
            <a:spLocks noChangeArrowheads="1"/>
          </p:cNvSpPr>
          <p:nvPr/>
        </p:nvSpPr>
        <p:spPr bwMode="auto">
          <a:xfrm>
            <a:off x="6223016" y="5715000"/>
            <a:ext cx="5613368" cy="830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sz="1200" b="0" dirty="0"/>
              <a:t>Yao, Lili, Stephen B. </a:t>
            </a:r>
            <a:r>
              <a:rPr sz="1200" b="0" dirty="0" err="1"/>
              <a:t>Ferencz</a:t>
            </a:r>
            <a:r>
              <a:rPr sz="1200" b="0" dirty="0"/>
              <a:t>, Ning Sun, and </a:t>
            </a:r>
            <a:r>
              <a:rPr sz="1200" b="0" dirty="0" err="1"/>
              <a:t>Hongxiang</a:t>
            </a:r>
            <a:r>
              <a:rPr sz="1200" b="0" dirty="0"/>
              <a:t> Yan. 2024. Assessing the Complex Influences of Water Management on Hydrological Drought Characteristics in Texas. Environmental Research Letters 19 (11): 114034. https://</a:t>
            </a:r>
            <a:r>
              <a:rPr sz="1200" b="0" dirty="0" err="1"/>
              <a:t>doi.org</a:t>
            </a:r>
            <a:r>
              <a:rPr sz="1200" b="0" dirty="0"/>
              <a:t>/10.1088/1748-9326/ad7d23.</a:t>
            </a:r>
          </a:p>
        </p:txBody>
      </p:sp>
      <p:sp>
        <p:nvSpPr>
          <p:cNvPr id="3078" name="TextBox 9"/>
          <p:cNvSpPr txBox="1">
            <a:spLocks noChangeArrowheads="1"/>
          </p:cNvSpPr>
          <p:nvPr/>
        </p:nvSpPr>
        <p:spPr bwMode="auto">
          <a:xfrm>
            <a:off x="6223016" y="4777026"/>
            <a:ext cx="561336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00" b="1" dirty="0">
                <a:solidFill>
                  <a:srgbClr val="0000FF"/>
                </a:solidFill>
                <a:latin typeface="Arial" panose="020B0604020202020204" pitchFamily="34" charset="0"/>
              </a:rPr>
              <a:t>This figure shows how often hydrologic drought occurs each year at different locations under (a) natural conditions and (b) managed conditions. Part (c) shows how these frequencies change between the two conditions. Part (d) illustrates that most places experienced fewer droughts under managed conditions, with the average frequency decreasing from 0.72 to 0.48 droughts per year—a drop of about 30%.</a:t>
            </a:r>
          </a:p>
        </p:txBody>
      </p:sp>
      <p:sp>
        <p:nvSpPr>
          <p:cNvPr id="3" name="Rectangle 4">
            <a:extLst>
              <a:ext uri="{FF2B5EF4-FFF2-40B4-BE49-F238E27FC236}">
                <a16:creationId xmlns:a16="http://schemas.microsoft.com/office/drawing/2014/main" id="{68BF74B0-DE2D-377C-83B3-52E22BD1DD2D}"/>
              </a:ext>
            </a:extLst>
          </p:cNvPr>
          <p:cNvSpPr>
            <a:spLocks noChangeArrowheads="1"/>
          </p:cNvSpPr>
          <p:nvPr/>
        </p:nvSpPr>
        <p:spPr bwMode="auto">
          <a:xfrm>
            <a:off x="98067" y="1919156"/>
            <a:ext cx="5896705" cy="214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400"/>
            </a:pPr>
            <a:r>
              <a:rPr sz="1300" dirty="0"/>
              <a:t>Implement an observation-modeling hybrid approach by utilizing naturalized streamflow data from the Texas Commission on Environmental Quality, which adjusts observed streamflow for human influences such as reservoir operations and diversions.</a:t>
            </a:r>
          </a:p>
          <a:p>
            <a:pPr marL="285750" indent="-285750" algn="l">
              <a:buFont typeface="Arial" panose="020B0604020202020204" pitchFamily="34" charset="0"/>
              <a:buChar char="•"/>
              <a:defRPr sz="1400"/>
            </a:pPr>
            <a:r>
              <a:rPr sz="1300" dirty="0"/>
              <a:t>Employ standardized indices, specifically the standardized precipitation index (SPI) and standardized streamflow index (SSI), to identify drought events and quantify drought characteristics under both natural and managed conditions.</a:t>
            </a:r>
          </a:p>
          <a:p>
            <a:pPr marL="285750" indent="-285750" algn="l">
              <a:buFont typeface="Arial" panose="020B0604020202020204" pitchFamily="34" charset="0"/>
              <a:buChar char="•"/>
              <a:defRPr sz="1400"/>
            </a:pPr>
            <a:r>
              <a:rPr sz="1300" dirty="0"/>
              <a:t>Analyze the propagation dynamics by correlating SSI with SPI over various accumulation periods to determine the response time of hydrological drought to meteorological drought, and assess the propagation rate by comparing matched drought events under different management scenarios.</a:t>
            </a:r>
          </a:p>
        </p:txBody>
      </p:sp>
      <p:sp>
        <p:nvSpPr>
          <p:cNvPr id="4" name="Rectangle 4">
            <a:extLst>
              <a:ext uri="{FF2B5EF4-FFF2-40B4-BE49-F238E27FC236}">
                <a16:creationId xmlns:a16="http://schemas.microsoft.com/office/drawing/2014/main" id="{EF94BB43-E224-DEE9-15D1-8FDDF20D201A}"/>
              </a:ext>
            </a:extLst>
          </p:cNvPr>
          <p:cNvSpPr>
            <a:spLocks noChangeArrowheads="1"/>
          </p:cNvSpPr>
          <p:nvPr/>
        </p:nvSpPr>
        <p:spPr bwMode="auto">
          <a:xfrm>
            <a:off x="145098" y="4602218"/>
            <a:ext cx="5834666" cy="195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400"/>
            </a:pPr>
            <a:r>
              <a:rPr sz="1300" dirty="0"/>
              <a:t>Water management significantly reduces hydrological drought frequency across Texas' major rivers, decreasing it by 30% on average, while increasing the response time of droughts by a median of 2.5 months.</a:t>
            </a:r>
          </a:p>
          <a:p>
            <a:pPr marL="285750" indent="-285750" algn="l">
              <a:buFont typeface="Arial" panose="020B0604020202020204" pitchFamily="34" charset="0"/>
              <a:buChar char="•"/>
              <a:defRPr sz="1400"/>
            </a:pPr>
            <a:r>
              <a:rPr sz="1300" dirty="0"/>
              <a:t>Despite reducing overall drought frequency, water management increases the average-event duration and severity of droughts, particularly in the Colorado River basin, highlighting complex regional impacts.</a:t>
            </a:r>
          </a:p>
          <a:p>
            <a:pPr marL="285750" indent="-285750" algn="l">
              <a:buFont typeface="Arial" panose="020B0604020202020204" pitchFamily="34" charset="0"/>
              <a:buChar char="•"/>
              <a:defRPr sz="1400"/>
            </a:pPr>
            <a:r>
              <a:rPr sz="1300" dirty="0"/>
              <a:t>Water management's effects on droughts vary seasonally, with attenuation during mid-summer and early fall and intensification during late winter and spring, emphasizing the need for nuanced management strategies.</a:t>
            </a:r>
          </a:p>
        </p:txBody>
      </p:sp>
      <p:sp>
        <p:nvSpPr>
          <p:cNvPr id="8" name="Rectangle 4">
            <a:extLst>
              <a:ext uri="{FF2B5EF4-FFF2-40B4-BE49-F238E27FC236}">
                <a16:creationId xmlns:a16="http://schemas.microsoft.com/office/drawing/2014/main" id="{7401EFDF-50E3-340F-EBF7-9002B0511AE6}"/>
              </a:ext>
            </a:extLst>
          </p:cNvPr>
          <p:cNvSpPr>
            <a:spLocks noChangeArrowheads="1"/>
          </p:cNvSpPr>
          <p:nvPr/>
        </p:nvSpPr>
        <p:spPr bwMode="auto">
          <a:xfrm>
            <a:off x="98066" y="657458"/>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Objective</a:t>
            </a:r>
          </a:p>
        </p:txBody>
      </p:sp>
      <p:sp>
        <p:nvSpPr>
          <p:cNvPr id="9" name="Rectangle 4">
            <a:extLst>
              <a:ext uri="{FF2B5EF4-FFF2-40B4-BE49-F238E27FC236}">
                <a16:creationId xmlns:a16="http://schemas.microsoft.com/office/drawing/2014/main" id="{E7A84942-FEBE-A930-6496-9FA34FD6C745}"/>
              </a:ext>
            </a:extLst>
          </p:cNvPr>
          <p:cNvSpPr>
            <a:spLocks noChangeArrowheads="1"/>
          </p:cNvSpPr>
          <p:nvPr/>
        </p:nvSpPr>
        <p:spPr bwMode="auto">
          <a:xfrm>
            <a:off x="98066" y="1621522"/>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Approach</a:t>
            </a:r>
          </a:p>
        </p:txBody>
      </p:sp>
      <p:sp>
        <p:nvSpPr>
          <p:cNvPr id="10" name="Rectangle 4">
            <a:extLst>
              <a:ext uri="{FF2B5EF4-FFF2-40B4-BE49-F238E27FC236}">
                <a16:creationId xmlns:a16="http://schemas.microsoft.com/office/drawing/2014/main" id="{145C8B62-5EEE-2E74-C2BB-F43010C0A1E8}"/>
              </a:ext>
            </a:extLst>
          </p:cNvPr>
          <p:cNvSpPr>
            <a:spLocks noChangeArrowheads="1"/>
          </p:cNvSpPr>
          <p:nvPr/>
        </p:nvSpPr>
        <p:spPr bwMode="auto">
          <a:xfrm>
            <a:off x="98067" y="4317092"/>
            <a:ext cx="5997932"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Impact</a:t>
            </a:r>
          </a:p>
        </p:txBody>
      </p:sp>
      <p:sp>
        <p:nvSpPr>
          <p:cNvPr id="5" name="TextBox 4">
            <a:extLst>
              <a:ext uri="{FF2B5EF4-FFF2-40B4-BE49-F238E27FC236}">
                <a16:creationId xmlns:a16="http://schemas.microsoft.com/office/drawing/2014/main" id="{770A15A0-7B42-9D2D-926F-B99FE1EF247E}"/>
              </a:ext>
            </a:extLst>
          </p:cNvPr>
          <p:cNvSpPr txBox="1"/>
          <p:nvPr/>
        </p:nvSpPr>
        <p:spPr>
          <a:xfrm>
            <a:off x="35168" y="6581001"/>
            <a:ext cx="12156832" cy="276999"/>
          </a:xfrm>
          <a:prstGeom prst="rect">
            <a:avLst/>
          </a:prstGeom>
          <a:noFill/>
        </p:spPr>
        <p:txBody>
          <a:bodyPr wrap="square" rtlCol="0">
            <a:spAutoFit/>
          </a:bodyPr>
          <a:lstStyle/>
          <a:p>
            <a:pPr algn="r"/>
            <a:r>
              <a:rPr lang="en-US" sz="1200" i="1" dirty="0">
                <a:effectLst/>
                <a:latin typeface="Calibri" panose="020F0502020204030204" pitchFamily="34" charset="0"/>
                <a:ea typeface="SimSun" panose="02010600030101010101" pitchFamily="2" charset="-122"/>
                <a:cs typeface="Arial" panose="020B0604020202020204" pitchFamily="34" charset="0"/>
              </a:rPr>
              <a:t>First draft generated using PAIGE, the </a:t>
            </a:r>
            <a:r>
              <a:rPr lang="en-US" sz="1200" i="1" dirty="0" err="1">
                <a:effectLst/>
                <a:latin typeface="Calibri" panose="020F0502020204030204" pitchFamily="34" charset="0"/>
                <a:ea typeface="SimSun" panose="02010600030101010101" pitchFamily="2" charset="-122"/>
                <a:cs typeface="Arial" panose="020B0604020202020204" pitchFamily="34" charset="0"/>
              </a:rPr>
              <a:t>Pnnl</a:t>
            </a:r>
            <a:r>
              <a:rPr lang="en-US" sz="1200" i="1" dirty="0">
                <a:effectLst/>
                <a:latin typeface="Calibri" panose="020F0502020204030204" pitchFamily="34" charset="0"/>
                <a:ea typeface="SimSun" panose="02010600030101010101" pitchFamily="2" charset="-122"/>
                <a:cs typeface="Arial" panose="020B0604020202020204" pitchFamily="34" charset="0"/>
              </a:rPr>
              <a:t> AI assistant for </a:t>
            </a:r>
            <a:r>
              <a:rPr lang="en-US" sz="1200" i="1" dirty="0" err="1">
                <a:effectLst/>
                <a:latin typeface="Calibri" panose="020F0502020204030204" pitchFamily="34" charset="0"/>
                <a:ea typeface="SimSun" panose="02010600030101010101" pitchFamily="2" charset="-122"/>
                <a:cs typeface="Arial" panose="020B0604020202020204" pitchFamily="34" charset="0"/>
              </a:rPr>
              <a:t>GEnerating</a:t>
            </a:r>
            <a:r>
              <a:rPr lang="en-US" sz="1200" i="1">
                <a:effectLst/>
                <a:latin typeface="Calibri" panose="020F0502020204030204" pitchFamily="34" charset="0"/>
                <a:ea typeface="SimSun" panose="02010600030101010101" pitchFamily="2" charset="-122"/>
                <a:cs typeface="Arial" panose="020B0604020202020204" pitchFamily="34" charset="0"/>
              </a:rPr>
              <a:t> publication highlights.</a:t>
            </a:r>
            <a:endParaRPr lang="en-US" sz="1200" i="1"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2" name="Picture 1">
            <a:extLst>
              <a:ext uri="{FF2B5EF4-FFF2-40B4-BE49-F238E27FC236}">
                <a16:creationId xmlns:a16="http://schemas.microsoft.com/office/drawing/2014/main" id="{2A60FCD8-F2EF-E020-9255-7B0DBA96113B}"/>
              </a:ext>
            </a:extLst>
          </p:cNvPr>
          <p:cNvPicPr>
            <a:picLocks noChangeAspect="1"/>
          </p:cNvPicPr>
          <p:nvPr/>
        </p:nvPicPr>
        <p:blipFill>
          <a:blip r:embed="rId3"/>
          <a:stretch>
            <a:fillRect/>
          </a:stretch>
        </p:blipFill>
        <p:spPr>
          <a:xfrm>
            <a:off x="6715129" y="653936"/>
            <a:ext cx="4629142" cy="4120638"/>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a9b28a-468d-4f89-a24a-ae448d085101">
      <Terms xmlns="http://schemas.microsoft.com/office/infopath/2007/PartnerControls"/>
    </lcf76f155ced4ddcb4097134ff3c332f>
    <TaxCatchAll xmlns="46a18389-f917-48ab-8f10-3a1967a18774" xsi:nil="true"/>
    <SharedWithUsers xmlns="46a18389-f917-48ab-8f10-3a1967a18774">
      <UserInfo>
        <DisplayName>Rice, Jennie S</DisplayName>
        <AccountId>12</AccountId>
        <AccountType/>
      </UserInfo>
      <UserInfo>
        <DisplayName>Vernon, Chris R</DisplayName>
        <AccountId>27</AccountId>
        <AccountType/>
      </UserInfo>
      <UserInfo>
        <DisplayName>Mcgrath, Casey R</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F6AD9F8B4FFE4AB38BD0C762315BE6" ma:contentTypeVersion="12" ma:contentTypeDescription="Create a new document." ma:contentTypeScope="" ma:versionID="e422ebd4274b3a162ca1fec6100d2eff">
  <xsd:schema xmlns:xsd="http://www.w3.org/2001/XMLSchema" xmlns:xs="http://www.w3.org/2001/XMLSchema" xmlns:p="http://schemas.microsoft.com/office/2006/metadata/properties" xmlns:ns2="d8a9b28a-468d-4f89-a24a-ae448d085101" xmlns:ns3="46a18389-f917-48ab-8f10-3a1967a18774" targetNamespace="http://schemas.microsoft.com/office/2006/metadata/properties" ma:root="true" ma:fieldsID="1e56ff8d7fa227df85432f8c13b5b208" ns2:_="" ns3:_="">
    <xsd:import namespace="d8a9b28a-468d-4f89-a24a-ae448d085101"/>
    <xsd:import namespace="46a18389-f917-48ab-8f10-3a1967a187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9b28a-468d-4f89-a24a-ae448d085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18389-f917-48ab-8f10-3a1967a187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5bf9843-7740-4fe6-90cf-0b165ea11b63}" ma:internalName="TaxCatchAll" ma:showField="CatchAllData" ma:web="46a18389-f917-48ab-8f10-3a1967a187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7D9F0-2B85-430B-8843-0027C0E6F07C}">
  <ds:schemaRefs>
    <ds:schemaRef ds:uri="http://www.w3.org/XML/1998/namespace"/>
    <ds:schemaRef ds:uri="http://purl.org/dc/dcmitype/"/>
    <ds:schemaRef ds:uri="http://purl.org/dc/elements/1.1/"/>
    <ds:schemaRef ds:uri="d8a9b28a-468d-4f89-a24a-ae448d08510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6a18389-f917-48ab-8f10-3a1967a18774"/>
    <ds:schemaRef ds:uri="http://schemas.microsoft.com/office/2006/metadata/properties"/>
  </ds:schemaRefs>
</ds:datastoreItem>
</file>

<file path=customXml/itemProps2.xml><?xml version="1.0" encoding="utf-8"?>
<ds:datastoreItem xmlns:ds="http://schemas.openxmlformats.org/officeDocument/2006/customXml" ds:itemID="{E3C549A3-69A4-4111-9D7F-9ED6E69EE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9b28a-468d-4f89-a24a-ae448d085101"/>
    <ds:schemaRef ds:uri="46a18389-f917-48ab-8f10-3a1967a18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74935E-4390-47DD-99CE-60A5373B7B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6299</TotalTime>
  <Words>375</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Rice, Jennie S</cp:lastModifiedBy>
  <cp:revision>33</cp:revision>
  <cp:lastPrinted>2011-05-11T17:30:12Z</cp:lastPrinted>
  <dcterms:created xsi:type="dcterms:W3CDTF">2017-11-02T21:19:41Z</dcterms:created>
  <dcterms:modified xsi:type="dcterms:W3CDTF">2024-10-09T00:26:03Z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0x01010043F6AD9F8B4FFE4AB38BD0C762315BE6</vt:lpwstr>
  </property>
  <property fmtid="{D5CDD505-2E9C-101B-9397-08002B2CF9AE}" pid="4" name="Order">
    <vt:r8>3400</vt:r8>
  </property>
  <property fmtid="{D5CDD505-2E9C-101B-9397-08002B2CF9AE}" pid="5" name="MediaServiceImageTags">
    <vt:lpwstr/>
  </property>
</Properties>
</file>