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autoAdjust="0"/>
    <p:restoredTop sz="97739" autoAdjust="0"/>
  </p:normalViewPr>
  <p:slideViewPr>
    <p:cSldViewPr>
      <p:cViewPr varScale="1">
        <p:scale>
          <a:sx n="128" d="100"/>
          <a:sy n="128" d="100"/>
        </p:scale>
        <p:origin x="147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10/8/24</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10/8/24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10/8/24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10/8/24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10/8/24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40336" y="887459"/>
            <a:ext cx="5834666" cy="128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spcBef>
                <a:spcPct val="15000"/>
              </a:spcBef>
              <a:buFont typeface="Arial" pitchFamily="34" charset="0"/>
              <a:buChar char="●"/>
              <a:defRPr/>
            </a:pPr>
            <a:r>
              <a:rPr lang="en-US" sz="1300" dirty="0">
                <a:solidFill>
                  <a:prstClr val="black"/>
                </a:solidFill>
              </a:rPr>
              <a:t>Investigates the impact of anthropogenic heat from buildings on urban air temperature in Los Angeles County, highlighting its contribution to the urban heat island effect and the need for mitigation strategies to improve heat resilience.</a:t>
            </a:r>
            <a:endParaRPr lang="en-US" sz="1300" b="1" dirty="0">
              <a:solidFill>
                <a:prstClr val="black"/>
              </a:solidFill>
            </a:endParaRPr>
          </a:p>
        </p:txBody>
      </p:sp>
      <p:sp>
        <p:nvSpPr>
          <p:cNvPr id="3076" name="Rectangle 5"/>
          <p:cNvSpPr>
            <a:spLocks noChangeArrowheads="1"/>
          </p:cNvSpPr>
          <p:nvPr/>
        </p:nvSpPr>
        <p:spPr bwMode="auto">
          <a:xfrm>
            <a:off x="160106" y="99938"/>
            <a:ext cx="12031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dirty="0">
                <a:solidFill>
                  <a:srgbClr val="000000"/>
                </a:solidFill>
                <a:cs typeface="Calibri" panose="020F0502020204030204" pitchFamily="34" charset="0"/>
              </a:rPr>
              <a:t>Simulating Building Heat Emissions in Los Angeles County</a:t>
            </a:r>
          </a:p>
        </p:txBody>
      </p:sp>
      <p:sp>
        <p:nvSpPr>
          <p:cNvPr id="3077" name="Text Box 6"/>
          <p:cNvSpPr txBox="1">
            <a:spLocks noChangeArrowheads="1"/>
          </p:cNvSpPr>
          <p:nvPr/>
        </p:nvSpPr>
        <p:spPr bwMode="auto">
          <a:xfrm>
            <a:off x="6381734" y="5627951"/>
            <a:ext cx="5410200" cy="6120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a:lnSpc>
                <a:spcPct val="115000"/>
              </a:lnSpc>
              <a:spcBef>
                <a:spcPts val="0"/>
              </a:spcBef>
              <a:spcAft>
                <a:spcPts val="0"/>
              </a:spcAft>
              <a:buNone/>
            </a:pPr>
            <a:r>
              <a:rPr lang="en-US" sz="10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Xu, </a:t>
            </a:r>
            <a:r>
              <a:rPr lang="en-US" sz="1000" dirty="0" err="1">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Yujie</a:t>
            </a:r>
            <a:r>
              <a:rPr lang="en-US" sz="10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Pouya Vahmani, Andrew Jones, and </a:t>
            </a:r>
            <a:r>
              <a:rPr lang="en-US" sz="1000" dirty="0" err="1">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Tianzhen</a:t>
            </a:r>
            <a:r>
              <a:rPr lang="en-US" sz="10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H</a:t>
            </a:r>
            <a:r>
              <a:rPr lang="en-US" sz="1000" dirty="0">
                <a:effectLst/>
                <a:highlight>
                  <a:srgbClr val="FFFFFF"/>
                </a:highlight>
                <a:latin typeface="Times New Roman" panose="02020603050405020304" pitchFamily="18" charset="0"/>
                <a:ea typeface="SimSun" panose="02010600030101010101" pitchFamily="2" charset="-122"/>
                <a:cs typeface="Arial" panose="020B0604020202020204" pitchFamily="34" charset="0"/>
              </a:rPr>
              <a:t>ong. "</a:t>
            </a:r>
            <a:r>
              <a:rPr lang="en-US" sz="1000" strike="noStrike" dirty="0">
                <a:effectLst/>
                <a:highlight>
                  <a:srgbClr val="FFFFFF"/>
                </a:highlight>
                <a:latin typeface="Times New Roman" panose="02020603050405020304" pitchFamily="18" charset="0"/>
                <a:ea typeface="SimSun" panose="02010600030101010101" pitchFamily="2" charset="-122"/>
                <a:cs typeface="Arial" panose="020B0604020202020204" pitchFamily="34" charset="0"/>
              </a:rPr>
              <a:t>Anthropogenic heat from buildings in Los Angeles County: A simulation framework and assessment</a:t>
            </a:r>
            <a:r>
              <a:rPr lang="en-US" sz="1000" dirty="0">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a:t>
            </a:r>
            <a:r>
              <a:rPr lang="en-US" sz="1000" i="1" dirty="0">
                <a:effectLst/>
                <a:highlight>
                  <a:srgbClr val="FFFFFF"/>
                </a:highlight>
                <a:latin typeface="Times New Roman" panose="02020603050405020304" pitchFamily="18" charset="0"/>
                <a:ea typeface="SimSun" panose="02010600030101010101" pitchFamily="2" charset="-122"/>
                <a:cs typeface="Arial" panose="020B0604020202020204" pitchFamily="34" charset="0"/>
              </a:rPr>
              <a:t>Sustainable </a:t>
            </a:r>
            <a:r>
              <a:rPr lang="en-US" sz="1000" i="1"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Cities and Society</a:t>
            </a:r>
            <a:r>
              <a:rPr lang="en-US" sz="10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107 (2024): 105468. https://</a:t>
            </a:r>
            <a:r>
              <a:rPr lang="en-US" sz="1000" dirty="0" err="1">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doi.org</a:t>
            </a:r>
            <a:r>
              <a:rPr lang="en-US" sz="10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/10.1016/j.scs.2024.105468</a:t>
            </a:r>
            <a:endParaRPr lang="en-US" sz="10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3078" name="TextBox 9"/>
          <p:cNvSpPr txBox="1">
            <a:spLocks noChangeArrowheads="1"/>
          </p:cNvSpPr>
          <p:nvPr/>
        </p:nvSpPr>
        <p:spPr bwMode="auto">
          <a:xfrm>
            <a:off x="6324600" y="4391025"/>
            <a:ext cx="561336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000" b="1" dirty="0">
                <a:solidFill>
                  <a:srgbClr val="0000FF"/>
                </a:solidFill>
                <a:latin typeface="Arial" panose="020B0604020202020204" pitchFamily="34" charset="0"/>
              </a:rPr>
              <a:t>This figure shows how building heat in Los Angeles varies by time and day, with four maps: noon and night on a weekday and weekend. Some areas consistently produce more heat due to building types and locations. Heat from building surfaces changes significantly between day and night. On weekend nights, areas like Beverly Hills and West Hollywood show more heat, likely due to increased human activity. </a:t>
            </a: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160106" y="1985064"/>
            <a:ext cx="5834666" cy="185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spcBef>
                <a:spcPct val="15000"/>
              </a:spcBef>
              <a:buFont typeface="Arial" pitchFamily="34" charset="0"/>
              <a:buChar char="●"/>
              <a:defRPr/>
            </a:pPr>
            <a:r>
              <a:rPr lang="en-US" sz="1300" dirty="0">
                <a:solidFill>
                  <a:prstClr val="black"/>
                </a:solidFill>
              </a:rPr>
              <a:t>Develop a bottom-up simulation framework using </a:t>
            </a:r>
            <a:r>
              <a:rPr lang="en-US" sz="1300" dirty="0" err="1">
                <a:solidFill>
                  <a:prstClr val="black"/>
                </a:solidFill>
              </a:rPr>
              <a:t>EnergyPlus</a:t>
            </a:r>
            <a:r>
              <a:rPr lang="en-US" sz="1300" dirty="0">
                <a:solidFill>
                  <a:prstClr val="black"/>
                </a:solidFill>
              </a:rPr>
              <a:t> to model annual hourly anthropogenic heat (AH) profiles for 1.7 million buildings in Los Angeles County, incorporating detailed building-physics-based models and local weather data from WRF-UCM simulations.</a:t>
            </a:r>
          </a:p>
          <a:p>
            <a:pPr marL="285750" indent="-285750">
              <a:spcBef>
                <a:spcPct val="15000"/>
              </a:spcBef>
              <a:buFont typeface="Arial" pitchFamily="34" charset="0"/>
              <a:buChar char="●"/>
              <a:defRPr/>
            </a:pPr>
            <a:r>
              <a:rPr lang="en-US" sz="1300" dirty="0">
                <a:solidFill>
                  <a:prstClr val="black"/>
                </a:solidFill>
              </a:rPr>
              <a:t>Aggregate AH data at three spatial resolutions (450 m, 12 km, and census tract) to analyze spatiotemporal characteristics and interactions between building AH and ambient temperature, validated against measured weather station data.</a:t>
            </a:r>
          </a:p>
          <a:p>
            <a:pPr marL="285750" indent="-285750">
              <a:spcBef>
                <a:spcPct val="15000"/>
              </a:spcBef>
              <a:buFont typeface="Arial" pitchFamily="34" charset="0"/>
              <a:buChar char="●"/>
              <a:defRPr/>
            </a:pPr>
            <a:r>
              <a:rPr lang="en-US" sz="1300" dirty="0">
                <a:solidFill>
                  <a:prstClr val="black"/>
                </a:solidFill>
              </a:rPr>
              <a:t>Characterize and analyze AH components (surface convection, HVAC operation, and zone air exchange) across different building types and vintages, identifying seasonal and diurnal patterns and correlations with building characteristics.</a:t>
            </a: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40336" y="4391025"/>
            <a:ext cx="5834666"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3464" indent="-283464">
              <a:spcBef>
                <a:spcPct val="15000"/>
              </a:spcBef>
              <a:buFont typeface="Arial" panose="020B0604020202020204" pitchFamily="34" charset="0"/>
              <a:buChar char="●"/>
            </a:pPr>
            <a:r>
              <a:rPr lang="en-US" altLang="en-US" sz="1300" dirty="0">
                <a:solidFill>
                  <a:srgbClr val="000000"/>
                </a:solidFill>
              </a:rPr>
              <a:t>Building anthropogenic heat (AH) in Los Angeles County peaks in May, reaching up to 878 W/m², with surface convection being the largest AH component, accounting for 78% of the total AH.</a:t>
            </a:r>
          </a:p>
          <a:p>
            <a:pPr marL="283464" indent="-283464">
              <a:spcBef>
                <a:spcPct val="15000"/>
              </a:spcBef>
              <a:buFont typeface="Arial" panose="020B0604020202020204" pitchFamily="34" charset="0"/>
              <a:buChar char="●"/>
            </a:pPr>
            <a:r>
              <a:rPr lang="en-US" altLang="en-US" sz="1300" dirty="0">
                <a:solidFill>
                  <a:srgbClr val="000000"/>
                </a:solidFill>
              </a:rPr>
              <a:t>During the July 2018 heatwave</a:t>
            </a:r>
            <a:r>
              <a:rPr lang="en-US" altLang="en-US" sz="1300">
                <a:solidFill>
                  <a:srgbClr val="000000"/>
                </a:solidFill>
              </a:rPr>
              <a:t>, HVAC-induced building </a:t>
            </a:r>
            <a:r>
              <a:rPr lang="en-US" altLang="en-US" sz="1300" dirty="0">
                <a:solidFill>
                  <a:srgbClr val="000000"/>
                </a:solidFill>
              </a:rPr>
              <a:t>AH (excluding surface convection) increases daily maximum ambient temperatures by up to 0.6°C and daily minimum temperatures by up to 2.9°C, with nighttime temperature increases being more significant.</a:t>
            </a:r>
          </a:p>
          <a:p>
            <a:pPr marL="283464" indent="-283464">
              <a:spcBef>
                <a:spcPct val="15000"/>
              </a:spcBef>
              <a:buFont typeface="Arial" panose="020B0604020202020204" pitchFamily="34" charset="0"/>
              <a:buChar char="●"/>
            </a:pPr>
            <a:r>
              <a:rPr lang="en-US" altLang="en-US" sz="1300" dirty="0">
                <a:solidFill>
                  <a:srgbClr val="000000"/>
                </a:solidFill>
              </a:rPr>
              <a:t>Higher AH is linked to areas with dense building populations, a high percentage of industrial buildings, and older building stock, suggesting targeted interventions in these areas could mitigate urban overheating.</a:t>
            </a:r>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179929" y="609600"/>
            <a:ext cx="5834666"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175167" y="1687430"/>
            <a:ext cx="5834666"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140336" y="4114800"/>
            <a:ext cx="5834666"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pic>
        <p:nvPicPr>
          <p:cNvPr id="6" name="Picture 5" descr="A screenshot of a map of the sun&#10;&#10;Description automatically generated">
            <a:extLst>
              <a:ext uri="{FF2B5EF4-FFF2-40B4-BE49-F238E27FC236}">
                <a16:creationId xmlns:a16="http://schemas.microsoft.com/office/drawing/2014/main" id="{BE7502EE-95E7-1DE9-8587-94D6B4C7C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34" y="924035"/>
            <a:ext cx="5499100" cy="3378200"/>
          </a:xfrm>
          <a:prstGeom prst="rect">
            <a:avLst/>
          </a:prstGeom>
        </p:spPr>
      </p:pic>
      <p:sp>
        <p:nvSpPr>
          <p:cNvPr id="2" name="TextBox 1">
            <a:extLst>
              <a:ext uri="{FF2B5EF4-FFF2-40B4-BE49-F238E27FC236}">
                <a16:creationId xmlns:a16="http://schemas.microsoft.com/office/drawing/2014/main" id="{EDCE40EF-F476-FC33-DD96-23C578F69F71}"/>
              </a:ext>
            </a:extLst>
          </p:cNvPr>
          <p:cNvSpPr txBox="1"/>
          <p:nvPr/>
        </p:nvSpPr>
        <p:spPr>
          <a:xfrm>
            <a:off x="5955814" y="6476630"/>
            <a:ext cx="5925020" cy="276999"/>
          </a:xfrm>
          <a:prstGeom prst="rect">
            <a:avLst/>
          </a:prstGeom>
          <a:noFill/>
        </p:spPr>
        <p:txBody>
          <a:bodyPr wrap="none" rtlCol="0">
            <a:spAutoFit/>
          </a:bodyPr>
          <a:lstStyle/>
          <a:p>
            <a:r>
              <a:rPr lang="en-US" sz="1200" i="1" dirty="0">
                <a:effectLst/>
                <a:latin typeface="Calibri" panose="020F0502020204030204" pitchFamily="34" charset="0"/>
                <a:ea typeface="SimSun" panose="02010600030101010101" pitchFamily="2" charset="-122"/>
                <a:cs typeface="Arial" panose="020B0604020202020204" pitchFamily="34" charset="0"/>
              </a:rPr>
              <a:t>First draft generated using PAIGE, the </a:t>
            </a:r>
            <a:r>
              <a:rPr lang="en-US" sz="1200" i="1" dirty="0" err="1">
                <a:effectLst/>
                <a:latin typeface="Calibri" panose="020F0502020204030204" pitchFamily="34" charset="0"/>
                <a:ea typeface="SimSun" panose="02010600030101010101" pitchFamily="2" charset="-122"/>
                <a:cs typeface="Arial" panose="020B0604020202020204" pitchFamily="34" charset="0"/>
              </a:rPr>
              <a:t>Pnnl</a:t>
            </a:r>
            <a:r>
              <a:rPr lang="en-US" sz="1200" i="1" dirty="0">
                <a:effectLst/>
                <a:latin typeface="Calibri" panose="020F0502020204030204" pitchFamily="34" charset="0"/>
                <a:ea typeface="SimSun" panose="02010600030101010101" pitchFamily="2" charset="-122"/>
                <a:cs typeface="Arial" panose="020B0604020202020204" pitchFamily="34" charset="0"/>
              </a:rPr>
              <a:t> AI assistant for </a:t>
            </a:r>
            <a:r>
              <a:rPr lang="en-US" sz="1200" i="1" dirty="0" err="1">
                <a:effectLst/>
                <a:latin typeface="Calibri" panose="020F0502020204030204" pitchFamily="34" charset="0"/>
                <a:ea typeface="SimSun" panose="02010600030101010101" pitchFamily="2" charset="-122"/>
                <a:cs typeface="Arial" panose="020B0604020202020204" pitchFamily="34" charset="0"/>
              </a:rPr>
              <a:t>GEnerating</a:t>
            </a:r>
            <a:r>
              <a:rPr lang="en-US" sz="1200" i="1" dirty="0">
                <a:effectLst/>
                <a:latin typeface="Calibri" panose="020F0502020204030204" pitchFamily="34" charset="0"/>
                <a:ea typeface="SimSun" panose="02010600030101010101" pitchFamily="2" charset="-122"/>
                <a:cs typeface="Arial" panose="020B0604020202020204" pitchFamily="34" charset="0"/>
              </a:rPr>
              <a:t> publication highlights.</a:t>
            </a:r>
          </a:p>
        </p:txBody>
      </p:sp>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a9b28a-468d-4f89-a24a-ae448d085101">
      <Terms xmlns="http://schemas.microsoft.com/office/infopath/2007/PartnerControls"/>
    </lcf76f155ced4ddcb4097134ff3c332f>
    <TaxCatchAll xmlns="46a18389-f917-48ab-8f10-3a1967a18774" xsi:nil="true"/>
    <SharedWithUsers xmlns="46a18389-f917-48ab-8f10-3a1967a18774">
      <UserInfo>
        <DisplayName>Rice, Jennie S</DisplayName>
        <AccountId>12</AccountId>
        <AccountType/>
      </UserInfo>
      <UserInfo>
        <DisplayName>Vernon, Chris R</DisplayName>
        <AccountId>27</AccountId>
        <AccountType/>
      </UserInfo>
      <UserInfo>
        <DisplayName>Mcgrath, Casey R</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F6AD9F8B4FFE4AB38BD0C762315BE6" ma:contentTypeVersion="12" ma:contentTypeDescription="Create a new document." ma:contentTypeScope="" ma:versionID="e422ebd4274b3a162ca1fec6100d2eff">
  <xsd:schema xmlns:xsd="http://www.w3.org/2001/XMLSchema" xmlns:xs="http://www.w3.org/2001/XMLSchema" xmlns:p="http://schemas.microsoft.com/office/2006/metadata/properties" xmlns:ns2="d8a9b28a-468d-4f89-a24a-ae448d085101" xmlns:ns3="46a18389-f917-48ab-8f10-3a1967a18774" targetNamespace="http://schemas.microsoft.com/office/2006/metadata/properties" ma:root="true" ma:fieldsID="1e56ff8d7fa227df85432f8c13b5b208" ns2:_="" ns3:_="">
    <xsd:import namespace="d8a9b28a-468d-4f89-a24a-ae448d085101"/>
    <xsd:import namespace="46a18389-f917-48ab-8f10-3a1967a18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9b28a-468d-4f89-a24a-ae448d085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18389-f917-48ab-8f10-3a1967a18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5bf9843-7740-4fe6-90cf-0b165ea11b63}" ma:internalName="TaxCatchAll" ma:showField="CatchAllData" ma:web="46a18389-f917-48ab-8f10-3a1967a187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7D9F0-2B85-430B-8843-0027C0E6F07C}">
  <ds:schemaRefs>
    <ds:schemaRef ds:uri="http://www.w3.org/XML/1998/namespace"/>
    <ds:schemaRef ds:uri="http://purl.org/dc/dcmitype/"/>
    <ds:schemaRef ds:uri="http://purl.org/dc/elements/1.1/"/>
    <ds:schemaRef ds:uri="d8a9b28a-468d-4f89-a24a-ae448d08510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6a18389-f917-48ab-8f10-3a1967a18774"/>
    <ds:schemaRef ds:uri="http://schemas.microsoft.com/office/2006/metadata/properties"/>
  </ds:schemaRefs>
</ds:datastoreItem>
</file>

<file path=customXml/itemProps2.xml><?xml version="1.0" encoding="utf-8"?>
<ds:datastoreItem xmlns:ds="http://schemas.openxmlformats.org/officeDocument/2006/customXml" ds:itemID="{E3C549A3-69A4-4111-9D7F-9ED6E69EE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9b28a-468d-4f89-a24a-ae448d085101"/>
    <ds:schemaRef ds:uri="46a18389-f917-48ab-8f10-3a1967a1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4935E-4390-47DD-99CE-60A5373B7B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16463</TotalTime>
  <Words>420</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Rice, Jennie S</cp:lastModifiedBy>
  <cp:revision>29</cp:revision>
  <cp:lastPrinted>2011-05-11T17:30:12Z</cp:lastPrinted>
  <dcterms:created xsi:type="dcterms:W3CDTF">2017-11-02T21:19:41Z</dcterms:created>
  <dcterms:modified xsi:type="dcterms:W3CDTF">2024-10-09T00:30:15Z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0x01010043F6AD9F8B4FFE4AB38BD0C762315BE6</vt:lpwstr>
  </property>
  <property fmtid="{D5CDD505-2E9C-101B-9397-08002B2CF9AE}" pid="4" name="Order">
    <vt:r8>3400</vt:r8>
  </property>
  <property fmtid="{D5CDD505-2E9C-101B-9397-08002B2CF9AE}" pid="5" name="MediaServiceImageTags">
    <vt:lpwstr/>
  </property>
</Properties>
</file>