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266" autoAdjust="0"/>
    <p:restoredTop sz="97739" autoAdjust="0"/>
  </p:normalViewPr>
  <p:slideViewPr>
    <p:cSldViewPr>
      <p:cViewPr varScale="1">
        <p:scale>
          <a:sx n="128" d="100"/>
          <a:sy n="128" d="100"/>
        </p:scale>
        <p:origin x="1472"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3/21/24</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3/21/24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3/21/24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3/21/24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3/21/24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3/21/24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3/21/24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3/21/24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3/21/24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3/21/24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3/21/24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3/21/24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3/21/24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140336" y="1420859"/>
            <a:ext cx="5834666" cy="1280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spcBef>
                <a:spcPct val="15000"/>
              </a:spcBef>
              <a:buFont typeface="Arial" pitchFamily="34" charset="0"/>
              <a:buChar char="●"/>
              <a:defRPr/>
            </a:pPr>
            <a:r>
              <a:rPr lang="en-US" sz="1300" dirty="0">
                <a:solidFill>
                  <a:prstClr val="black"/>
                </a:solidFill>
              </a:rPr>
              <a:t>Investigate the sensitivity of urban canopy air temperature to anthropogenic heat flux across different cities and seasons, highlighting the role of atmosphere-canopy air heat conductance in controlling temperature responses.</a:t>
            </a:r>
            <a:endParaRPr lang="en-US" sz="1300" b="1" dirty="0">
              <a:solidFill>
                <a:prstClr val="black"/>
              </a:solidFill>
            </a:endParaRPr>
          </a:p>
        </p:txBody>
      </p:sp>
      <p:sp>
        <p:nvSpPr>
          <p:cNvPr id="3076" name="Rectangle 5"/>
          <p:cNvSpPr>
            <a:spLocks noChangeArrowheads="1"/>
          </p:cNvSpPr>
          <p:nvPr/>
        </p:nvSpPr>
        <p:spPr bwMode="auto">
          <a:xfrm>
            <a:off x="160106" y="99938"/>
            <a:ext cx="12031894"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800" b="1" dirty="0">
                <a:solidFill>
                  <a:srgbClr val="000000"/>
                </a:solidFill>
                <a:cs typeface="Calibri" panose="020F0502020204030204" pitchFamily="34" charset="0"/>
              </a:rPr>
              <a:t>Understanding the Key Drivers of Anthropogenic Heat Impacts on Urban Temperatures</a:t>
            </a:r>
          </a:p>
        </p:txBody>
      </p:sp>
      <p:sp>
        <p:nvSpPr>
          <p:cNvPr id="3077" name="Text Box 6"/>
          <p:cNvSpPr txBox="1">
            <a:spLocks noChangeArrowheads="1"/>
          </p:cNvSpPr>
          <p:nvPr/>
        </p:nvSpPr>
        <p:spPr bwMode="auto">
          <a:xfrm>
            <a:off x="6324600" y="5999202"/>
            <a:ext cx="5410200"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000" b="0" i="0" dirty="0">
                <a:solidFill>
                  <a:srgbClr val="222222"/>
                </a:solidFill>
                <a:effectLst/>
                <a:highlight>
                  <a:srgbClr val="FFFFFF"/>
                </a:highlight>
                <a:cs typeface="Calibri" panose="020F0502020204030204" pitchFamily="34" charset="0"/>
              </a:rPr>
              <a:t>Wang, L., T. Sun, W. Zhou, M. Liu, and D. Li. "Deciphering the sensitivity of urban canopy air temperature to anthropogenic heat flux with a forcing-feedback framework." </a:t>
            </a:r>
            <a:r>
              <a:rPr lang="en-US" sz="1000" b="0" i="1" dirty="0">
                <a:solidFill>
                  <a:srgbClr val="222222"/>
                </a:solidFill>
                <a:effectLst/>
                <a:highlight>
                  <a:srgbClr val="FFFFFF"/>
                </a:highlight>
                <a:cs typeface="Calibri" panose="020F0502020204030204" pitchFamily="34" charset="0"/>
              </a:rPr>
              <a:t>Environmental research letters</a:t>
            </a:r>
            <a:r>
              <a:rPr lang="en-US" sz="1000" b="0" i="0" dirty="0">
                <a:solidFill>
                  <a:srgbClr val="222222"/>
                </a:solidFill>
                <a:effectLst/>
                <a:highlight>
                  <a:srgbClr val="FFFFFF"/>
                </a:highlight>
                <a:cs typeface="Calibri" panose="020F0502020204030204" pitchFamily="34" charset="0"/>
              </a:rPr>
              <a:t> 18, no. 9 (2023</a:t>
            </a:r>
            <a:r>
              <a:rPr lang="en-US" sz="1000" b="0" i="0">
                <a:solidFill>
                  <a:srgbClr val="222222"/>
                </a:solidFill>
                <a:effectLst/>
                <a:highlight>
                  <a:srgbClr val="FFFFFF"/>
                </a:highlight>
                <a:cs typeface="Calibri" panose="020F0502020204030204" pitchFamily="34" charset="0"/>
              </a:rPr>
              <a:t>): 094005</a:t>
            </a:r>
            <a:r>
              <a:rPr lang="en-US" altLang="en-US" sz="1000">
                <a:solidFill>
                  <a:srgbClr val="000000"/>
                </a:solidFill>
                <a:cs typeface="Calibri" panose="020F0502020204030204" pitchFamily="34" charset="0"/>
              </a:rPr>
              <a:t>. </a:t>
            </a:r>
            <a:r>
              <a:rPr lang="en-US" altLang="en-US" sz="1000" dirty="0">
                <a:solidFill>
                  <a:srgbClr val="000000"/>
                </a:solidFill>
                <a:cs typeface="Calibri" panose="020F0502020204030204" pitchFamily="34" charset="0"/>
              </a:rPr>
              <a:t>DOI: </a:t>
            </a:r>
            <a:r>
              <a:rPr lang="en-US" sz="1000" b="0" i="0" dirty="0">
                <a:solidFill>
                  <a:srgbClr val="222222"/>
                </a:solidFill>
                <a:effectLst/>
                <a:cs typeface="Calibri" panose="020F0502020204030204" pitchFamily="34" charset="0"/>
              </a:rPr>
              <a:t>10.1088/1748-9326/ace7e0 </a:t>
            </a:r>
          </a:p>
        </p:txBody>
      </p:sp>
      <p:sp>
        <p:nvSpPr>
          <p:cNvPr id="3078" name="TextBox 9"/>
          <p:cNvSpPr txBox="1">
            <a:spLocks noChangeArrowheads="1"/>
          </p:cNvSpPr>
          <p:nvPr/>
        </p:nvSpPr>
        <p:spPr bwMode="auto">
          <a:xfrm>
            <a:off x="6324600" y="5005626"/>
            <a:ext cx="561336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000" b="1" dirty="0">
                <a:solidFill>
                  <a:srgbClr val="0000FF"/>
                </a:solidFill>
                <a:latin typeface="Arial" panose="020B0604020202020204" pitchFamily="34" charset="0"/>
              </a:rPr>
              <a:t>This figure depicts summer (JJA) and winter (DJF) urban temperature sensitivity to anthropogenic heat flux (∆Ta/∆QAH) across the US, modeled by CLMU in (a) and (b), and calculated via a forcing-feedback framework in (c) and (d), with histograms (e) and (f) showing the distribution of these changes. The total sensitivity diagnosed from the framework matches very well with the directly computed results from CLMU (spatial correlation coefficients larger than 0.99).</a:t>
            </a:r>
          </a:p>
        </p:txBody>
      </p:sp>
      <p:sp>
        <p:nvSpPr>
          <p:cNvPr id="3" name="Rectangle 4">
            <a:extLst>
              <a:ext uri="{FF2B5EF4-FFF2-40B4-BE49-F238E27FC236}">
                <a16:creationId xmlns:a16="http://schemas.microsoft.com/office/drawing/2014/main" id="{68BF74B0-DE2D-377C-83B3-52E22BD1DD2D}"/>
              </a:ext>
            </a:extLst>
          </p:cNvPr>
          <p:cNvSpPr>
            <a:spLocks noChangeArrowheads="1"/>
          </p:cNvSpPr>
          <p:nvPr/>
        </p:nvSpPr>
        <p:spPr bwMode="auto">
          <a:xfrm>
            <a:off x="160106" y="2518464"/>
            <a:ext cx="5834666" cy="1859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spcBef>
                <a:spcPct val="15000"/>
              </a:spcBef>
              <a:buFont typeface="Arial" pitchFamily="34" charset="0"/>
              <a:buChar char="●"/>
              <a:defRPr/>
            </a:pPr>
            <a:r>
              <a:rPr lang="en-US" sz="1300" dirty="0">
                <a:solidFill>
                  <a:prstClr val="black"/>
                </a:solidFill>
              </a:rPr>
              <a:t>Implement a forcing-feedback framework based on the energy budget of air within the urban canopy layer to diagnose the sensitivity of urban canopy air temperature to anthropogenic heat flux.</a:t>
            </a:r>
          </a:p>
          <a:p>
            <a:pPr marL="285750" indent="-285750">
              <a:spcBef>
                <a:spcPct val="15000"/>
              </a:spcBef>
              <a:buFont typeface="Arial" pitchFamily="34" charset="0"/>
              <a:buChar char="●"/>
              <a:defRPr/>
            </a:pPr>
            <a:r>
              <a:rPr lang="en-US" sz="1300" dirty="0">
                <a:solidFill>
                  <a:prstClr val="black"/>
                </a:solidFill>
              </a:rPr>
              <a:t>Apply the Community Land Model Urban (CLMU) to simulate urban canopy air temperature responses to varying levels of anthropogenic heat flux, using prescribed increments to assess the direct effect and feedback mechanisms.</a:t>
            </a:r>
          </a:p>
        </p:txBody>
      </p:sp>
      <p:sp>
        <p:nvSpPr>
          <p:cNvPr id="4" name="Rectangle 4">
            <a:extLst>
              <a:ext uri="{FF2B5EF4-FFF2-40B4-BE49-F238E27FC236}">
                <a16:creationId xmlns:a16="http://schemas.microsoft.com/office/drawing/2014/main" id="{EF94BB43-E224-DEE9-15D1-8FDDF20D201A}"/>
              </a:ext>
            </a:extLst>
          </p:cNvPr>
          <p:cNvSpPr>
            <a:spLocks noChangeArrowheads="1"/>
          </p:cNvSpPr>
          <p:nvPr/>
        </p:nvSpPr>
        <p:spPr bwMode="auto">
          <a:xfrm>
            <a:off x="145098" y="4211785"/>
            <a:ext cx="5834666" cy="246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3464" indent="-283464">
              <a:spcBef>
                <a:spcPct val="15000"/>
              </a:spcBef>
              <a:buFont typeface="Arial" panose="020B0604020202020204" pitchFamily="34" charset="0"/>
              <a:buChar char="●"/>
            </a:pPr>
            <a:r>
              <a:rPr lang="en-US" altLang="en-US" sz="1300" dirty="0">
                <a:solidFill>
                  <a:srgbClr val="000000"/>
                </a:solidFill>
              </a:rPr>
              <a:t>Urban canopy air temperature sensitivity to anthropogenic heat flux is approximately 0.01 K(W m</a:t>
            </a:r>
            <a:r>
              <a:rPr lang="en-US" altLang="en-US" sz="1300" baseline="30000" dirty="0">
                <a:solidFill>
                  <a:srgbClr val="000000"/>
                </a:solidFill>
              </a:rPr>
              <a:t>−2</a:t>
            </a:r>
            <a:r>
              <a:rPr lang="en-US" altLang="en-US" sz="1300" dirty="0">
                <a:solidFill>
                  <a:srgbClr val="000000"/>
                </a:solidFill>
              </a:rPr>
              <a:t>)</a:t>
            </a:r>
            <a:r>
              <a:rPr lang="en-US" altLang="en-US" sz="1300" baseline="30000" dirty="0">
                <a:solidFill>
                  <a:srgbClr val="000000"/>
                </a:solidFill>
              </a:rPr>
              <a:t>−1 </a:t>
            </a:r>
            <a:r>
              <a:rPr lang="en-US" altLang="en-US" sz="1300" dirty="0">
                <a:solidFill>
                  <a:srgbClr val="000000"/>
                </a:solidFill>
              </a:rPr>
              <a:t>in summer and 20% higher in winter across the contiguous United States (CONUS).</a:t>
            </a:r>
          </a:p>
          <a:p>
            <a:pPr marL="283464" indent="-283464">
              <a:spcBef>
                <a:spcPct val="15000"/>
              </a:spcBef>
              <a:buFont typeface="Arial" panose="020B0604020202020204" pitchFamily="34" charset="0"/>
              <a:buChar char="●"/>
            </a:pPr>
            <a:r>
              <a:rPr lang="en-US" altLang="en-US" sz="1300" dirty="0">
                <a:solidFill>
                  <a:srgbClr val="000000"/>
                </a:solidFill>
              </a:rPr>
              <a:t>Feedback mechanisms through changes in surface temperature and atmosphere-canopy air heat conductance nearly cancel each other out in summer, while in winter, weakened negative feedback from conductance leads to a higher urban canopy air sensitivity to anthropogenic heat flux .</a:t>
            </a:r>
          </a:p>
          <a:p>
            <a:pPr marL="283464" indent="-283464">
              <a:spcBef>
                <a:spcPct val="15000"/>
              </a:spcBef>
              <a:buFont typeface="Arial" panose="020B0604020202020204" pitchFamily="34" charset="0"/>
              <a:buChar char="●"/>
            </a:pPr>
            <a:r>
              <a:rPr lang="en-US" altLang="en-US" sz="1300" dirty="0">
                <a:solidFill>
                  <a:srgbClr val="000000"/>
                </a:solidFill>
              </a:rPr>
              <a:t>The sensitivity of urban canopy air temperature to anthropogenic heat flux shows strong spatial and temporal variability, largely controlled by the variability of atmosphere-canopy air heat conductance.</a:t>
            </a:r>
          </a:p>
        </p:txBody>
      </p:sp>
      <p:sp>
        <p:nvSpPr>
          <p:cNvPr id="8" name="Rectangle 4">
            <a:extLst>
              <a:ext uri="{FF2B5EF4-FFF2-40B4-BE49-F238E27FC236}">
                <a16:creationId xmlns:a16="http://schemas.microsoft.com/office/drawing/2014/main" id="{7401EFDF-50E3-340F-EBF7-9002B0511AE6}"/>
              </a:ext>
            </a:extLst>
          </p:cNvPr>
          <p:cNvSpPr>
            <a:spLocks noChangeArrowheads="1"/>
          </p:cNvSpPr>
          <p:nvPr/>
        </p:nvSpPr>
        <p:spPr bwMode="auto">
          <a:xfrm>
            <a:off x="179929" y="1143000"/>
            <a:ext cx="5834666"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Objective</a:t>
            </a:r>
          </a:p>
        </p:txBody>
      </p:sp>
      <p:sp>
        <p:nvSpPr>
          <p:cNvPr id="9" name="Rectangle 4">
            <a:extLst>
              <a:ext uri="{FF2B5EF4-FFF2-40B4-BE49-F238E27FC236}">
                <a16:creationId xmlns:a16="http://schemas.microsoft.com/office/drawing/2014/main" id="{E7A84942-FEBE-A930-6496-9FA34FD6C745}"/>
              </a:ext>
            </a:extLst>
          </p:cNvPr>
          <p:cNvSpPr>
            <a:spLocks noChangeArrowheads="1"/>
          </p:cNvSpPr>
          <p:nvPr/>
        </p:nvSpPr>
        <p:spPr bwMode="auto">
          <a:xfrm>
            <a:off x="175167" y="2220830"/>
            <a:ext cx="5834666"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Approach</a:t>
            </a:r>
          </a:p>
        </p:txBody>
      </p:sp>
      <p:sp>
        <p:nvSpPr>
          <p:cNvPr id="10" name="Rectangle 4">
            <a:extLst>
              <a:ext uri="{FF2B5EF4-FFF2-40B4-BE49-F238E27FC236}">
                <a16:creationId xmlns:a16="http://schemas.microsoft.com/office/drawing/2014/main" id="{145C8B62-5EEE-2E74-C2BB-F43010C0A1E8}"/>
              </a:ext>
            </a:extLst>
          </p:cNvPr>
          <p:cNvSpPr>
            <a:spLocks noChangeArrowheads="1"/>
          </p:cNvSpPr>
          <p:nvPr/>
        </p:nvSpPr>
        <p:spPr bwMode="auto">
          <a:xfrm>
            <a:off x="175167" y="3886200"/>
            <a:ext cx="5834666"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Impact</a:t>
            </a:r>
          </a:p>
        </p:txBody>
      </p:sp>
      <p:pic>
        <p:nvPicPr>
          <p:cNvPr id="1026" name="Picture 2">
            <a:extLst>
              <a:ext uri="{FF2B5EF4-FFF2-40B4-BE49-F238E27FC236}">
                <a16:creationId xmlns:a16="http://schemas.microsoft.com/office/drawing/2014/main" id="{B6E6CA1E-7D20-B0DA-6816-2FFAA7BFB1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94950" y="836711"/>
            <a:ext cx="5472667" cy="416891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8a9b28a-468d-4f89-a24a-ae448d085101">
      <Terms xmlns="http://schemas.microsoft.com/office/infopath/2007/PartnerControls"/>
    </lcf76f155ced4ddcb4097134ff3c332f>
    <TaxCatchAll xmlns="46a18389-f917-48ab-8f10-3a1967a18774" xsi:nil="true"/>
    <SharedWithUsers xmlns="46a18389-f917-48ab-8f10-3a1967a18774">
      <UserInfo>
        <DisplayName>Rice, Jennie S</DisplayName>
        <AccountId>12</AccountId>
        <AccountType/>
      </UserInfo>
      <UserInfo>
        <DisplayName>Vernon, Chris R</DisplayName>
        <AccountId>27</AccountId>
        <AccountType/>
      </UserInfo>
      <UserInfo>
        <DisplayName>Mcgrath, Casey R</DisplayName>
        <AccountId>11</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3F6AD9F8B4FFE4AB38BD0C762315BE6" ma:contentTypeVersion="12" ma:contentTypeDescription="Create a new document." ma:contentTypeScope="" ma:versionID="e422ebd4274b3a162ca1fec6100d2eff">
  <xsd:schema xmlns:xsd="http://www.w3.org/2001/XMLSchema" xmlns:xs="http://www.w3.org/2001/XMLSchema" xmlns:p="http://schemas.microsoft.com/office/2006/metadata/properties" xmlns:ns2="d8a9b28a-468d-4f89-a24a-ae448d085101" xmlns:ns3="46a18389-f917-48ab-8f10-3a1967a18774" targetNamespace="http://schemas.microsoft.com/office/2006/metadata/properties" ma:root="true" ma:fieldsID="1e56ff8d7fa227df85432f8c13b5b208" ns2:_="" ns3:_="">
    <xsd:import namespace="d8a9b28a-468d-4f89-a24a-ae448d085101"/>
    <xsd:import namespace="46a18389-f917-48ab-8f10-3a1967a1877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a9b28a-468d-4f89-a24a-ae448d085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6a18389-f917-48ab-8f10-3a1967a1877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5bf9843-7740-4fe6-90cf-0b165ea11b63}" ma:internalName="TaxCatchAll" ma:showField="CatchAllData" ma:web="46a18389-f917-48ab-8f10-3a1967a1877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7D9F0-2B85-430B-8843-0027C0E6F07C}">
  <ds:schemaRefs>
    <ds:schemaRef ds:uri="http://www.w3.org/XML/1998/namespace"/>
    <ds:schemaRef ds:uri="http://purl.org/dc/dcmitype/"/>
    <ds:schemaRef ds:uri="http://purl.org/dc/elements/1.1/"/>
    <ds:schemaRef ds:uri="d8a9b28a-468d-4f89-a24a-ae448d08510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46a18389-f917-48ab-8f10-3a1967a18774"/>
    <ds:schemaRef ds:uri="http://schemas.microsoft.com/office/2006/metadata/properties"/>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E3C549A3-69A4-4111-9D7F-9ED6E69EE5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a9b28a-468d-4f89-a24a-ae448d085101"/>
    <ds:schemaRef ds:uri="46a18389-f917-48ab-8f10-3a1967a187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6590</TotalTime>
  <Words>373</Words>
  <Application>Microsoft Macintosh PowerPoint</Application>
  <PresentationFormat>Widescreen</PresentationFormat>
  <Paragraphs>13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Rice, Jennie S</cp:lastModifiedBy>
  <cp:revision>26</cp:revision>
  <cp:lastPrinted>2011-05-11T17:30:12Z</cp:lastPrinted>
  <dcterms:created xsi:type="dcterms:W3CDTF">2017-11-02T21:19:41Z</dcterms:created>
  <dcterms:modified xsi:type="dcterms:W3CDTF">2024-03-21T23:34:22Z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0x01010043F6AD9F8B4FFE4AB38BD0C762315BE6</vt:lpwstr>
  </property>
  <property fmtid="{D5CDD505-2E9C-101B-9397-08002B2CF9AE}" pid="4" name="Order">
    <vt:r8>3400</vt:r8>
  </property>
  <property fmtid="{D5CDD505-2E9C-101B-9397-08002B2CF9AE}" pid="5" name="MediaServiceImageTags">
    <vt:lpwstr/>
  </property>
</Properties>
</file>