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Lst>
  <p:notesMasterIdLst>
    <p:notesMasterId r:id="rId4"/>
  </p:notesMasterIdLst>
  <p:handoutMasterIdLst>
    <p:handoutMasterId r:id="rId5"/>
  </p:handoutMasterIdLst>
  <p:sldIdLst>
    <p:sldId id="262" r:id="rId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iam D Collins" initials="WDC" lastIdx="1" clrIdx="0"/>
  <p:cmAuthor id="2" name="William D Collins" initials="WDC [2]" lastIdx="1" clrIdx="1"/>
  <p:cmAuthor id="3" name="William D Collins" initials="WDC [3]" lastIdx="1" clrIdx="2"/>
  <p:cmAuthor id="4" name="William D Collins" initials="WDC [4]" lastIdx="1" clrIdx="3"/>
  <p:cmAuthor id="5" name="William D Collins" initials="WDC [5]" lastIdx="1" clrIdx="4"/>
  <p:cmAuthor id="6" name="William D Collins" initials="WDC [6]" lastIdx="1"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E86E25"/>
    <a:srgbClr val="1C75BC"/>
    <a:srgbClr val="88AC2E"/>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854" autoAdjust="0"/>
    <p:restoredTop sz="94574" autoAdjust="0"/>
  </p:normalViewPr>
  <p:slideViewPr>
    <p:cSldViewPr snapToGrid="0" snapToObjects="1">
      <p:cViewPr varScale="1">
        <p:scale>
          <a:sx n="82" d="100"/>
          <a:sy n="82" d="100"/>
        </p:scale>
        <p:origin x="60" y="270"/>
      </p:cViewPr>
      <p:guideLst>
        <p:guide orient="horz" pos="162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1" d="100"/>
          <a:sy n="81" d="100"/>
        </p:scale>
        <p:origin x="-3520"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6/1/2022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6/1/2022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pn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1.png"/><Relationship Id="rId4" Type="http://schemas.openxmlformats.org/officeDocument/2006/relationships/image" Target="../media/image5.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531495"/>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587217"/>
            <a:ext cx="3350984" cy="3578253"/>
          </a:xfrm>
          <a:prstGeom prst="rect">
            <a:avLst/>
          </a:prstGeom>
        </p:spPr>
        <p:txBody>
          <a:bodyPr/>
          <a:lstStyle>
            <a:lvl1pPr>
              <a:defRPr sz="1350" b="0" baseline="0">
                <a:solidFill>
                  <a:schemeClr val="accent4"/>
                </a:solidFill>
              </a:defRPr>
            </a:lvl1pPr>
            <a:lvl2pPr>
              <a:defRPr sz="105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4165470"/>
            <a:ext cx="3352280" cy="516220"/>
          </a:xfrm>
          <a:prstGeom prst="rect">
            <a:avLst/>
          </a:prstGeom>
        </p:spPr>
        <p:txBody>
          <a:bodyPr>
            <a:noAutofit/>
          </a:bodyPr>
          <a:lstStyle>
            <a:lvl1pPr algn="just">
              <a:lnSpc>
                <a:spcPts val="750"/>
              </a:lnSpc>
              <a:spcBef>
                <a:spcPts val="0"/>
              </a:spcBef>
              <a:defRPr sz="75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1" y="809286"/>
            <a:ext cx="5786275" cy="910657"/>
          </a:xfrm>
          <a:prstGeom prst="rect">
            <a:avLst/>
          </a:prstGeom>
        </p:spPr>
        <p:txBody>
          <a:bodyPr/>
          <a:lstStyle>
            <a:lvl1pPr marL="171450">
              <a:defRPr sz="12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1" y="1980861"/>
            <a:ext cx="5786275" cy="909297"/>
          </a:xfrm>
          <a:prstGeom prst="rect">
            <a:avLst/>
          </a:prstGeom>
        </p:spPr>
        <p:txBody>
          <a:bodyPr/>
          <a:lstStyle>
            <a:lvl1pPr marL="171450">
              <a:defRPr sz="12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1" y="3160769"/>
            <a:ext cx="5786275" cy="1525531"/>
          </a:xfrm>
          <a:prstGeom prst="rect">
            <a:avLst/>
          </a:prstGeom>
        </p:spPr>
        <p:txBody>
          <a:bodyPr>
            <a:normAutofit/>
          </a:bodyPr>
          <a:lstStyle>
            <a:lvl1pPr marL="214313" indent="-214313">
              <a:buFont typeface="Arial" panose="020B0604020202020204" pitchFamily="34" charset="0"/>
              <a:buChar char="‒"/>
              <a:defRPr sz="1050" b="0">
                <a:solidFill>
                  <a:srgbClr val="1C75BC"/>
                </a:solidFill>
              </a:defRPr>
            </a:lvl1pPr>
          </a:lstStyle>
          <a:p>
            <a:pPr lvl="0"/>
            <a:r>
              <a:rPr lang="en-US" dirty="0"/>
              <a:t>Address the research approach in 2-4 bullet points</a:t>
            </a:r>
          </a:p>
        </p:txBody>
      </p:sp>
      <p:pic>
        <p:nvPicPr>
          <p:cNvPr id="50" name="Picture 49" descr="Berkeley_Lab_Logo_Smal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7200" y="4686300"/>
            <a:ext cx="762000" cy="444985"/>
          </a:xfrm>
          <a:prstGeom prst="rect">
            <a:avLst/>
          </a:prstGeom>
        </p:spPr>
      </p:pic>
      <p:sp>
        <p:nvSpPr>
          <p:cNvPr id="52" name="Picture Placeholder 51"/>
          <p:cNvSpPr>
            <a:spLocks noGrp="1"/>
          </p:cNvSpPr>
          <p:nvPr>
            <p:ph type="pic" sz="quarter" idx="36" hasCustomPrompt="1"/>
          </p:nvPr>
        </p:nvSpPr>
        <p:spPr>
          <a:xfrm>
            <a:off x="3387725" y="4742260"/>
            <a:ext cx="3187700" cy="329803"/>
          </a:xfrm>
          <a:prstGeom prst="rect">
            <a:avLst/>
          </a:prstGeom>
        </p:spPr>
        <p:txBody>
          <a:bodyPr/>
          <a:lstStyle>
            <a:lvl1pPr>
              <a:defRPr sz="825">
                <a:solidFill>
                  <a:schemeClr val="accent4"/>
                </a:solidFill>
              </a:defRPr>
            </a:lvl1pPr>
          </a:lstStyle>
          <a:p>
            <a:pPr lvl="0"/>
            <a:r>
              <a:rPr lang="en-US" dirty="0"/>
              <a:t>Optional - additional logos here (project logo, collaborators, etc.)</a:t>
            </a:r>
          </a:p>
        </p:txBody>
      </p:sp>
      <p:sp>
        <p:nvSpPr>
          <p:cNvPr id="15" name="Picture Placeholder 51"/>
          <p:cNvSpPr>
            <a:spLocks noGrp="1"/>
          </p:cNvSpPr>
          <p:nvPr>
            <p:ph type="pic" sz="quarter" idx="37" hasCustomPrompt="1"/>
          </p:nvPr>
        </p:nvSpPr>
        <p:spPr>
          <a:xfrm>
            <a:off x="347346" y="4747975"/>
            <a:ext cx="2883535" cy="329803"/>
          </a:xfrm>
          <a:prstGeom prst="rect">
            <a:avLst/>
          </a:prstGeom>
        </p:spPr>
        <p:txBody>
          <a:bodyPr/>
          <a:lstStyle>
            <a:lvl1pPr>
              <a:defRPr sz="825" baseline="0">
                <a:solidFill>
                  <a:schemeClr val="accent4"/>
                </a:solidFill>
              </a:defRPr>
            </a:lvl1pPr>
          </a:lstStyle>
          <a:p>
            <a:pPr lvl="0"/>
            <a:r>
              <a:rPr lang="en-US" dirty="0"/>
              <a:t>Sponsor logo here</a:t>
            </a:r>
          </a:p>
        </p:txBody>
      </p:sp>
      <p:cxnSp>
        <p:nvCxnSpPr>
          <p:cNvPr id="3" name="Straight Connector 2"/>
          <p:cNvCxnSpPr/>
          <p:nvPr userDrawn="1"/>
        </p:nvCxnSpPr>
        <p:spPr>
          <a:xfrm>
            <a:off x="0" y="550885"/>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4681690"/>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14" name="Picture 20" descr="CRD_logo_new2.png"/>
          <p:cNvPicPr>
            <a:picLocks noChangeAspect="1"/>
          </p:cNvPicPr>
          <p:nvPr userDrawn="1"/>
        </p:nvPicPr>
        <p:blipFill>
          <a:blip r:embed="rId3"/>
          <a:srcRect/>
          <a:stretch>
            <a:fillRect/>
          </a:stretch>
        </p:blipFill>
        <p:spPr bwMode="auto">
          <a:xfrm>
            <a:off x="6955182" y="4686301"/>
            <a:ext cx="988971" cy="461810"/>
          </a:xfrm>
          <a:prstGeom prst="rect">
            <a:avLst/>
          </a:prstGeom>
          <a:noFill/>
          <a:ln w="9525">
            <a:noFill/>
            <a:miter lim="800000"/>
            <a:headEnd/>
            <a:tailEnd/>
          </a:ln>
        </p:spPr>
      </p:pic>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1" y="247650"/>
            <a:ext cx="9140825" cy="178594"/>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077666">
              <a:defRPr/>
            </a:pPr>
            <a:endParaRPr lang="en-US" sz="1350">
              <a:solidFill>
                <a:prstClr val="white"/>
              </a:solidFill>
            </a:endParaRPr>
          </a:p>
        </p:txBody>
      </p:sp>
      <p:sp>
        <p:nvSpPr>
          <p:cNvPr id="4" name="Wave 3"/>
          <p:cNvSpPr/>
          <p:nvPr userDrawn="1"/>
        </p:nvSpPr>
        <p:spPr>
          <a:xfrm>
            <a:off x="3176" y="233363"/>
            <a:ext cx="9140825" cy="164306"/>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077666">
              <a:defRPr/>
            </a:pPr>
            <a:endParaRPr lang="en-US" sz="1350">
              <a:solidFill>
                <a:prstClr val="white"/>
              </a:solidFill>
            </a:endParaRPr>
          </a:p>
        </p:txBody>
      </p:sp>
      <p:sp>
        <p:nvSpPr>
          <p:cNvPr id="5" name="Wave 4"/>
          <p:cNvSpPr/>
          <p:nvPr userDrawn="1"/>
        </p:nvSpPr>
        <p:spPr>
          <a:xfrm>
            <a:off x="1" y="197644"/>
            <a:ext cx="9140825" cy="175022"/>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077666">
              <a:defRPr/>
            </a:pPr>
            <a:endParaRPr lang="en-US" sz="1350">
              <a:solidFill>
                <a:prstClr val="white"/>
              </a:solidFill>
            </a:endParaRPr>
          </a:p>
        </p:txBody>
      </p:sp>
      <p:sp>
        <p:nvSpPr>
          <p:cNvPr id="6" name="Wave 5"/>
          <p:cNvSpPr/>
          <p:nvPr userDrawn="1"/>
        </p:nvSpPr>
        <p:spPr>
          <a:xfrm>
            <a:off x="0" y="48816"/>
            <a:ext cx="9144000" cy="2714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077666">
              <a:defRPr/>
            </a:pPr>
            <a:endParaRPr lang="en-US" sz="1350">
              <a:solidFill>
                <a:prstClr val="white"/>
              </a:solidFill>
            </a:endParaRPr>
          </a:p>
        </p:txBody>
      </p:sp>
      <p:sp>
        <p:nvSpPr>
          <p:cNvPr id="7" name="Rectangle 6"/>
          <p:cNvSpPr/>
          <p:nvPr userDrawn="1"/>
        </p:nvSpPr>
        <p:spPr>
          <a:xfrm>
            <a:off x="0" y="0"/>
            <a:ext cx="9144000" cy="2286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077666">
              <a:defRPr/>
            </a:pPr>
            <a:endParaRPr lang="en-US" sz="1350" dirty="0">
              <a:solidFill>
                <a:prstClr val="white"/>
              </a:solidFill>
            </a:endParaRPr>
          </a:p>
        </p:txBody>
      </p:sp>
      <p:sp>
        <p:nvSpPr>
          <p:cNvPr id="8" name="Wave 7"/>
          <p:cNvSpPr/>
          <p:nvPr userDrawn="1"/>
        </p:nvSpPr>
        <p:spPr>
          <a:xfrm>
            <a:off x="-3175" y="417910"/>
            <a:ext cx="9147175" cy="17502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077666">
              <a:defRPr/>
            </a:pPr>
            <a:endParaRPr lang="en-US" sz="1350">
              <a:solidFill>
                <a:prstClr val="white"/>
              </a:solidFill>
            </a:endParaRPr>
          </a:p>
        </p:txBody>
      </p:sp>
      <p:sp>
        <p:nvSpPr>
          <p:cNvPr id="9" name="Title Placeholder 1"/>
          <p:cNvSpPr>
            <a:spLocks noGrp="1"/>
          </p:cNvSpPr>
          <p:nvPr>
            <p:ph type="title" hasCustomPrompt="1"/>
          </p:nvPr>
        </p:nvSpPr>
        <p:spPr bwMode="auto">
          <a:xfrm>
            <a:off x="0" y="0"/>
            <a:ext cx="9144000" cy="531495"/>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587217"/>
            <a:ext cx="3350984" cy="3578253"/>
          </a:xfrm>
          <a:prstGeom prst="rect">
            <a:avLst/>
          </a:prstGeom>
        </p:spPr>
        <p:txBody>
          <a:bodyPr/>
          <a:lstStyle>
            <a:lvl1pPr>
              <a:defRPr sz="1350" b="0" baseline="0">
                <a:solidFill>
                  <a:schemeClr val="accent4"/>
                </a:solidFill>
              </a:defRPr>
            </a:lvl1pPr>
            <a:lvl2pPr>
              <a:defRPr sz="105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4165470"/>
            <a:ext cx="3352280" cy="516220"/>
          </a:xfrm>
          <a:prstGeom prst="rect">
            <a:avLst/>
          </a:prstGeom>
        </p:spPr>
        <p:txBody>
          <a:bodyPr>
            <a:noAutofit/>
          </a:bodyPr>
          <a:lstStyle>
            <a:lvl1pPr algn="just">
              <a:lnSpc>
                <a:spcPts val="750"/>
              </a:lnSpc>
              <a:spcBef>
                <a:spcPts val="0"/>
              </a:spcBef>
              <a:defRPr sz="75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1" y="809286"/>
            <a:ext cx="5786275" cy="910657"/>
          </a:xfrm>
          <a:prstGeom prst="rect">
            <a:avLst/>
          </a:prstGeom>
        </p:spPr>
        <p:txBody>
          <a:bodyPr/>
          <a:lstStyle>
            <a:lvl1pPr marL="171450">
              <a:defRPr sz="12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1" y="1980861"/>
            <a:ext cx="5786275" cy="909297"/>
          </a:xfrm>
          <a:prstGeom prst="rect">
            <a:avLst/>
          </a:prstGeom>
        </p:spPr>
        <p:txBody>
          <a:bodyPr/>
          <a:lstStyle>
            <a:lvl1pPr marL="171450">
              <a:defRPr sz="12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1" y="3160769"/>
            <a:ext cx="5786275" cy="1525531"/>
          </a:xfrm>
          <a:prstGeom prst="rect">
            <a:avLst/>
          </a:prstGeom>
        </p:spPr>
        <p:txBody>
          <a:bodyPr>
            <a:normAutofit/>
          </a:bodyPr>
          <a:lstStyle>
            <a:lvl1pPr marL="214313" indent="-214313">
              <a:buFont typeface="Arial" panose="020B0604020202020204" pitchFamily="34" charset="0"/>
              <a:buChar char="‒"/>
              <a:defRPr sz="1050" b="0">
                <a:solidFill>
                  <a:srgbClr val="1C75BC"/>
                </a:solidFill>
              </a:defRPr>
            </a:lvl1pPr>
          </a:lstStyle>
          <a:p>
            <a:pPr lvl="0"/>
            <a:r>
              <a:rPr lang="en-US" dirty="0"/>
              <a:t>Address the research approach in 2-4 bullet points</a:t>
            </a:r>
          </a:p>
        </p:txBody>
      </p:sp>
      <p:pic>
        <p:nvPicPr>
          <p:cNvPr id="19" name="Picture 18" descr="Berkeley_Lab_Logo_Smal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7200" y="4686300"/>
            <a:ext cx="762000" cy="444985"/>
          </a:xfrm>
          <a:prstGeom prst="rect">
            <a:avLst/>
          </a:prstGeom>
        </p:spPr>
      </p:pic>
      <p:sp>
        <p:nvSpPr>
          <p:cNvPr id="20" name="Picture Placeholder 51"/>
          <p:cNvSpPr>
            <a:spLocks noGrp="1"/>
          </p:cNvSpPr>
          <p:nvPr>
            <p:ph type="pic" sz="quarter" idx="36" hasCustomPrompt="1"/>
          </p:nvPr>
        </p:nvSpPr>
        <p:spPr>
          <a:xfrm>
            <a:off x="3387725" y="4742260"/>
            <a:ext cx="3187700" cy="329803"/>
          </a:xfrm>
          <a:prstGeom prst="rect">
            <a:avLst/>
          </a:prstGeom>
        </p:spPr>
        <p:txBody>
          <a:bodyPr/>
          <a:lstStyle>
            <a:lvl1pPr>
              <a:defRPr sz="825">
                <a:solidFill>
                  <a:schemeClr val="accent4"/>
                </a:solidFill>
              </a:defRPr>
            </a:lvl1pPr>
          </a:lstStyle>
          <a:p>
            <a:pPr lvl="0"/>
            <a:r>
              <a:rPr lang="en-US" dirty="0"/>
              <a:t>Optional - additional logos here (project logo, collaborators, etc.)</a:t>
            </a:r>
          </a:p>
        </p:txBody>
      </p:sp>
      <p:sp>
        <p:nvSpPr>
          <p:cNvPr id="21" name="Picture Placeholder 51"/>
          <p:cNvSpPr>
            <a:spLocks noGrp="1"/>
          </p:cNvSpPr>
          <p:nvPr>
            <p:ph type="pic" sz="quarter" idx="37" hasCustomPrompt="1"/>
          </p:nvPr>
        </p:nvSpPr>
        <p:spPr>
          <a:xfrm>
            <a:off x="347346" y="4747975"/>
            <a:ext cx="2883535" cy="329803"/>
          </a:xfrm>
          <a:prstGeom prst="rect">
            <a:avLst/>
          </a:prstGeom>
        </p:spPr>
        <p:txBody>
          <a:bodyPr/>
          <a:lstStyle>
            <a:lvl1pPr>
              <a:defRPr sz="825" baseline="0">
                <a:solidFill>
                  <a:schemeClr val="accent4"/>
                </a:solidFill>
              </a:defRPr>
            </a:lvl1pPr>
          </a:lstStyle>
          <a:p>
            <a:pPr lvl="0"/>
            <a:r>
              <a:rPr lang="en-US" dirty="0"/>
              <a:t>Sponsor logo here</a:t>
            </a:r>
          </a:p>
        </p:txBody>
      </p:sp>
      <p:cxnSp>
        <p:nvCxnSpPr>
          <p:cNvPr id="22" name="Straight Connector 21"/>
          <p:cNvCxnSpPr/>
          <p:nvPr userDrawn="1"/>
        </p:nvCxnSpPr>
        <p:spPr>
          <a:xfrm>
            <a:off x="0" y="550885"/>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4681690"/>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pic>
        <p:nvPicPr>
          <p:cNvPr id="24" name="Picture 20" descr="CRD_logo_new2.png"/>
          <p:cNvPicPr>
            <a:picLocks noChangeAspect="1"/>
          </p:cNvPicPr>
          <p:nvPr userDrawn="1"/>
        </p:nvPicPr>
        <p:blipFill>
          <a:blip r:embed="rId3"/>
          <a:srcRect/>
          <a:stretch>
            <a:fillRect/>
          </a:stretch>
        </p:blipFill>
        <p:spPr bwMode="auto">
          <a:xfrm>
            <a:off x="6955182" y="4686301"/>
            <a:ext cx="988971" cy="461810"/>
          </a:xfrm>
          <a:prstGeom prst="rect">
            <a:avLst/>
          </a:prstGeom>
          <a:noFill/>
          <a:ln w="9525">
            <a:noFill/>
            <a:miter lim="800000"/>
            <a:headEnd/>
            <a:tailEnd/>
          </a:ln>
        </p:spPr>
      </p:pic>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3470"/>
            <a:ext cx="8392886" cy="531495"/>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587217"/>
            <a:ext cx="3350984" cy="3578253"/>
          </a:xfrm>
          <a:prstGeom prst="rect">
            <a:avLst/>
          </a:prstGeom>
        </p:spPr>
        <p:txBody>
          <a:bodyPr/>
          <a:lstStyle>
            <a:lvl1pPr>
              <a:defRPr sz="1350" b="0" baseline="0">
                <a:solidFill>
                  <a:srgbClr val="008000"/>
                </a:solidFill>
              </a:defRPr>
            </a:lvl1pPr>
            <a:lvl2pPr>
              <a:defRPr sz="105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4165470"/>
            <a:ext cx="3352280" cy="516220"/>
          </a:xfrm>
          <a:prstGeom prst="rect">
            <a:avLst/>
          </a:prstGeom>
        </p:spPr>
        <p:txBody>
          <a:bodyPr>
            <a:noAutofit/>
          </a:bodyPr>
          <a:lstStyle>
            <a:lvl1pPr algn="just">
              <a:lnSpc>
                <a:spcPts val="750"/>
              </a:lnSpc>
              <a:spcBef>
                <a:spcPts val="0"/>
              </a:spcBef>
              <a:defRPr sz="75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1" y="952418"/>
            <a:ext cx="5786275" cy="767525"/>
          </a:xfrm>
          <a:prstGeom prst="rect">
            <a:avLst/>
          </a:prstGeom>
        </p:spPr>
        <p:txBody>
          <a:bodyPr/>
          <a:lstStyle>
            <a:lvl1pPr marL="171450">
              <a:defRPr sz="12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95590" y="2343631"/>
            <a:ext cx="5786275" cy="562025"/>
          </a:xfrm>
          <a:prstGeom prst="rect">
            <a:avLst/>
          </a:prstGeom>
        </p:spPr>
        <p:txBody>
          <a:bodyPr/>
          <a:lstStyle>
            <a:lvl1pPr marL="171450">
              <a:defRPr sz="12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1" y="3160770"/>
            <a:ext cx="5786275" cy="710236"/>
          </a:xfrm>
          <a:prstGeom prst="rect">
            <a:avLst/>
          </a:prstGeom>
        </p:spPr>
        <p:txBody>
          <a:bodyPr>
            <a:normAutofit/>
          </a:bodyPr>
          <a:lstStyle>
            <a:lvl1pPr marL="214313" indent="-214313">
              <a:buFont typeface="Arial" panose="020B0604020202020204" pitchFamily="34" charset="0"/>
              <a:buChar char="‒"/>
              <a:defRPr sz="105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4766083"/>
            <a:ext cx="2438400" cy="305990"/>
          </a:xfrm>
          <a:prstGeom prst="rect">
            <a:avLst/>
          </a:prstGeom>
          <a:noFill/>
          <a:ln w="9525">
            <a:noFill/>
            <a:miter lim="800000"/>
            <a:headEnd/>
            <a:tailEnd/>
          </a:ln>
        </p:spPr>
      </p:pic>
      <p:pic>
        <p:nvPicPr>
          <p:cNvPr id="50" name="Picture 49" descr="Berkeley_Lab_Logo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77200" y="4686300"/>
            <a:ext cx="762000" cy="444985"/>
          </a:xfrm>
          <a:prstGeom prst="rect">
            <a:avLst/>
          </a:prstGeom>
        </p:spPr>
      </p:pic>
      <p:sp>
        <p:nvSpPr>
          <p:cNvPr id="52" name="Picture Placeholder 51"/>
          <p:cNvSpPr>
            <a:spLocks noGrp="1"/>
          </p:cNvSpPr>
          <p:nvPr>
            <p:ph type="pic" sz="quarter" idx="36" hasCustomPrompt="1"/>
          </p:nvPr>
        </p:nvSpPr>
        <p:spPr>
          <a:xfrm>
            <a:off x="3387725" y="4742260"/>
            <a:ext cx="3187700" cy="329803"/>
          </a:xfrm>
          <a:prstGeom prst="rect">
            <a:avLst/>
          </a:prstGeom>
        </p:spPr>
        <p:txBody>
          <a:bodyPr/>
          <a:lstStyle>
            <a:lvl1pPr>
              <a:defRPr sz="825">
                <a:solidFill>
                  <a:srgbClr val="E86E25"/>
                </a:solidFill>
              </a:defRPr>
            </a:lvl1pPr>
          </a:lstStyle>
          <a:p>
            <a:pPr lvl="0"/>
            <a:r>
              <a:rPr lang="en-US" dirty="0"/>
              <a:t>Optional - additional logos here (project logo, collaborators, etc.)</a:t>
            </a:r>
          </a:p>
        </p:txBody>
      </p:sp>
      <p:pic>
        <p:nvPicPr>
          <p:cNvPr id="12" name="Picture 20" descr="CRD_logo_new2.png"/>
          <p:cNvPicPr>
            <a:picLocks noChangeAspect="1"/>
          </p:cNvPicPr>
          <p:nvPr userDrawn="1"/>
        </p:nvPicPr>
        <p:blipFill>
          <a:blip r:embed="rId5"/>
          <a:srcRect/>
          <a:stretch>
            <a:fillRect/>
          </a:stretch>
        </p:blipFill>
        <p:spPr bwMode="auto">
          <a:xfrm>
            <a:off x="6955182" y="4686301"/>
            <a:ext cx="988971" cy="461810"/>
          </a:xfrm>
          <a:prstGeom prst="rect">
            <a:avLst/>
          </a:prstGeom>
          <a:noFill/>
          <a:ln w="9525">
            <a:noFill/>
            <a:miter lim="800000"/>
            <a:headEnd/>
            <a:tailEnd/>
          </a:ln>
        </p:spPr>
      </p:pic>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3470"/>
            <a:ext cx="8392886" cy="531495"/>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29494" y="594966"/>
            <a:ext cx="3350984" cy="3578253"/>
          </a:xfrm>
          <a:prstGeom prst="rect">
            <a:avLst/>
          </a:prstGeom>
        </p:spPr>
        <p:txBody>
          <a:bodyPr/>
          <a:lstStyle>
            <a:lvl1pPr>
              <a:defRPr sz="1350" b="0" baseline="0">
                <a:solidFill>
                  <a:srgbClr val="008000"/>
                </a:solidFill>
              </a:defRPr>
            </a:lvl1pPr>
            <a:lvl2pPr>
              <a:defRPr sz="105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4165470"/>
            <a:ext cx="3352280" cy="516220"/>
          </a:xfrm>
          <a:prstGeom prst="rect">
            <a:avLst/>
          </a:prstGeom>
        </p:spPr>
        <p:txBody>
          <a:bodyPr>
            <a:noAutofit/>
          </a:bodyPr>
          <a:lstStyle>
            <a:lvl1pPr algn="just">
              <a:lnSpc>
                <a:spcPts val="750"/>
              </a:lnSpc>
              <a:spcBef>
                <a:spcPts val="0"/>
              </a:spcBef>
              <a:defRPr sz="75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1" y="809286"/>
            <a:ext cx="5786275" cy="910657"/>
          </a:xfrm>
          <a:prstGeom prst="rect">
            <a:avLst/>
          </a:prstGeom>
        </p:spPr>
        <p:txBody>
          <a:bodyPr/>
          <a:lstStyle>
            <a:lvl1pPr marL="171450">
              <a:defRPr sz="12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1" y="1980861"/>
            <a:ext cx="5786275" cy="909297"/>
          </a:xfrm>
          <a:prstGeom prst="rect">
            <a:avLst/>
          </a:prstGeom>
        </p:spPr>
        <p:txBody>
          <a:bodyPr/>
          <a:lstStyle>
            <a:lvl1pPr marL="171450">
              <a:defRPr sz="12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1" y="3797085"/>
            <a:ext cx="5786275" cy="889215"/>
          </a:xfrm>
          <a:prstGeom prst="rect">
            <a:avLst/>
          </a:prstGeom>
        </p:spPr>
        <p:txBody>
          <a:bodyPr>
            <a:normAutofit/>
          </a:bodyPr>
          <a:lstStyle>
            <a:lvl1pPr marL="214313" indent="-214313">
              <a:buFont typeface="Arial" panose="020B0604020202020204" pitchFamily="34" charset="0"/>
              <a:buChar char="‒"/>
              <a:defRPr sz="105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4766083"/>
            <a:ext cx="2438400" cy="305990"/>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4742461"/>
            <a:ext cx="1351650" cy="27432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4686300"/>
            <a:ext cx="762000" cy="444985"/>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4720590"/>
            <a:ext cx="548640" cy="402355"/>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4720229"/>
            <a:ext cx="548640" cy="393041"/>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 Placeholder 2"/>
          <p:cNvSpPr>
            <a:spLocks noGrp="1"/>
          </p:cNvSpPr>
          <p:nvPr>
            <p:ph type="body" sz="quarter" idx="36" hasCustomPrompt="1"/>
          </p:nvPr>
        </p:nvSpPr>
        <p:spPr>
          <a:xfrm>
            <a:off x="14289" y="3981450"/>
            <a:ext cx="3373437" cy="184547"/>
          </a:xfrm>
          <a:prstGeom prst="rect">
            <a:avLst/>
          </a:prstGeom>
        </p:spPr>
        <p:txBody>
          <a:bodyPr/>
          <a:lstStyle>
            <a:lvl1pPr>
              <a:defRPr sz="750" baseline="0"/>
            </a:lvl1pPr>
          </a:lstStyle>
          <a:p>
            <a:pPr lvl="0"/>
            <a:r>
              <a:rPr lang="en-US" dirty="0"/>
              <a:t>Data available at (DOI):</a:t>
            </a:r>
          </a:p>
        </p:txBody>
      </p:sp>
    </p:spTree>
    <p:extLst>
      <p:ext uri="{BB962C8B-B14F-4D97-AF65-F5344CB8AC3E}">
        <p14:creationId xmlns:p14="http://schemas.microsoft.com/office/powerpoint/2010/main" val="488722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1" y="2930129"/>
            <a:ext cx="5786275" cy="20859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800"/>
            <a:r>
              <a:rPr lang="en-US" sz="1350" dirty="0"/>
              <a:t>Research Details</a:t>
            </a:r>
          </a:p>
        </p:txBody>
      </p:sp>
      <p:sp>
        <p:nvSpPr>
          <p:cNvPr id="6" name="Text Placeholder 21"/>
          <p:cNvSpPr txBox="1">
            <a:spLocks/>
          </p:cNvSpPr>
          <p:nvPr userDrawn="1"/>
        </p:nvSpPr>
        <p:spPr>
          <a:xfrm>
            <a:off x="3387841" y="2257584"/>
            <a:ext cx="5786275" cy="47620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800"/>
            <a:r>
              <a:rPr lang="en-US" sz="1350" dirty="0"/>
              <a:t>Significance and Impact</a:t>
            </a:r>
          </a:p>
        </p:txBody>
      </p:sp>
      <p:sp>
        <p:nvSpPr>
          <p:cNvPr id="7" name="Text Placeholder 21"/>
          <p:cNvSpPr txBox="1">
            <a:spLocks/>
          </p:cNvSpPr>
          <p:nvPr userDrawn="1"/>
        </p:nvSpPr>
        <p:spPr>
          <a:xfrm>
            <a:off x="3387841" y="586979"/>
            <a:ext cx="5786275" cy="20597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800"/>
            <a:r>
              <a:rPr lang="en-US" sz="1350"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18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1800">
          <a:solidFill>
            <a:srgbClr val="106636"/>
          </a:solidFill>
          <a:latin typeface="Arial" charset="0"/>
          <a:cs typeface="Arial" charset="0"/>
        </a:defRPr>
      </a:lvl2pPr>
      <a:lvl3pPr algn="ctr" rtl="0" eaLnBrk="1" fontAlgn="base" hangingPunct="1">
        <a:spcBef>
          <a:spcPct val="0"/>
        </a:spcBef>
        <a:spcAft>
          <a:spcPct val="0"/>
        </a:spcAft>
        <a:defRPr sz="1800">
          <a:solidFill>
            <a:srgbClr val="106636"/>
          </a:solidFill>
          <a:latin typeface="Arial" charset="0"/>
          <a:cs typeface="Arial" charset="0"/>
        </a:defRPr>
      </a:lvl3pPr>
      <a:lvl4pPr algn="ctr" rtl="0" eaLnBrk="1" fontAlgn="base" hangingPunct="1">
        <a:spcBef>
          <a:spcPct val="0"/>
        </a:spcBef>
        <a:spcAft>
          <a:spcPct val="0"/>
        </a:spcAft>
        <a:defRPr sz="1800">
          <a:solidFill>
            <a:srgbClr val="106636"/>
          </a:solidFill>
          <a:latin typeface="Arial" charset="0"/>
          <a:cs typeface="Arial" charset="0"/>
        </a:defRPr>
      </a:lvl4pPr>
      <a:lvl5pPr algn="ctr" rtl="0" eaLnBrk="1" fontAlgn="base" hangingPunct="1">
        <a:spcBef>
          <a:spcPct val="0"/>
        </a:spcBef>
        <a:spcAft>
          <a:spcPct val="0"/>
        </a:spcAft>
        <a:defRPr sz="1800">
          <a:solidFill>
            <a:srgbClr val="106636"/>
          </a:solidFill>
          <a:latin typeface="Arial" charset="0"/>
          <a:cs typeface="Arial" charset="0"/>
        </a:defRPr>
      </a:lvl5pPr>
      <a:lvl6pPr marL="341891" algn="ctr" rtl="0" eaLnBrk="1" fontAlgn="base" hangingPunct="1">
        <a:spcBef>
          <a:spcPct val="0"/>
        </a:spcBef>
        <a:spcAft>
          <a:spcPct val="0"/>
        </a:spcAft>
        <a:defRPr sz="1800">
          <a:solidFill>
            <a:srgbClr val="106636"/>
          </a:solidFill>
          <a:latin typeface="Arial" charset="0"/>
          <a:cs typeface="Arial" charset="0"/>
        </a:defRPr>
      </a:lvl6pPr>
      <a:lvl7pPr marL="683783" algn="ctr" rtl="0" eaLnBrk="1" fontAlgn="base" hangingPunct="1">
        <a:spcBef>
          <a:spcPct val="0"/>
        </a:spcBef>
        <a:spcAft>
          <a:spcPct val="0"/>
        </a:spcAft>
        <a:defRPr sz="1800">
          <a:solidFill>
            <a:srgbClr val="106636"/>
          </a:solidFill>
          <a:latin typeface="Arial" charset="0"/>
          <a:cs typeface="Arial" charset="0"/>
        </a:defRPr>
      </a:lvl7pPr>
      <a:lvl8pPr marL="1025670" algn="ctr" rtl="0" eaLnBrk="1" fontAlgn="base" hangingPunct="1">
        <a:spcBef>
          <a:spcPct val="0"/>
        </a:spcBef>
        <a:spcAft>
          <a:spcPct val="0"/>
        </a:spcAft>
        <a:defRPr sz="1800">
          <a:solidFill>
            <a:srgbClr val="106636"/>
          </a:solidFill>
          <a:latin typeface="Arial" charset="0"/>
          <a:cs typeface="Arial" charset="0"/>
        </a:defRPr>
      </a:lvl8pPr>
      <a:lvl9pPr marL="1367565" algn="ctr" rtl="0" eaLnBrk="1" fontAlgn="base" hangingPunct="1">
        <a:spcBef>
          <a:spcPct val="0"/>
        </a:spcBef>
        <a:spcAft>
          <a:spcPct val="0"/>
        </a:spcAft>
        <a:defRPr sz="18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350" b="1" kern="1200">
          <a:solidFill>
            <a:srgbClr val="008000"/>
          </a:solidFill>
          <a:latin typeface="Arial" pitchFamily="34" charset="0"/>
          <a:ea typeface="+mn-ea"/>
          <a:cs typeface="Arial" pitchFamily="34" charset="0"/>
        </a:defRPr>
      </a:lvl1pPr>
      <a:lvl2pPr marL="342377" indent="0" algn="l" rtl="0" eaLnBrk="1" fontAlgn="base" hangingPunct="1">
        <a:spcBef>
          <a:spcPct val="20000"/>
        </a:spcBef>
        <a:spcAft>
          <a:spcPct val="0"/>
        </a:spcAft>
        <a:buFont typeface="Arial" charset="0"/>
        <a:buNone/>
        <a:defRPr sz="1350" kern="1200">
          <a:solidFill>
            <a:srgbClr val="404040"/>
          </a:solidFill>
          <a:latin typeface="Arial" pitchFamily="34" charset="0"/>
          <a:ea typeface="+mn-ea"/>
          <a:cs typeface="Arial" pitchFamily="34" charset="0"/>
        </a:defRPr>
      </a:lvl2pPr>
      <a:lvl3pPr marL="853571" indent="-170004" algn="l" rtl="0" eaLnBrk="1" fontAlgn="base" hangingPunct="1">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3pPr>
      <a:lvl4pPr marL="1195949" indent="-170004" algn="l" rtl="0" eaLnBrk="1" fontAlgn="base" hangingPunct="1">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4pPr>
      <a:lvl5pPr marL="1538328" indent="-170004" algn="l" rtl="0" eaLnBrk="1" fontAlgn="base" hangingPunct="1">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5pPr>
      <a:lvl6pPr marL="1880404"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2295"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64186"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06077"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3783" rtl="0" eaLnBrk="1" latinLnBrk="0" hangingPunct="1">
        <a:defRPr sz="1350" kern="1200">
          <a:solidFill>
            <a:schemeClr val="tx1"/>
          </a:solidFill>
          <a:latin typeface="+mn-lt"/>
          <a:ea typeface="+mn-ea"/>
          <a:cs typeface="+mn-cs"/>
        </a:defRPr>
      </a:lvl1pPr>
      <a:lvl2pPr marL="341891" algn="l" defTabSz="683783" rtl="0" eaLnBrk="1" latinLnBrk="0" hangingPunct="1">
        <a:defRPr sz="1350" kern="1200">
          <a:solidFill>
            <a:schemeClr val="tx1"/>
          </a:solidFill>
          <a:latin typeface="+mn-lt"/>
          <a:ea typeface="+mn-ea"/>
          <a:cs typeface="+mn-cs"/>
        </a:defRPr>
      </a:lvl2pPr>
      <a:lvl3pPr marL="683783" algn="l" defTabSz="683783" rtl="0" eaLnBrk="1" latinLnBrk="0" hangingPunct="1">
        <a:defRPr sz="1350" kern="1200">
          <a:solidFill>
            <a:schemeClr val="tx1"/>
          </a:solidFill>
          <a:latin typeface="+mn-lt"/>
          <a:ea typeface="+mn-ea"/>
          <a:cs typeface="+mn-cs"/>
        </a:defRPr>
      </a:lvl3pPr>
      <a:lvl4pPr marL="1025670" algn="l" defTabSz="683783" rtl="0" eaLnBrk="1" latinLnBrk="0" hangingPunct="1">
        <a:defRPr sz="1350" kern="1200">
          <a:solidFill>
            <a:schemeClr val="tx1"/>
          </a:solidFill>
          <a:latin typeface="+mn-lt"/>
          <a:ea typeface="+mn-ea"/>
          <a:cs typeface="+mn-cs"/>
        </a:defRPr>
      </a:lvl4pPr>
      <a:lvl5pPr marL="1367565" algn="l" defTabSz="683783" rtl="0" eaLnBrk="1" latinLnBrk="0" hangingPunct="1">
        <a:defRPr sz="1350" kern="1200">
          <a:solidFill>
            <a:schemeClr val="tx1"/>
          </a:solidFill>
          <a:latin typeface="+mn-lt"/>
          <a:ea typeface="+mn-ea"/>
          <a:cs typeface="+mn-cs"/>
        </a:defRPr>
      </a:lvl5pPr>
      <a:lvl6pPr marL="1709455" algn="l" defTabSz="683783" rtl="0" eaLnBrk="1" latinLnBrk="0" hangingPunct="1">
        <a:defRPr sz="1350" kern="1200">
          <a:solidFill>
            <a:schemeClr val="tx1"/>
          </a:solidFill>
          <a:latin typeface="+mn-lt"/>
          <a:ea typeface="+mn-ea"/>
          <a:cs typeface="+mn-cs"/>
        </a:defRPr>
      </a:lvl6pPr>
      <a:lvl7pPr marL="2051347" algn="l" defTabSz="683783" rtl="0" eaLnBrk="1" latinLnBrk="0" hangingPunct="1">
        <a:defRPr sz="1350" kern="1200">
          <a:solidFill>
            <a:schemeClr val="tx1"/>
          </a:solidFill>
          <a:latin typeface="+mn-lt"/>
          <a:ea typeface="+mn-ea"/>
          <a:cs typeface="+mn-cs"/>
        </a:defRPr>
      </a:lvl7pPr>
      <a:lvl8pPr marL="2393240" algn="l" defTabSz="683783" rtl="0" eaLnBrk="1" latinLnBrk="0" hangingPunct="1">
        <a:defRPr sz="1350" kern="1200">
          <a:solidFill>
            <a:schemeClr val="tx1"/>
          </a:solidFill>
          <a:latin typeface="+mn-lt"/>
          <a:ea typeface="+mn-ea"/>
          <a:cs typeface="+mn-cs"/>
        </a:defRPr>
      </a:lvl8pPr>
      <a:lvl9pPr marL="2735132" algn="l" defTabSz="683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635431" y="3735092"/>
            <a:ext cx="9089001" cy="602274"/>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800"/>
            <a:r>
              <a:rPr lang="en-US" sz="1350" dirty="0"/>
              <a:t>Research Details</a:t>
            </a:r>
          </a:p>
        </p:txBody>
      </p:sp>
      <p:sp>
        <p:nvSpPr>
          <p:cNvPr id="3" name="Text Placeholder 21"/>
          <p:cNvSpPr txBox="1">
            <a:spLocks/>
          </p:cNvSpPr>
          <p:nvPr userDrawn="1"/>
        </p:nvSpPr>
        <p:spPr>
          <a:xfrm>
            <a:off x="3084164" y="2526224"/>
            <a:ext cx="6640268" cy="495945"/>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800"/>
            <a:r>
              <a:rPr lang="en-US" sz="1350" dirty="0"/>
              <a:t>Significance and Impact</a:t>
            </a:r>
          </a:p>
        </p:txBody>
      </p:sp>
      <p:sp>
        <p:nvSpPr>
          <p:cNvPr id="4" name="Text Placeholder 21"/>
          <p:cNvSpPr txBox="1">
            <a:spLocks/>
          </p:cNvSpPr>
          <p:nvPr userDrawn="1"/>
        </p:nvSpPr>
        <p:spPr>
          <a:xfrm>
            <a:off x="3037668" y="586979"/>
            <a:ext cx="6136447" cy="20597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800"/>
            <a:r>
              <a:rPr lang="en-US" sz="1350" dirty="0"/>
              <a:t>Scientific Achievement</a:t>
            </a:r>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18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1800">
          <a:solidFill>
            <a:srgbClr val="106636"/>
          </a:solidFill>
          <a:latin typeface="Arial" charset="0"/>
          <a:cs typeface="Arial" charset="0"/>
        </a:defRPr>
      </a:lvl2pPr>
      <a:lvl3pPr algn="ctr" rtl="0" eaLnBrk="1" fontAlgn="base" hangingPunct="1">
        <a:spcBef>
          <a:spcPct val="0"/>
        </a:spcBef>
        <a:spcAft>
          <a:spcPct val="0"/>
        </a:spcAft>
        <a:defRPr sz="1800">
          <a:solidFill>
            <a:srgbClr val="106636"/>
          </a:solidFill>
          <a:latin typeface="Arial" charset="0"/>
          <a:cs typeface="Arial" charset="0"/>
        </a:defRPr>
      </a:lvl3pPr>
      <a:lvl4pPr algn="ctr" rtl="0" eaLnBrk="1" fontAlgn="base" hangingPunct="1">
        <a:spcBef>
          <a:spcPct val="0"/>
        </a:spcBef>
        <a:spcAft>
          <a:spcPct val="0"/>
        </a:spcAft>
        <a:defRPr sz="1800">
          <a:solidFill>
            <a:srgbClr val="106636"/>
          </a:solidFill>
          <a:latin typeface="Arial" charset="0"/>
          <a:cs typeface="Arial" charset="0"/>
        </a:defRPr>
      </a:lvl4pPr>
      <a:lvl5pPr algn="ctr" rtl="0" eaLnBrk="1" fontAlgn="base" hangingPunct="1">
        <a:spcBef>
          <a:spcPct val="0"/>
        </a:spcBef>
        <a:spcAft>
          <a:spcPct val="0"/>
        </a:spcAft>
        <a:defRPr sz="1800">
          <a:solidFill>
            <a:srgbClr val="106636"/>
          </a:solidFill>
          <a:latin typeface="Arial" charset="0"/>
          <a:cs typeface="Arial" charset="0"/>
        </a:defRPr>
      </a:lvl5pPr>
      <a:lvl6pPr marL="341891" algn="ctr" rtl="0" eaLnBrk="1" fontAlgn="base" hangingPunct="1">
        <a:spcBef>
          <a:spcPct val="0"/>
        </a:spcBef>
        <a:spcAft>
          <a:spcPct val="0"/>
        </a:spcAft>
        <a:defRPr sz="1800">
          <a:solidFill>
            <a:srgbClr val="106636"/>
          </a:solidFill>
          <a:latin typeface="Arial" charset="0"/>
          <a:cs typeface="Arial" charset="0"/>
        </a:defRPr>
      </a:lvl6pPr>
      <a:lvl7pPr marL="683783" algn="ctr" rtl="0" eaLnBrk="1" fontAlgn="base" hangingPunct="1">
        <a:spcBef>
          <a:spcPct val="0"/>
        </a:spcBef>
        <a:spcAft>
          <a:spcPct val="0"/>
        </a:spcAft>
        <a:defRPr sz="1800">
          <a:solidFill>
            <a:srgbClr val="106636"/>
          </a:solidFill>
          <a:latin typeface="Arial" charset="0"/>
          <a:cs typeface="Arial" charset="0"/>
        </a:defRPr>
      </a:lvl7pPr>
      <a:lvl8pPr marL="1025670" algn="ctr" rtl="0" eaLnBrk="1" fontAlgn="base" hangingPunct="1">
        <a:spcBef>
          <a:spcPct val="0"/>
        </a:spcBef>
        <a:spcAft>
          <a:spcPct val="0"/>
        </a:spcAft>
        <a:defRPr sz="1800">
          <a:solidFill>
            <a:srgbClr val="106636"/>
          </a:solidFill>
          <a:latin typeface="Arial" charset="0"/>
          <a:cs typeface="Arial" charset="0"/>
        </a:defRPr>
      </a:lvl8pPr>
      <a:lvl9pPr marL="1367565" algn="ctr" rtl="0" eaLnBrk="1" fontAlgn="base" hangingPunct="1">
        <a:spcBef>
          <a:spcPct val="0"/>
        </a:spcBef>
        <a:spcAft>
          <a:spcPct val="0"/>
        </a:spcAft>
        <a:defRPr sz="18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350" b="1" kern="1200">
          <a:solidFill>
            <a:srgbClr val="008000"/>
          </a:solidFill>
          <a:latin typeface="Arial" pitchFamily="34" charset="0"/>
          <a:ea typeface="+mn-ea"/>
          <a:cs typeface="Arial" pitchFamily="34" charset="0"/>
        </a:defRPr>
      </a:lvl1pPr>
      <a:lvl2pPr marL="342377" indent="0" algn="l" rtl="0" eaLnBrk="1" fontAlgn="base" hangingPunct="1">
        <a:spcBef>
          <a:spcPct val="20000"/>
        </a:spcBef>
        <a:spcAft>
          <a:spcPct val="0"/>
        </a:spcAft>
        <a:buFont typeface="Arial" charset="0"/>
        <a:buNone/>
        <a:defRPr sz="1350" kern="1200">
          <a:solidFill>
            <a:srgbClr val="404040"/>
          </a:solidFill>
          <a:latin typeface="Arial" pitchFamily="34" charset="0"/>
          <a:ea typeface="+mn-ea"/>
          <a:cs typeface="Arial" pitchFamily="34" charset="0"/>
        </a:defRPr>
      </a:lvl2pPr>
      <a:lvl3pPr marL="853571" indent="-170004" algn="l" rtl="0" eaLnBrk="1" fontAlgn="base" hangingPunct="1">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3pPr>
      <a:lvl4pPr marL="1195949" indent="-170004" algn="l" rtl="0" eaLnBrk="1" fontAlgn="base" hangingPunct="1">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4pPr>
      <a:lvl5pPr marL="1538328" indent="-170004" algn="l" rtl="0" eaLnBrk="1" fontAlgn="base" hangingPunct="1">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5pPr>
      <a:lvl6pPr marL="1880404"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2295"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64186"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06077" indent="-170949" algn="l" defTabSz="68378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3783" rtl="0" eaLnBrk="1" latinLnBrk="0" hangingPunct="1">
        <a:defRPr sz="1350" kern="1200">
          <a:solidFill>
            <a:schemeClr val="tx1"/>
          </a:solidFill>
          <a:latin typeface="+mn-lt"/>
          <a:ea typeface="+mn-ea"/>
          <a:cs typeface="+mn-cs"/>
        </a:defRPr>
      </a:lvl1pPr>
      <a:lvl2pPr marL="341891" algn="l" defTabSz="683783" rtl="0" eaLnBrk="1" latinLnBrk="0" hangingPunct="1">
        <a:defRPr sz="1350" kern="1200">
          <a:solidFill>
            <a:schemeClr val="tx1"/>
          </a:solidFill>
          <a:latin typeface="+mn-lt"/>
          <a:ea typeface="+mn-ea"/>
          <a:cs typeface="+mn-cs"/>
        </a:defRPr>
      </a:lvl2pPr>
      <a:lvl3pPr marL="683783" algn="l" defTabSz="683783" rtl="0" eaLnBrk="1" latinLnBrk="0" hangingPunct="1">
        <a:defRPr sz="1350" kern="1200">
          <a:solidFill>
            <a:schemeClr val="tx1"/>
          </a:solidFill>
          <a:latin typeface="+mn-lt"/>
          <a:ea typeface="+mn-ea"/>
          <a:cs typeface="+mn-cs"/>
        </a:defRPr>
      </a:lvl3pPr>
      <a:lvl4pPr marL="1025670" algn="l" defTabSz="683783" rtl="0" eaLnBrk="1" latinLnBrk="0" hangingPunct="1">
        <a:defRPr sz="1350" kern="1200">
          <a:solidFill>
            <a:schemeClr val="tx1"/>
          </a:solidFill>
          <a:latin typeface="+mn-lt"/>
          <a:ea typeface="+mn-ea"/>
          <a:cs typeface="+mn-cs"/>
        </a:defRPr>
      </a:lvl4pPr>
      <a:lvl5pPr marL="1367565" algn="l" defTabSz="683783" rtl="0" eaLnBrk="1" latinLnBrk="0" hangingPunct="1">
        <a:defRPr sz="1350" kern="1200">
          <a:solidFill>
            <a:schemeClr val="tx1"/>
          </a:solidFill>
          <a:latin typeface="+mn-lt"/>
          <a:ea typeface="+mn-ea"/>
          <a:cs typeface="+mn-cs"/>
        </a:defRPr>
      </a:lvl5pPr>
      <a:lvl6pPr marL="1709455" algn="l" defTabSz="683783" rtl="0" eaLnBrk="1" latinLnBrk="0" hangingPunct="1">
        <a:defRPr sz="1350" kern="1200">
          <a:solidFill>
            <a:schemeClr val="tx1"/>
          </a:solidFill>
          <a:latin typeface="+mn-lt"/>
          <a:ea typeface="+mn-ea"/>
          <a:cs typeface="+mn-cs"/>
        </a:defRPr>
      </a:lvl6pPr>
      <a:lvl7pPr marL="2051347" algn="l" defTabSz="683783" rtl="0" eaLnBrk="1" latinLnBrk="0" hangingPunct="1">
        <a:defRPr sz="1350" kern="1200">
          <a:solidFill>
            <a:schemeClr val="tx1"/>
          </a:solidFill>
          <a:latin typeface="+mn-lt"/>
          <a:ea typeface="+mn-ea"/>
          <a:cs typeface="+mn-cs"/>
        </a:defRPr>
      </a:lvl7pPr>
      <a:lvl8pPr marL="2393240" algn="l" defTabSz="683783" rtl="0" eaLnBrk="1" latinLnBrk="0" hangingPunct="1">
        <a:defRPr sz="1350" kern="1200">
          <a:solidFill>
            <a:schemeClr val="tx1"/>
          </a:solidFill>
          <a:latin typeface="+mn-lt"/>
          <a:ea typeface="+mn-ea"/>
          <a:cs typeface="+mn-cs"/>
        </a:defRPr>
      </a:lvl8pPr>
      <a:lvl9pPr marL="2735132" algn="l" defTabSz="683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3.xml"/><Relationship Id="rId5" Type="http://schemas.openxmlformats.org/officeDocument/2006/relationships/image" Target="../media/image11.emf"/><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29"/>
          <p:cNvSpPr>
            <a:spLocks noGrp="1"/>
          </p:cNvSpPr>
          <p:nvPr>
            <p:ph type="title"/>
          </p:nvPr>
        </p:nvSpPr>
        <p:spPr>
          <a:xfrm>
            <a:off x="631767" y="12038"/>
            <a:ext cx="7946967" cy="531495"/>
          </a:xfrm>
        </p:spPr>
        <p:txBody>
          <a:bodyPr/>
          <a:lstStyle/>
          <a:p>
            <a:r>
              <a:rPr lang="en-US"/>
              <a:t>Attributing and Projecting Heatwaves Is Hard: We Can Do Better</a:t>
            </a:r>
          </a:p>
        </p:txBody>
      </p:sp>
      <p:sp>
        <p:nvSpPr>
          <p:cNvPr id="32" name="Text Placeholder 31"/>
          <p:cNvSpPr>
            <a:spLocks noGrp="1"/>
          </p:cNvSpPr>
          <p:nvPr>
            <p:ph type="body" sz="quarter" idx="30"/>
          </p:nvPr>
        </p:nvSpPr>
        <p:spPr>
          <a:xfrm>
            <a:off x="2518757" y="806335"/>
            <a:ext cx="6251170" cy="1891306"/>
          </a:xfrm>
        </p:spPr>
        <p:txBody>
          <a:bodyPr/>
          <a:lstStyle/>
          <a:p>
            <a:r>
              <a:rPr lang="en-US" dirty="0"/>
              <a:t>Heatwaves are arguably the most deadly of weather phenomena. As the earth warms due to higher concentrations of greenhouse gases, one would expect heatwaves to become worse as well. Many other factors also influence heatwaves. Land use changes, irrigation, air pollution and other changes also drive trends in heatwaves. Some of these cause much larger trends while some have counteracted the climate change driven trends up to now. In some regions the causes of high trends have not yet been identified. Current generation climate models often do not simulate all these mechanisms correctly so must be improved before we can more confidently trust their description of past trends and projections of future trends in heatwaves.</a:t>
            </a:r>
          </a:p>
        </p:txBody>
      </p:sp>
      <p:sp>
        <p:nvSpPr>
          <p:cNvPr id="34" name="Text Placeholder 33"/>
          <p:cNvSpPr>
            <a:spLocks noGrp="1"/>
          </p:cNvSpPr>
          <p:nvPr>
            <p:ph type="body" sz="quarter" idx="34"/>
          </p:nvPr>
        </p:nvSpPr>
        <p:spPr>
          <a:xfrm>
            <a:off x="2527069" y="2726581"/>
            <a:ext cx="6525491" cy="1205342"/>
          </a:xfrm>
        </p:spPr>
        <p:txBody>
          <a:bodyPr/>
          <a:lstStyle/>
          <a:p>
            <a:r>
              <a:rPr lang="en-US" dirty="0"/>
              <a:t>There remain three possible reasons for divergence between observed and simulated heat extremes. First, the models are right, but are being given incomplete local information. Second, the possibility that the models are incorrect and would not have captured observed trends even if these regionally-specific matters were fully incorporated. Third, natural variability at local scales predominates over anthropogenic forcing and models either do not simulate internal variability correctly or our ensembles are not large enough to capture it.</a:t>
            </a:r>
          </a:p>
        </p:txBody>
      </p:sp>
      <p:sp>
        <p:nvSpPr>
          <p:cNvPr id="35" name="Text Placeholder 34"/>
          <p:cNvSpPr>
            <a:spLocks noGrp="1"/>
          </p:cNvSpPr>
          <p:nvPr>
            <p:ph type="body" sz="quarter" idx="35"/>
          </p:nvPr>
        </p:nvSpPr>
        <p:spPr>
          <a:xfrm>
            <a:off x="257696" y="3882045"/>
            <a:ext cx="8778240" cy="590203"/>
          </a:xfrm>
        </p:spPr>
        <p:txBody>
          <a:bodyPr>
            <a:noAutofit/>
          </a:bodyPr>
          <a:lstStyle/>
          <a:p>
            <a:pPr marL="0" indent="0">
              <a:buNone/>
            </a:pPr>
            <a:r>
              <a:rPr lang="en-US" dirty="0"/>
              <a:t>While large-scale changes in mean temperature are well understood, changes in local and regional heatwaves, particularly, daytime maxima, are much harder to simulate and hence attribute. This failure to understand today's observed trends and the discrepancies between the modeled and observed trends and variability also hinders confidence in projections of the future trends. Itis thus an immensely important priority for climate model development studies to focus on extreme heat, the deadliest and most immediate effect of human-induced climate change.</a:t>
            </a:r>
          </a:p>
          <a:p>
            <a:pPr marL="0" indent="0">
              <a:buNone/>
            </a:pPr>
            <a:endParaRPr lang="en-US" dirty="0"/>
          </a:p>
        </p:txBody>
      </p:sp>
      <p:sp>
        <p:nvSpPr>
          <p:cNvPr id="3" name="TextBox 2"/>
          <p:cNvSpPr txBox="1"/>
          <p:nvPr/>
        </p:nvSpPr>
        <p:spPr>
          <a:xfrm>
            <a:off x="199506" y="2386227"/>
            <a:ext cx="2335876" cy="1277273"/>
          </a:xfrm>
          <a:prstGeom prst="rect">
            <a:avLst/>
          </a:prstGeom>
          <a:noFill/>
          <a:ln>
            <a:solidFill>
              <a:schemeClr val="accent1"/>
            </a:solidFill>
          </a:ln>
        </p:spPr>
        <p:txBody>
          <a:bodyPr wrap="square" rtlCol="0">
            <a:spAutoFit/>
          </a:bodyPr>
          <a:lstStyle/>
          <a:p>
            <a:r>
              <a:rPr lang="en-US" sz="1100" dirty="0"/>
              <a:t>Histogram of the </a:t>
            </a:r>
            <a:r>
              <a:rPr lang="en-US" sz="1100" dirty="0" err="1"/>
              <a:t>TXx</a:t>
            </a:r>
            <a:r>
              <a:rPr lang="en-US" sz="1100" dirty="0"/>
              <a:t> trends at De </a:t>
            </a:r>
            <a:r>
              <a:rPr lang="en-US" sz="1100" dirty="0" err="1"/>
              <a:t>Bilt</a:t>
            </a:r>
            <a:r>
              <a:rPr lang="en-US" sz="1100" dirty="0"/>
              <a:t> in 30 realizations of the CESM Large Ensemble over the period 1920–2019 Units: °C per °C global warming. Note that observations are outside the range of realizations. Similar for CMIP5 and CORDEX simulations.</a:t>
            </a:r>
          </a:p>
        </p:txBody>
      </p:sp>
      <p:pic>
        <p:nvPicPr>
          <p:cNvPr id="9" name="Content Placeholder 5"/>
          <p:cNvPicPr>
            <a:picLocks noGrp="1" noChangeAspect="1"/>
          </p:cNvPicPr>
          <p:nvPr>
            <p:ph sz="quarter" idx="31"/>
          </p:nvPr>
        </p:nvPicPr>
        <p:blipFill>
          <a:blip r:embed="rId2">
            <a:extLst>
              <a:ext uri="{28A0092B-C50C-407E-A947-70E740481C1C}">
                <a14:useLocalDpi xmlns:a14="http://schemas.microsoft.com/office/drawing/2010/main" val="0"/>
              </a:ext>
            </a:extLst>
          </a:blip>
          <a:stretch>
            <a:fillRect/>
          </a:stretch>
        </p:blipFill>
        <p:spPr>
          <a:xfrm>
            <a:off x="6553268" y="4763875"/>
            <a:ext cx="313920" cy="308554"/>
          </a:xfrm>
        </p:spPr>
      </p:pic>
      <p:sp>
        <p:nvSpPr>
          <p:cNvPr id="12" name="Rectangle 7">
            <a:extLst>
              <a:ext uri="{FF2B5EF4-FFF2-40B4-BE49-F238E27FC236}">
                <a16:creationId xmlns:a16="http://schemas.microsoft.com/office/drawing/2014/main" id="{2F5B612A-0810-B64F-AA3B-2AFE7E169A9B}"/>
              </a:ext>
            </a:extLst>
          </p:cNvPr>
          <p:cNvSpPr>
            <a:spLocks noGrp="1" noChangeArrowheads="1"/>
          </p:cNvSpPr>
          <p:nvPr>
            <p:ph type="body" sz="quarter" idx="26"/>
          </p:nvPr>
        </p:nvSpPr>
        <p:spPr bwMode="auto">
          <a:xfrm>
            <a:off x="174567" y="4512903"/>
            <a:ext cx="8778240" cy="297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dirty="0"/>
              <a:t>van </a:t>
            </a:r>
            <a:r>
              <a:rPr lang="en-US" dirty="0" err="1"/>
              <a:t>Oldenborgh</a:t>
            </a:r>
            <a:r>
              <a:rPr lang="en-US" dirty="0"/>
              <a:t>, G. J., Wehner, M. F. et al. (2022). Attributing and projecting heatwaves is hard: We can do better. Earth's Future, 10, e2021EF002271. https://</a:t>
            </a:r>
            <a:r>
              <a:rPr lang="en-US" dirty="0" err="1"/>
              <a:t>doi.org</a:t>
            </a:r>
            <a:r>
              <a:rPr lang="en-US" dirty="0"/>
              <a:t>/10.1029/2021EF002271</a:t>
            </a:r>
          </a:p>
          <a:p>
            <a:endParaRPr lang="en-US" dirty="0"/>
          </a:p>
        </p:txBody>
      </p:sp>
      <p:sp>
        <p:nvSpPr>
          <p:cNvPr id="2" name="Rectangle 2">
            <a:extLst>
              <a:ext uri="{FF2B5EF4-FFF2-40B4-BE49-F238E27FC236}">
                <a16:creationId xmlns:a16="http://schemas.microsoft.com/office/drawing/2014/main" id="{9DA3091C-2778-B04F-A1C1-F2B2577F27C5}"/>
              </a:ext>
            </a:extLst>
          </p:cNvPr>
          <p:cNvSpPr>
            <a:spLocks noChangeArrowheads="1"/>
          </p:cNvSpPr>
          <p:nvPr/>
        </p:nvSpPr>
        <p:spPr bwMode="auto">
          <a:xfrm>
            <a:off x="149629" y="648392"/>
            <a:ext cx="711749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1" name="Google Shape;48;p5">
            <a:extLst>
              <a:ext uri="{FF2B5EF4-FFF2-40B4-BE49-F238E27FC236}">
                <a16:creationId xmlns:a16="http://schemas.microsoft.com/office/drawing/2014/main" id="{26B10C9B-0E94-3A48-813B-A15EEEF491B7}"/>
              </a:ext>
            </a:extLst>
          </p:cNvPr>
          <p:cNvPicPr preferRelativeResize="0"/>
          <p:nvPr/>
        </p:nvPicPr>
        <p:blipFill rotWithShape="1">
          <a:blip r:embed="rId3">
            <a:alphaModFix/>
          </a:blip>
          <a:srcRect/>
          <a:stretch/>
        </p:blipFill>
        <p:spPr>
          <a:xfrm>
            <a:off x="2943144" y="4821543"/>
            <a:ext cx="1195720" cy="220605"/>
          </a:xfrm>
          <a:prstGeom prst="rect">
            <a:avLst/>
          </a:prstGeom>
          <a:noFill/>
          <a:ln>
            <a:noFill/>
          </a:ln>
        </p:spPr>
      </p:pic>
      <p:pic>
        <p:nvPicPr>
          <p:cNvPr id="1028" name="Picture 4" descr="PSU Logo, history, meaning, symbol, PNG">
            <a:extLst>
              <a:ext uri="{FF2B5EF4-FFF2-40B4-BE49-F238E27FC236}">
                <a16:creationId xmlns:a16="http://schemas.microsoft.com/office/drawing/2014/main" id="{5337C716-9E87-F349-8BA2-D3424E359A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1626" y="4692676"/>
            <a:ext cx="850379" cy="47833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E5662586-CF13-9B82-14EE-B1803EA30F4E}"/>
              </a:ext>
            </a:extLst>
          </p:cNvPr>
          <p:cNvPicPr>
            <a:picLocks noChangeAspect="1"/>
          </p:cNvPicPr>
          <p:nvPr/>
        </p:nvPicPr>
        <p:blipFill rotWithShape="1">
          <a:blip r:embed="rId5">
            <a:extLst>
              <a:ext uri="{28A0092B-C50C-407E-A947-70E740481C1C}">
                <a14:useLocalDpi xmlns:a14="http://schemas.microsoft.com/office/drawing/2010/main" val="0"/>
              </a:ext>
            </a:extLst>
          </a:blip>
          <a:srcRect t="24969" b="22718"/>
          <a:stretch/>
        </p:blipFill>
        <p:spPr bwMode="auto">
          <a:xfrm>
            <a:off x="85820" y="606829"/>
            <a:ext cx="2644276" cy="179035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93965413"/>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17449</TotalTime>
  <Words>396</Words>
  <Application>Microsoft Office PowerPoint</Application>
  <PresentationFormat>On-screen Show (16:9)</PresentationFormat>
  <Paragraphs>6</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Other EESA Highlights (not DOE-SC)</vt:lpstr>
      <vt:lpstr>DOE-SC EESA Highlights</vt:lpstr>
      <vt:lpstr>Attributing and Projecting Heatwaves Is Hard: We Can Do Better</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jagimbel</cp:lastModifiedBy>
  <cp:revision>159</cp:revision>
  <dcterms:created xsi:type="dcterms:W3CDTF">2016-02-10T19:06:12Z</dcterms:created>
  <dcterms:modified xsi:type="dcterms:W3CDTF">2022-06-01T23:20:47Z</dcterms:modified>
</cp:coreProperties>
</file>