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sldIdLst>
    <p:sldId id="258" r:id="rId6"/>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26B5416-B6DD-3368-E06D-DB6CC006A3F4}" name="Teng, Haiyan" initials="TH" userId="S::haiyan.teng@pnnl.gov::37819854-0e8a-4cfd-9df5-e8c02aa430af" providerId="AD"/>
  <p188:author id="{59F1112F-74A5-02DF-B994-5D4AB005F9F8}" name="Bird, Hailey" initials="BH" userId="S::hailey.bird@pnnl.gov::3a0d51d0-5bf8-4e55-a687-46fc8ec55256" providerId="AD"/>
  <p188:author id="{CA396F34-C937-1625-1B63-9AF4E520B562}" name="Harrop, Bryce E" initials="HBE" userId="S::Bryce.Harrop@pnnl.gov::67c6852c-ef3a-4714-810a-65873c1edd75" providerId="AD"/>
  <p188:author id="{91A9895A-2F7A-A274-93E4-20272CFE8043}" name="Mundy, Beth E" initials="MBE" userId="S::beth.mundy@pnnl.gov::09c03546-1d2d-4d82-89e1-bb5e2a2e687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en, Kacoli" initials="SK" lastIdx="3" clrIdx="0">
    <p:extLst>
      <p:ext uri="{19B8F6BF-5375-455C-9EA6-DF929625EA0E}">
        <p15:presenceInfo xmlns:p15="http://schemas.microsoft.com/office/powerpoint/2012/main" userId="S::kacoli.sen@pnnl.gov::b06ef3b8-9684-4d79-871b-2ad1237d05b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45F75D-7F57-4943-AEAC-8E9B1B3A2237}" v="1" dt="2022-07-05T22:36:19.6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6" autoAdjust="0"/>
    <p:restoredTop sz="94625" autoAdjust="0"/>
  </p:normalViewPr>
  <p:slideViewPr>
    <p:cSldViewPr>
      <p:cViewPr varScale="1">
        <p:scale>
          <a:sx n="127" d="100"/>
          <a:sy n="127" d="100"/>
        </p:scale>
        <p:origin x="150"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5" Type="http://schemas.microsoft.com/office/2018/10/relationships/authors" Target="authors.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ndy, Beth E" userId="09c03546-1d2d-4d82-89e1-bb5e2a2e687b" providerId="ADAL" clId="{E445F75D-7F57-4943-AEAC-8E9B1B3A2237}"/>
    <pc:docChg chg="modSld">
      <pc:chgData name="Mundy, Beth E" userId="09c03546-1d2d-4d82-89e1-bb5e2a2e687b" providerId="ADAL" clId="{E445F75D-7F57-4943-AEAC-8E9B1B3A2237}" dt="2022-07-05T22:36:39.663" v="35" actId="1038"/>
      <pc:docMkLst>
        <pc:docMk/>
      </pc:docMkLst>
      <pc:sldChg chg="modSp mod delCm">
        <pc:chgData name="Mundy, Beth E" userId="09c03546-1d2d-4d82-89e1-bb5e2a2e687b" providerId="ADAL" clId="{E445F75D-7F57-4943-AEAC-8E9B1B3A2237}" dt="2022-07-05T22:36:39.663" v="35" actId="1038"/>
        <pc:sldMkLst>
          <pc:docMk/>
          <pc:sldMk cId="0" sldId="258"/>
        </pc:sldMkLst>
        <pc:spChg chg="mod">
          <ac:chgData name="Mundy, Beth E" userId="09c03546-1d2d-4d82-89e1-bb5e2a2e687b" providerId="ADAL" clId="{E445F75D-7F57-4943-AEAC-8E9B1B3A2237}" dt="2022-07-05T22:36:39.663" v="35" actId="1038"/>
          <ac:spMkLst>
            <pc:docMk/>
            <pc:sldMk cId="0" sldId="258"/>
            <ac:spMk id="4" creationId="{51A9E56A-4EF1-398A-6CA8-407E86D694EA}"/>
          </ac:spMkLst>
        </pc:spChg>
        <pc:spChg chg="mod">
          <ac:chgData name="Mundy, Beth E" userId="09c03546-1d2d-4d82-89e1-bb5e2a2e687b" providerId="ADAL" clId="{E445F75D-7F57-4943-AEAC-8E9B1B3A2237}" dt="2022-07-05T22:31:37.963" v="3" actId="13926"/>
          <ac:spMkLst>
            <pc:docMk/>
            <pc:sldMk cId="0" sldId="258"/>
            <ac:spMk id="10" creationId="{E9ABD3BA-5989-289A-4E10-2DBF2F41FEA2}"/>
          </ac:spMkLst>
        </pc:spChg>
        <pc:spChg chg="mod">
          <ac:chgData name="Mundy, Beth E" userId="09c03546-1d2d-4d82-89e1-bb5e2a2e687b" providerId="ADAL" clId="{E445F75D-7F57-4943-AEAC-8E9B1B3A2237}" dt="2022-07-05T22:31:48.999" v="5" actId="13926"/>
          <ac:spMkLst>
            <pc:docMk/>
            <pc:sldMk cId="0" sldId="258"/>
            <ac:spMk id="3075" creationId="{00000000-0000-0000-0000-000000000000}"/>
          </ac:spMkLst>
        </pc:spChg>
      </pc:sldChg>
    </pc:docChg>
  </pc:docChgLst>
  <pc:docChgLst>
    <pc:chgData name="Bird, Hailey" userId="3a0d51d0-5bf8-4e55-a687-46fc8ec55256" providerId="ADAL" clId="{2D67B9EE-053F-4657-8AF9-CDDEE795895E}"/>
    <pc:docChg chg="modSld">
      <pc:chgData name="Bird, Hailey" userId="3a0d51d0-5bf8-4e55-a687-46fc8ec55256" providerId="ADAL" clId="{2D67B9EE-053F-4657-8AF9-CDDEE795895E}" dt="2022-06-21T11:56:10.861" v="108"/>
      <pc:docMkLst>
        <pc:docMk/>
      </pc:docMkLst>
      <pc:sldChg chg="modSp mod addCm delCm modCm">
        <pc:chgData name="Bird, Hailey" userId="3a0d51d0-5bf8-4e55-a687-46fc8ec55256" providerId="ADAL" clId="{2D67B9EE-053F-4657-8AF9-CDDEE795895E}" dt="2022-06-21T11:56:10.861" v="108"/>
        <pc:sldMkLst>
          <pc:docMk/>
          <pc:sldMk cId="0" sldId="258"/>
        </pc:sldMkLst>
        <pc:spChg chg="mod">
          <ac:chgData name="Bird, Hailey" userId="3a0d51d0-5bf8-4e55-a687-46fc8ec55256" providerId="ADAL" clId="{2D67B9EE-053F-4657-8AF9-CDDEE795895E}" dt="2022-06-21T11:54:48.648" v="104" actId="13926"/>
          <ac:spMkLst>
            <pc:docMk/>
            <pc:sldMk cId="0" sldId="258"/>
            <ac:spMk id="4" creationId="{51A9E56A-4EF1-398A-6CA8-407E86D694EA}"/>
          </ac:spMkLst>
        </pc:spChg>
        <pc:spChg chg="mod">
          <ac:chgData name="Bird, Hailey" userId="3a0d51d0-5bf8-4e55-a687-46fc8ec55256" providerId="ADAL" clId="{2D67B9EE-053F-4657-8AF9-CDDEE795895E}" dt="2022-06-21T11:55:38.221" v="107" actId="13926"/>
          <ac:spMkLst>
            <pc:docMk/>
            <pc:sldMk cId="0" sldId="258"/>
            <ac:spMk id="10" creationId="{E9ABD3BA-5989-289A-4E10-2DBF2F41FEA2}"/>
          </ac:spMkLst>
        </pc:spChg>
        <pc:spChg chg="mod">
          <ac:chgData name="Bird, Hailey" userId="3a0d51d0-5bf8-4e55-a687-46fc8ec55256" providerId="ADAL" clId="{2D67B9EE-053F-4657-8AF9-CDDEE795895E}" dt="2022-06-21T11:55:26.141" v="106" actId="13926"/>
          <ac:spMkLst>
            <pc:docMk/>
            <pc:sldMk cId="0" sldId="258"/>
            <ac:spMk id="3075" creationId="{00000000-0000-0000-0000-000000000000}"/>
          </ac:spMkLst>
        </pc:spChg>
        <pc:spChg chg="mod">
          <ac:chgData name="Bird, Hailey" userId="3a0d51d0-5bf8-4e55-a687-46fc8ec55256" providerId="ADAL" clId="{2D67B9EE-053F-4657-8AF9-CDDEE795895E}" dt="2022-06-21T11:41:29.793" v="0" actId="20577"/>
          <ac:spMkLst>
            <pc:docMk/>
            <pc:sldMk cId="0" sldId="258"/>
            <ac:spMk id="307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7/5/2022</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7/5/2022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7/5/2022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7/5/2022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7/5/2022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7/5/2022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7/5/2022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7/5/2022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7/5/2022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7/5/2022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7/5/2022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7/5/2022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7/5/2022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 y="3621186"/>
            <a:ext cx="4190999"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t>Objective</a:t>
            </a:r>
          </a:p>
          <a:p>
            <a:pPr marL="285750" indent="-285750">
              <a:spcBef>
                <a:spcPct val="15000"/>
              </a:spcBef>
              <a:buFont typeface="Arial" pitchFamily="34" charset="0"/>
              <a:buChar char="●"/>
              <a:defRPr/>
            </a:pPr>
            <a:r>
              <a:rPr lang="en-US" sz="1400" dirty="0"/>
              <a:t>Understand both the observed circulation trend and the related zonally asymmetric warming pattern during summers from 1979</a:t>
            </a:r>
            <a:r>
              <a:rPr lang="en-US" sz="1400" dirty="0">
                <a:latin typeface="Century Gothic" panose="020B0502020202020204" pitchFamily="34" charset="0"/>
              </a:rPr>
              <a:t>–</a:t>
            </a:r>
            <a:r>
              <a:rPr lang="en-US" sz="1400" dirty="0"/>
              <a:t>2020 in the midlatitudes.</a:t>
            </a:r>
          </a:p>
          <a:p>
            <a:pPr marL="231775" indent="-231775" algn="ctr">
              <a:spcBef>
                <a:spcPct val="15000"/>
              </a:spcBef>
              <a:defRPr/>
            </a:pPr>
            <a:r>
              <a:rPr lang="en-US" sz="1400" b="1" dirty="0"/>
              <a:t>Approach</a:t>
            </a:r>
          </a:p>
          <a:p>
            <a:pPr marL="285750" indent="-285750">
              <a:spcBef>
                <a:spcPct val="15000"/>
              </a:spcBef>
              <a:buFont typeface="Arial" pitchFamily="34" charset="0"/>
              <a:buChar char="●"/>
              <a:defRPr/>
            </a:pPr>
            <a:r>
              <a:rPr lang="en-US" sz="1400" dirty="0"/>
              <a:t>Analyze CMIP6 DECK (AMIP, historical, pre-industrial control) experiments.</a:t>
            </a:r>
          </a:p>
          <a:p>
            <a:pPr marL="285750" indent="-285750">
              <a:spcBef>
                <a:spcPct val="15000"/>
              </a:spcBef>
              <a:buFont typeface="Arial" pitchFamily="34" charset="0"/>
              <a:buChar char="●"/>
              <a:defRPr/>
            </a:pPr>
            <a:r>
              <a:rPr lang="en-US" sz="1400" dirty="0"/>
              <a:t>Perform idealized CESM1 prescribed soil moisture experiments.</a:t>
            </a:r>
          </a:p>
          <a:p>
            <a:pPr marL="285750" indent="-285750">
              <a:spcBef>
                <a:spcPct val="15000"/>
              </a:spcBef>
              <a:buFont typeface="Arial" pitchFamily="34" charset="0"/>
              <a:buChar char="●"/>
              <a:defRPr/>
            </a:pPr>
            <a:r>
              <a:rPr lang="en-US" sz="1400" dirty="0"/>
              <a:t>Use a linear planetary wave model to identify the circulation trend.</a:t>
            </a:r>
          </a:p>
          <a:p>
            <a:pPr>
              <a:spcBef>
                <a:spcPct val="15000"/>
              </a:spcBef>
              <a:defRPr/>
            </a:pPr>
            <a:endParaRPr lang="en-US" sz="1400" dirty="0"/>
          </a:p>
          <a:p>
            <a:pPr>
              <a:spcBef>
                <a:spcPct val="15000"/>
              </a:spcBef>
              <a:defRPr/>
            </a:pPr>
            <a:endParaRPr lang="en-US" sz="1400" dirty="0"/>
          </a:p>
        </p:txBody>
      </p:sp>
      <p:sp>
        <p:nvSpPr>
          <p:cNvPr id="3076" name="Rectangle 5"/>
          <p:cNvSpPr>
            <a:spLocks noChangeArrowheads="1"/>
          </p:cNvSpPr>
          <p:nvPr/>
        </p:nvSpPr>
        <p:spPr bwMode="auto">
          <a:xfrm>
            <a:off x="304799" y="0"/>
            <a:ext cx="845820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dirty="0">
                <a:solidFill>
                  <a:srgbClr val="000000"/>
                </a:solidFill>
                <a:latin typeface="Arial" panose="020B0604020202020204" pitchFamily="34" charset="0"/>
              </a:rPr>
              <a:t>Recognizing a Contributor to Scorching Heat in the Midlatitudes </a:t>
            </a:r>
          </a:p>
        </p:txBody>
      </p:sp>
      <p:sp>
        <p:nvSpPr>
          <p:cNvPr id="3077" name="Text Box 6"/>
          <p:cNvSpPr txBox="1">
            <a:spLocks noChangeArrowheads="1"/>
          </p:cNvSpPr>
          <p:nvPr/>
        </p:nvSpPr>
        <p:spPr bwMode="auto">
          <a:xfrm>
            <a:off x="0" y="6408194"/>
            <a:ext cx="9023657" cy="4001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dirty="0">
                <a:solidFill>
                  <a:srgbClr val="000000"/>
                </a:solidFill>
                <a:latin typeface="+mn-lt"/>
              </a:rPr>
              <a:t> Teng, H., R. Leung, G. Branstator, J. Lu, and Q. Ding. “Warming pattern over the Northern Hemisphere midlatitudes in boreal summer 1979-2020.” </a:t>
            </a:r>
            <a:r>
              <a:rPr lang="en-US" altLang="en-US" sz="1000" i="1" dirty="0">
                <a:solidFill>
                  <a:srgbClr val="000000"/>
                </a:solidFill>
                <a:latin typeface="+mn-lt"/>
              </a:rPr>
              <a:t>Journal of Climate</a:t>
            </a:r>
            <a:r>
              <a:rPr lang="en-US" altLang="en-US" sz="1000" dirty="0">
                <a:solidFill>
                  <a:srgbClr val="000000"/>
                </a:solidFill>
                <a:latin typeface="+mn-lt"/>
              </a:rPr>
              <a:t> </a:t>
            </a:r>
            <a:r>
              <a:rPr lang="en-US" altLang="en-US" sz="1000" b="1" dirty="0">
                <a:solidFill>
                  <a:srgbClr val="000000"/>
                </a:solidFill>
                <a:latin typeface="+mn-lt"/>
              </a:rPr>
              <a:t>35</a:t>
            </a:r>
            <a:r>
              <a:rPr lang="en-US" altLang="en-US" sz="1000" dirty="0">
                <a:solidFill>
                  <a:srgbClr val="000000"/>
                </a:solidFill>
                <a:latin typeface="+mn-lt"/>
              </a:rPr>
              <a:t>, 3479</a:t>
            </a:r>
            <a:r>
              <a:rPr lang="en-US" altLang="en-US" sz="1000" dirty="0">
                <a:solidFill>
                  <a:srgbClr val="000000"/>
                </a:solidFill>
                <a:latin typeface="Century Gothic" panose="020B0502020202020204" pitchFamily="34" charset="0"/>
              </a:rPr>
              <a:t>–</a:t>
            </a:r>
            <a:r>
              <a:rPr lang="en-US" altLang="en-US" sz="1000" dirty="0">
                <a:solidFill>
                  <a:srgbClr val="000000"/>
                </a:solidFill>
                <a:latin typeface="+mn-lt"/>
              </a:rPr>
              <a:t>3493, (2022). [DOI: 10.1175/JCLI-D-21-0437.1]</a:t>
            </a:r>
          </a:p>
        </p:txBody>
      </p:sp>
      <p:pic>
        <p:nvPicPr>
          <p:cNvPr id="2" name="Picture 1">
            <a:extLst>
              <a:ext uri="{FF2B5EF4-FFF2-40B4-BE49-F238E27FC236}">
                <a16:creationId xmlns:a16="http://schemas.microsoft.com/office/drawing/2014/main" id="{C179ED78-3505-4565-A76D-F8A20B061649}"/>
              </a:ext>
            </a:extLst>
          </p:cNvPr>
          <p:cNvPicPr>
            <a:picLocks noChangeAspect="1"/>
          </p:cNvPicPr>
          <p:nvPr/>
        </p:nvPicPr>
        <p:blipFill rotWithShape="1">
          <a:blip r:embed="rId3"/>
          <a:srcRect l="2631" t="4795" b="9953"/>
          <a:stretch/>
        </p:blipFill>
        <p:spPr>
          <a:xfrm>
            <a:off x="381000" y="1066800"/>
            <a:ext cx="5638800" cy="2590800"/>
          </a:xfrm>
          <a:prstGeom prst="rect">
            <a:avLst/>
          </a:prstGeom>
        </p:spPr>
      </p:pic>
      <p:sp>
        <p:nvSpPr>
          <p:cNvPr id="4" name="TextBox 3">
            <a:extLst>
              <a:ext uri="{FF2B5EF4-FFF2-40B4-BE49-F238E27FC236}">
                <a16:creationId xmlns:a16="http://schemas.microsoft.com/office/drawing/2014/main" id="{51A9E56A-4EF1-398A-6CA8-407E86D694EA}"/>
              </a:ext>
            </a:extLst>
          </p:cNvPr>
          <p:cNvSpPr txBox="1"/>
          <p:nvPr/>
        </p:nvSpPr>
        <p:spPr>
          <a:xfrm>
            <a:off x="6035040" y="1182231"/>
            <a:ext cx="2804160" cy="2246769"/>
          </a:xfrm>
          <a:prstGeom prst="rect">
            <a:avLst/>
          </a:prstGeom>
          <a:noFill/>
        </p:spPr>
        <p:txBody>
          <a:bodyPr wrap="square" rtlCol="0">
            <a:spAutoFit/>
          </a:bodyPr>
          <a:lstStyle/>
          <a:p>
            <a:r>
              <a:rPr lang="en-US" sz="1400" dirty="0">
                <a:solidFill>
                  <a:srgbClr val="0000FF"/>
                </a:solidFill>
                <a:latin typeface="Arial" panose="020B0604020202020204" pitchFamily="34" charset="0"/>
              </a:rPr>
              <a:t>The top figure shows the linear trend of summer seasonal mean surface air temperature (TAS) from 1979</a:t>
            </a:r>
            <a:r>
              <a:rPr lang="en-US" sz="1400" dirty="0">
                <a:solidFill>
                  <a:srgbClr val="0000FF"/>
                </a:solidFill>
                <a:latin typeface="Century Gothic" panose="020B0502020202020204" pitchFamily="34" charset="0"/>
              </a:rPr>
              <a:t>–</a:t>
            </a:r>
            <a:r>
              <a:rPr lang="en-US" sz="1400" dirty="0">
                <a:solidFill>
                  <a:srgbClr val="0000FF"/>
                </a:solidFill>
                <a:latin typeface="Arial" panose="020B0604020202020204" pitchFamily="34" charset="0"/>
              </a:rPr>
              <a:t>2020. The stippling represents the 90% confidence level with a Student’s t test. The yellow dots in the bottom figure highlight the centers of the trend in the midlatitudes at 200 </a:t>
            </a:r>
            <a:r>
              <a:rPr lang="en-US" sz="1400" dirty="0" err="1">
                <a:solidFill>
                  <a:srgbClr val="0000FF"/>
                </a:solidFill>
                <a:latin typeface="Arial" panose="020B0604020202020204" pitchFamily="34" charset="0"/>
              </a:rPr>
              <a:t>hPa</a:t>
            </a:r>
            <a:r>
              <a:rPr lang="en-US" sz="1400" dirty="0">
                <a:solidFill>
                  <a:srgbClr val="0000FF"/>
                </a:solidFill>
                <a:latin typeface="Arial" panose="020B0604020202020204" pitchFamily="34" charset="0"/>
              </a:rPr>
              <a:t> geopotential height.</a:t>
            </a:r>
          </a:p>
        </p:txBody>
      </p:sp>
      <p:sp>
        <p:nvSpPr>
          <p:cNvPr id="10" name="Rectangle 4">
            <a:extLst>
              <a:ext uri="{FF2B5EF4-FFF2-40B4-BE49-F238E27FC236}">
                <a16:creationId xmlns:a16="http://schemas.microsoft.com/office/drawing/2014/main" id="{E9ABD3BA-5989-289A-4E10-2DBF2F41FEA2}"/>
              </a:ext>
            </a:extLst>
          </p:cNvPr>
          <p:cNvSpPr>
            <a:spLocks noChangeArrowheads="1"/>
          </p:cNvSpPr>
          <p:nvPr/>
        </p:nvSpPr>
        <p:spPr bwMode="auto">
          <a:xfrm>
            <a:off x="4191000" y="3352800"/>
            <a:ext cx="4725451" cy="3011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15000"/>
              </a:spcBef>
              <a:defRPr/>
            </a:pPr>
            <a:endParaRPr lang="en-US" sz="1400" dirty="0"/>
          </a:p>
          <a:p>
            <a:pPr algn="ctr" eaLnBrk="1" hangingPunct="1">
              <a:spcBef>
                <a:spcPct val="15000"/>
              </a:spcBef>
              <a:buFontTx/>
              <a:buNone/>
            </a:pPr>
            <a:r>
              <a:rPr lang="en-US" altLang="en-US" sz="1400" b="1" dirty="0"/>
              <a:t>Impact</a:t>
            </a:r>
          </a:p>
          <a:p>
            <a:pPr marL="283464" indent="-283464" eaLnBrk="1" hangingPunct="1">
              <a:spcBef>
                <a:spcPct val="15000"/>
              </a:spcBef>
              <a:buFont typeface="Arial" panose="020B0604020202020204" pitchFamily="34" charset="0"/>
              <a:buChar char="●"/>
            </a:pPr>
            <a:r>
              <a:rPr lang="en-US" altLang="en-US" sz="1400" dirty="0"/>
              <a:t>This is the first paper demonstrating that the upper tropospheric wave train circulation trend observed in summers from 1979</a:t>
            </a:r>
            <a:r>
              <a:rPr lang="en-US" altLang="en-US" sz="1400" dirty="0">
                <a:latin typeface="Century Gothic" panose="020B0502020202020204" pitchFamily="34" charset="0"/>
              </a:rPr>
              <a:t>–</a:t>
            </a:r>
            <a:r>
              <a:rPr lang="en-US" altLang="en-US" sz="1400" dirty="0"/>
              <a:t>2020 is associated with multidecadal modes of variability in the Pacific and Atlantic Oceans.</a:t>
            </a:r>
          </a:p>
          <a:p>
            <a:pPr marL="283464" indent="-283464" eaLnBrk="1" hangingPunct="1">
              <a:spcBef>
                <a:spcPct val="15000"/>
              </a:spcBef>
              <a:buFont typeface="Arial" panose="020B0604020202020204" pitchFamily="34" charset="0"/>
              <a:buChar char="●"/>
            </a:pPr>
            <a:r>
              <a:rPr lang="en-US" altLang="en-US" sz="1400" dirty="0"/>
              <a:t>A linear planetary wave model indicates that interactions of weather events with the jet streams, especially in the North Atlantic sector, play an important role in the formation of the wave train.</a:t>
            </a:r>
          </a:p>
          <a:p>
            <a:pPr marL="283464" indent="-283464" eaLnBrk="1" hangingPunct="1">
              <a:spcBef>
                <a:spcPct val="15000"/>
              </a:spcBef>
              <a:buFont typeface="Arial" panose="020B0604020202020204" pitchFamily="34" charset="0"/>
              <a:buChar char="●"/>
            </a:pPr>
            <a:r>
              <a:rPr lang="en-US" altLang="en-US" sz="1400" dirty="0"/>
              <a:t>This study suggests that both </a:t>
            </a:r>
            <a:r>
              <a:rPr lang="en-US" sz="1400" dirty="0"/>
              <a:t>anthropogenic forcing and natural variability played a role in the warming hot spots observed during the last four decades. </a:t>
            </a:r>
            <a:endParaRPr lang="en-US" altLang="en-US" sz="1400" dirty="0"/>
          </a:p>
          <a:p>
            <a:pPr marL="285750" indent="-285750">
              <a:spcBef>
                <a:spcPct val="15000"/>
              </a:spcBef>
              <a:buFont typeface="Arial" pitchFamily="34" charset="0"/>
              <a:buChar char="●"/>
              <a:defRPr/>
            </a:pPr>
            <a:endParaRPr lang="en-US" sz="1400" dirty="0"/>
          </a:p>
        </p:txBody>
      </p:sp>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079988f7-7e0b-41ae-9b68-c2e871ce6e22">EP6D6TSR2XSE-15-34</_dlc_DocId>
    <_dlc_DocIdUrl xmlns="079988f7-7e0b-41ae-9b68-c2e871ce6e22">
      <Url>https://collaborate.pnl.gov/projects/asgc/research_highlights/_layouts/DocIdRedir.aspx?ID=EP6D6TSR2XSE-15-34</Url>
      <Description>EP6D6TSR2XSE-15-34</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24C6B92A3378AB42ABA05E855A577E4C" ma:contentTypeVersion="2" ma:contentTypeDescription="Create a new document." ma:contentTypeScope="" ma:versionID="aad76527b2f1f3f5d99c132c0da84091">
  <xsd:schema xmlns:xsd="http://www.w3.org/2001/XMLSchema" xmlns:xs="http://www.w3.org/2001/XMLSchema" xmlns:p="http://schemas.microsoft.com/office/2006/metadata/properties" xmlns:ns2="079988f7-7e0b-41ae-9b68-c2e871ce6e22" targetNamespace="http://schemas.microsoft.com/office/2006/metadata/properties" ma:root="true" ma:fieldsID="74536d26457afe77b03826b0dfd6b737" ns2:_="">
    <xsd:import namespace="079988f7-7e0b-41ae-9b68-c2e871ce6e22"/>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9988f7-7e0b-41ae-9b68-c2e871ce6e2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57D9F0-2B85-430B-8843-0027C0E6F07C}">
  <ds:schemaRefs>
    <ds:schemaRef ds:uri="http://schemas.microsoft.com/office/2006/documentManagement/types"/>
    <ds:schemaRef ds:uri="http://purl.org/dc/dcmitype/"/>
    <ds:schemaRef ds:uri="079988f7-7e0b-41ae-9b68-c2e871ce6e22"/>
    <ds:schemaRef ds:uri="http://schemas.microsoft.com/office/2006/metadata/properties"/>
    <ds:schemaRef ds:uri="http://schemas.openxmlformats.org/package/2006/metadata/core-properties"/>
    <ds:schemaRef ds:uri="http://schemas.microsoft.com/office/infopath/2007/PartnerControls"/>
    <ds:schemaRef ds:uri="http://purl.org/dc/elements/1.1/"/>
    <ds:schemaRef ds:uri="http://www.w3.org/XML/1998/namespace"/>
    <ds:schemaRef ds:uri="http://purl.org/dc/terms/"/>
  </ds:schemaRefs>
</ds:datastoreItem>
</file>

<file path=customXml/itemProps2.xml><?xml version="1.0" encoding="utf-8"?>
<ds:datastoreItem xmlns:ds="http://schemas.openxmlformats.org/officeDocument/2006/customXml" ds:itemID="{879BE52A-E399-4369-9974-FD1B5807A273}">
  <ds:schemaRefs>
    <ds:schemaRef ds:uri="http://schemas.microsoft.com/sharepoint/events"/>
  </ds:schemaRefs>
</ds:datastoreItem>
</file>

<file path=customXml/itemProps3.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4.xml><?xml version="1.0" encoding="utf-8"?>
<ds:datastoreItem xmlns:ds="http://schemas.openxmlformats.org/officeDocument/2006/customXml" ds:itemID="{92464A4F-E6ED-47BE-85C7-25E0CD04D9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79988f7-7e0b-41ae-9b68-c2e871ce6e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11568</TotalTime>
  <Words>287</Words>
  <Application>Microsoft Office PowerPoint</Application>
  <PresentationFormat>On-screen Show (4:3)</PresentationFormat>
  <Paragraphs>16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Century Gothic</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L;Editor</dc:creator>
  <cp:lastModifiedBy>Mundy, Beth E</cp:lastModifiedBy>
  <cp:revision>14</cp:revision>
  <cp:lastPrinted>2011-05-11T17:30:12Z</cp:lastPrinted>
  <dcterms:created xsi:type="dcterms:W3CDTF">2017-11-02T21:19:41Z</dcterms:created>
  <dcterms:modified xsi:type="dcterms:W3CDTF">2022-07-05T22:36:43Z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0x01010024C6B92A3378AB42ABA05E855A577E4C</vt:lpwstr>
  </property>
</Properties>
</file>