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8" r:id="rId5"/>
  </p:sldIdLst>
  <p:sldSz cx="12192000" cy="6858000"/>
  <p:notesSz cx="6985000" cy="92837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ndy, Beth E" initials="MBE" lastIdx="6" clrIdx="0">
    <p:extLst>
      <p:ext uri="{19B8F6BF-5375-455C-9EA6-DF929625EA0E}">
        <p15:presenceInfo xmlns:p15="http://schemas.microsoft.com/office/powerpoint/2012/main" userId="S::beth.mundy@pnnl.gov::09c03546-1d2d-4d82-89e1-bb5e2a2e68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7739" autoAdjust="0"/>
  </p:normalViewPr>
  <p:slideViewPr>
    <p:cSldViewPr>
      <p:cViewPr varScale="1">
        <p:scale>
          <a:sx n="128" d="100"/>
          <a:sy n="128" d="100"/>
        </p:scale>
        <p:origin x="320"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EE4913F5-1EAE-474B-AF5A-E8BC3172F19B}" type="datetimeFigureOut">
              <a:rPr lang="en-US"/>
              <a:pPr>
                <a:defRPr/>
              </a:pPr>
              <a:t>10/8/24</a:t>
            </a:fld>
            <a:endParaRPr lang="en-US"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DB298FFB-70F1-4A24-9782-D3D4B90F4D57}" type="slidenum">
              <a:rPr lang="en-US" altLang="en-US"/>
              <a:pPr/>
              <a:t>‹#›</a:t>
            </a:fld>
            <a:endParaRPr lang="en-US" altLang="en-US"/>
          </a:p>
        </p:txBody>
      </p:sp>
    </p:spTree>
    <p:extLst>
      <p:ext uri="{BB962C8B-B14F-4D97-AF65-F5344CB8AC3E}">
        <p14:creationId xmlns:p14="http://schemas.microsoft.com/office/powerpoint/2010/main" val="477624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dirty="0"/>
          </a:p>
        </p:txBody>
      </p:sp>
    </p:spTree>
    <p:extLst>
      <p:ext uri="{BB962C8B-B14F-4D97-AF65-F5344CB8AC3E}">
        <p14:creationId xmlns:p14="http://schemas.microsoft.com/office/powerpoint/2010/main" val="272968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135F78-85A2-4A8E-B588-72BEBA900BB0}" type="datetimeFigureOut">
              <a:rPr lang="en-US"/>
              <a:pPr>
                <a:defRPr/>
              </a:pPr>
              <a:t>10/8/24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E678E4-5B40-41E7-B295-6E15A5E915EA}" type="slidenum">
              <a:rPr lang="en-US" altLang="en-US"/>
              <a:pPr/>
              <a:t>‹#›</a:t>
            </a:fld>
            <a:endParaRPr lang="en-US" altLang="en-US"/>
          </a:p>
        </p:txBody>
      </p:sp>
    </p:spTree>
    <p:extLst>
      <p:ext uri="{BB962C8B-B14F-4D97-AF65-F5344CB8AC3E}">
        <p14:creationId xmlns:p14="http://schemas.microsoft.com/office/powerpoint/2010/main" val="334759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E7F625-517B-440F-9267-2A80D666B736}" type="datetimeFigureOut">
              <a:rPr lang="en-US"/>
              <a:pPr>
                <a:defRPr/>
              </a:pPr>
              <a:t>10/8/24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5A89244-42D4-4344-8CB0-317EFA9D52F5}" type="slidenum">
              <a:rPr lang="en-US" altLang="en-US"/>
              <a:pPr/>
              <a:t>‹#›</a:t>
            </a:fld>
            <a:endParaRPr lang="en-US" altLang="en-US"/>
          </a:p>
        </p:txBody>
      </p:sp>
    </p:spTree>
    <p:extLst>
      <p:ext uri="{BB962C8B-B14F-4D97-AF65-F5344CB8AC3E}">
        <p14:creationId xmlns:p14="http://schemas.microsoft.com/office/powerpoint/2010/main" val="407883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212E40-FFBC-4D16-9B96-AE4DC79ACE89}" type="datetimeFigureOut">
              <a:rPr lang="en-US"/>
              <a:pPr>
                <a:defRPr/>
              </a:pPr>
              <a:t>10/8/24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1DC9DD-7613-4A46-8A55-B05D74670C3E}" type="slidenum">
              <a:rPr lang="en-US" altLang="en-US"/>
              <a:pPr/>
              <a:t>‹#›</a:t>
            </a:fld>
            <a:endParaRPr lang="en-US" altLang="en-US"/>
          </a:p>
        </p:txBody>
      </p:sp>
    </p:spTree>
    <p:extLst>
      <p:ext uri="{BB962C8B-B14F-4D97-AF65-F5344CB8AC3E}">
        <p14:creationId xmlns:p14="http://schemas.microsoft.com/office/powerpoint/2010/main" val="35118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108773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D42F4A-CFDF-49B1-A5BB-80EE2A5CB064}" type="datetimeFigureOut">
              <a:rPr lang="en-US"/>
              <a:pPr>
                <a:defRPr/>
              </a:pPr>
              <a:t>10/8/24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C322A1-86CB-4EDD-BD25-C77A09E989F7}" type="slidenum">
              <a:rPr lang="en-US" altLang="en-US"/>
              <a:pPr/>
              <a:t>‹#›</a:t>
            </a:fld>
            <a:endParaRPr lang="en-US" altLang="en-US"/>
          </a:p>
        </p:txBody>
      </p:sp>
    </p:spTree>
    <p:extLst>
      <p:ext uri="{BB962C8B-B14F-4D97-AF65-F5344CB8AC3E}">
        <p14:creationId xmlns:p14="http://schemas.microsoft.com/office/powerpoint/2010/main" val="94749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C97724-70E9-494E-82EA-47E688CC4935}" type="datetimeFigureOut">
              <a:rPr lang="en-US"/>
              <a:pPr>
                <a:defRPr/>
              </a:pPr>
              <a:t>10/8/24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C3BD9F-1ED7-43F1-AEB5-0E60C8DFBF47}" type="slidenum">
              <a:rPr lang="en-US" altLang="en-US"/>
              <a:pPr/>
              <a:t>‹#›</a:t>
            </a:fld>
            <a:endParaRPr lang="en-US" altLang="en-US"/>
          </a:p>
        </p:txBody>
      </p:sp>
    </p:spTree>
    <p:extLst>
      <p:ext uri="{BB962C8B-B14F-4D97-AF65-F5344CB8AC3E}">
        <p14:creationId xmlns:p14="http://schemas.microsoft.com/office/powerpoint/2010/main" val="414610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2939D08-0738-4E34-AC41-6639B35ACD6D}" type="datetimeFigureOut">
              <a:rPr lang="en-US"/>
              <a:pPr>
                <a:defRPr/>
              </a:pPr>
              <a:t>10/8/24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2041E4-4A3F-4086-9C88-809FE63A664C}" type="slidenum">
              <a:rPr lang="en-US" altLang="en-US"/>
              <a:pPr/>
              <a:t>‹#›</a:t>
            </a:fld>
            <a:endParaRPr lang="en-US" altLang="en-US"/>
          </a:p>
        </p:txBody>
      </p:sp>
    </p:spTree>
    <p:extLst>
      <p:ext uri="{BB962C8B-B14F-4D97-AF65-F5344CB8AC3E}">
        <p14:creationId xmlns:p14="http://schemas.microsoft.com/office/powerpoint/2010/main" val="193508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8995167-4DB7-4E11-886A-CB7F3966F72D}" type="datetimeFigureOut">
              <a:rPr lang="en-US"/>
              <a:pPr>
                <a:defRPr/>
              </a:pPr>
              <a:t>10/8/24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099FE3B-D710-4794-B641-5B860069AD1F}" type="slidenum">
              <a:rPr lang="en-US" altLang="en-US"/>
              <a:pPr/>
              <a:t>‹#›</a:t>
            </a:fld>
            <a:endParaRPr lang="en-US" altLang="en-US"/>
          </a:p>
        </p:txBody>
      </p:sp>
    </p:spTree>
    <p:extLst>
      <p:ext uri="{BB962C8B-B14F-4D97-AF65-F5344CB8AC3E}">
        <p14:creationId xmlns:p14="http://schemas.microsoft.com/office/powerpoint/2010/main" val="425641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364730-86BB-4110-9C41-08FDBFA392CA}" type="datetimeFigureOut">
              <a:rPr lang="en-US"/>
              <a:pPr>
                <a:defRPr/>
              </a:pPr>
              <a:t>10/8/24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7D306B0-1A4A-4863-93A3-4B49804814EA}" type="slidenum">
              <a:rPr lang="en-US" altLang="en-US"/>
              <a:pPr/>
              <a:t>‹#›</a:t>
            </a:fld>
            <a:endParaRPr lang="en-US" altLang="en-US"/>
          </a:p>
        </p:txBody>
      </p:sp>
    </p:spTree>
    <p:extLst>
      <p:ext uri="{BB962C8B-B14F-4D97-AF65-F5344CB8AC3E}">
        <p14:creationId xmlns:p14="http://schemas.microsoft.com/office/powerpoint/2010/main" val="376902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4AAD07-01BF-446E-8744-C7BB7767638F}" type="datetimeFigureOut">
              <a:rPr lang="en-US"/>
              <a:pPr>
                <a:defRPr/>
              </a:pPr>
              <a:t>10/8/24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067ABCF-3691-42EF-8D96-8AEB84F18694}" type="slidenum">
              <a:rPr lang="en-US" altLang="en-US"/>
              <a:pPr/>
              <a:t>‹#›</a:t>
            </a:fld>
            <a:endParaRPr lang="en-US" altLang="en-US"/>
          </a:p>
        </p:txBody>
      </p:sp>
    </p:spTree>
    <p:extLst>
      <p:ext uri="{BB962C8B-B14F-4D97-AF65-F5344CB8AC3E}">
        <p14:creationId xmlns:p14="http://schemas.microsoft.com/office/powerpoint/2010/main" val="377820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FE092C-7F6F-4DA2-94A1-AFFE6A3B6BFC}" type="datetimeFigureOut">
              <a:rPr lang="en-US"/>
              <a:pPr>
                <a:defRPr/>
              </a:pPr>
              <a:t>10/8/24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28D7103-DDC9-4808-B39B-D6FA4C867515}" type="slidenum">
              <a:rPr lang="en-US" altLang="en-US"/>
              <a:pPr/>
              <a:t>‹#›</a:t>
            </a:fld>
            <a:endParaRPr lang="en-US" altLang="en-US"/>
          </a:p>
        </p:txBody>
      </p:sp>
    </p:spTree>
    <p:extLst>
      <p:ext uri="{BB962C8B-B14F-4D97-AF65-F5344CB8AC3E}">
        <p14:creationId xmlns:p14="http://schemas.microsoft.com/office/powerpoint/2010/main" val="25882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1619B4-0779-4B38-8346-A994C45F2BF8}" type="datetimeFigureOut">
              <a:rPr lang="en-US"/>
              <a:pPr>
                <a:defRPr/>
              </a:pPr>
              <a:t>10/8/24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FC4C9C-1FCF-4447-B5EF-8B193573439A}" type="slidenum">
              <a:rPr lang="en-US" altLang="en-US"/>
              <a:pPr/>
              <a:t>‹#›</a:t>
            </a:fld>
            <a:endParaRPr lang="en-US" altLang="en-US"/>
          </a:p>
        </p:txBody>
      </p:sp>
    </p:spTree>
    <p:extLst>
      <p:ext uri="{BB962C8B-B14F-4D97-AF65-F5344CB8AC3E}">
        <p14:creationId xmlns:p14="http://schemas.microsoft.com/office/powerpoint/2010/main" val="249878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570776-5D34-4B94-8688-589C882A4837}" type="datetimeFigureOut">
              <a:rPr lang="en-US"/>
              <a:pPr>
                <a:defRPr/>
              </a:pPr>
              <a:t>10/8/24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0C62178-E8A7-4C00-A203-4DE18BC737C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ChangeArrowheads="1"/>
          </p:cNvSpPr>
          <p:nvPr/>
        </p:nvSpPr>
        <p:spPr bwMode="auto">
          <a:xfrm>
            <a:off x="355616" y="1081239"/>
            <a:ext cx="5619386" cy="68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algn="l">
              <a:defRPr sz="1300"/>
            </a:pPr>
            <a:r>
              <a:rPr dirty="0"/>
              <a:t>Investigate the combined impacts of space heating electrification and climate change on peak load behavior and grid capacity requirements in Texas, highlighting the potential for increased uncertainty in seasonal peaking patterns and grid reliability.</a:t>
            </a:r>
          </a:p>
        </p:txBody>
      </p:sp>
      <p:sp>
        <p:nvSpPr>
          <p:cNvPr id="3076" name="Rectangle 5"/>
          <p:cNvSpPr>
            <a:spLocks noChangeArrowheads="1"/>
          </p:cNvSpPr>
          <p:nvPr/>
        </p:nvSpPr>
        <p:spPr bwMode="auto">
          <a:xfrm>
            <a:off x="160106" y="99938"/>
            <a:ext cx="120318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sz="2400" b="1"/>
              <a:t>Texas Grid Faces New Challenges with Heat Pump Adoption</a:t>
            </a:r>
          </a:p>
        </p:txBody>
      </p:sp>
      <p:sp>
        <p:nvSpPr>
          <p:cNvPr id="3077" name="Text Box 6"/>
          <p:cNvSpPr txBox="1">
            <a:spLocks noChangeArrowheads="1"/>
          </p:cNvSpPr>
          <p:nvPr/>
        </p:nvSpPr>
        <p:spPr bwMode="auto">
          <a:xfrm>
            <a:off x="6238076" y="5638800"/>
            <a:ext cx="5725323" cy="76944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sz="1100" b="0" dirty="0" err="1"/>
              <a:t>Ssembatya</a:t>
            </a:r>
            <a:r>
              <a:rPr sz="1100" b="0" dirty="0"/>
              <a:t>, Henry, Jordan D. Kern, Konstantinos </a:t>
            </a:r>
            <a:r>
              <a:rPr sz="1100" b="0" dirty="0" err="1"/>
              <a:t>Oikonomou</a:t>
            </a:r>
            <a:r>
              <a:rPr sz="1100" b="0" dirty="0"/>
              <a:t>, Nathalie Voisin, Casey D. Burleyson, and Kerem </a:t>
            </a:r>
            <a:r>
              <a:rPr sz="1100" b="0" dirty="0" err="1"/>
              <a:t>Ziya</a:t>
            </a:r>
            <a:r>
              <a:rPr sz="1100" b="0" dirty="0"/>
              <a:t> </a:t>
            </a:r>
            <a:r>
              <a:rPr sz="1100" b="0" dirty="0" err="1"/>
              <a:t>Akdemir</a:t>
            </a:r>
            <a:r>
              <a:rPr sz="1100" b="0" dirty="0"/>
              <a:t>. 2024. Dual Impacts of Space Heating Electrification and Climate Change Increase Uncertainties in Peak Load Behavior and Grid Capacity Requirements in Texas. Earth's Future 12: e2024EF004443. https://</a:t>
            </a:r>
            <a:r>
              <a:rPr sz="1100" b="0" dirty="0" err="1"/>
              <a:t>doi.org</a:t>
            </a:r>
            <a:r>
              <a:rPr sz="1100" b="0" dirty="0"/>
              <a:t>/10.1029/2024EF004443.</a:t>
            </a:r>
          </a:p>
        </p:txBody>
      </p:sp>
      <p:sp>
        <p:nvSpPr>
          <p:cNvPr id="3078" name="TextBox 9"/>
          <p:cNvSpPr txBox="1">
            <a:spLocks noChangeArrowheads="1"/>
          </p:cNvSpPr>
          <p:nvPr/>
        </p:nvSpPr>
        <p:spPr bwMode="auto">
          <a:xfrm>
            <a:off x="6231736" y="4315361"/>
            <a:ext cx="56133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000" b="1" dirty="0">
                <a:solidFill>
                  <a:srgbClr val="0000FF"/>
                </a:solidFill>
                <a:latin typeface="Arial" panose="020B0604020202020204" pitchFamily="34" charset="0"/>
              </a:rPr>
              <a:t>The above figure communicates the complex interaction between technology adoption and climate scenarios and that peak electricity demand season in Texas could move from summer to winter with increased heat pump use and climate change, underscoring potential challenges for grid reliability and planning. We examine four different space heating electrification scenarios (base case, and HP adoption under the Standard Efficiency, High Efficiency, and Ultra-High Efficiency HP technologies) and three definitions of peak load (single hour, top 0.5%, and top 1.0%). The color of each cell indicates the season of the year with the highest hourly load occurrence.</a:t>
            </a:r>
            <a:endParaRPr lang="en-US" altLang="en-US" sz="1400" b="1" dirty="0">
              <a:solidFill>
                <a:srgbClr val="0000FF"/>
              </a:solidFill>
              <a:latin typeface="Arial" panose="020B0604020202020204" pitchFamily="34" charset="0"/>
            </a:endParaRPr>
          </a:p>
        </p:txBody>
      </p:sp>
      <p:sp>
        <p:nvSpPr>
          <p:cNvPr id="3" name="Rectangle 4">
            <a:extLst>
              <a:ext uri="{FF2B5EF4-FFF2-40B4-BE49-F238E27FC236}">
                <a16:creationId xmlns:a16="http://schemas.microsoft.com/office/drawing/2014/main" id="{68BF74B0-DE2D-377C-83B3-52E22BD1DD2D}"/>
              </a:ext>
            </a:extLst>
          </p:cNvPr>
          <p:cNvSpPr>
            <a:spLocks noChangeArrowheads="1"/>
          </p:cNvSpPr>
          <p:nvPr/>
        </p:nvSpPr>
        <p:spPr bwMode="auto">
          <a:xfrm>
            <a:off x="98067" y="2355034"/>
            <a:ext cx="5896705" cy="214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85750" indent="-285750" algn="l">
              <a:buFont typeface="Arial" panose="020B0604020202020204" pitchFamily="34" charset="0"/>
              <a:buChar char="•"/>
              <a:defRPr sz="1300"/>
            </a:pPr>
            <a:r>
              <a:rPr dirty="0"/>
              <a:t>Develop machine learning models trained on hourly residential and non-residential load data to predict electricity demand under various heating electrification scenarios and climate change projections.</a:t>
            </a:r>
          </a:p>
          <a:p>
            <a:pPr marL="285750" indent="-285750" algn="l">
              <a:buFont typeface="Arial" panose="020B0604020202020204" pitchFamily="34" charset="0"/>
              <a:buChar char="•"/>
              <a:defRPr sz="1300"/>
            </a:pPr>
            <a:r>
              <a:rPr dirty="0"/>
              <a:t>Implement a direct current optimal power flow (DCOPF) model to simulate the operational impacts on the ERCOT grid, assessing grid reliability and load shedding under different future scenarios.</a:t>
            </a:r>
          </a:p>
          <a:p>
            <a:pPr marL="285750" indent="-285750" algn="l">
              <a:buFont typeface="Arial" panose="020B0604020202020204" pitchFamily="34" charset="0"/>
              <a:buChar char="•"/>
              <a:defRPr sz="1300"/>
            </a:pPr>
            <a:r>
              <a:rPr dirty="0"/>
              <a:t>Integrate climate change data with shared socioeconomic pathways to evaluate the influence of climate and technology adoption on peak load behavior and grid capacity requirements.</a:t>
            </a:r>
          </a:p>
        </p:txBody>
      </p:sp>
      <p:sp>
        <p:nvSpPr>
          <p:cNvPr id="4" name="Rectangle 4">
            <a:extLst>
              <a:ext uri="{FF2B5EF4-FFF2-40B4-BE49-F238E27FC236}">
                <a16:creationId xmlns:a16="http://schemas.microsoft.com/office/drawing/2014/main" id="{EF94BB43-E224-DEE9-15D1-8FDDF20D201A}"/>
              </a:ext>
            </a:extLst>
          </p:cNvPr>
          <p:cNvSpPr>
            <a:spLocks noChangeArrowheads="1"/>
          </p:cNvSpPr>
          <p:nvPr/>
        </p:nvSpPr>
        <p:spPr bwMode="auto">
          <a:xfrm>
            <a:off x="145098" y="4783342"/>
            <a:ext cx="5834666" cy="192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85750" indent="-285750" algn="l">
              <a:buFont typeface="Arial" panose="020B0604020202020204" pitchFamily="34" charset="0"/>
              <a:buChar char="•"/>
              <a:defRPr sz="1300"/>
            </a:pPr>
            <a:r>
              <a:rPr dirty="0"/>
              <a:t>Full electrification of residential space heating with high-efficiency heat pumps improves grid reliability under hotter climate scenarios by reducing summer cooling demand.</a:t>
            </a:r>
          </a:p>
          <a:p>
            <a:pPr marL="285750" indent="-285750" algn="l">
              <a:buFont typeface="Arial" panose="020B0604020202020204" pitchFamily="34" charset="0"/>
              <a:buChar char="•"/>
              <a:defRPr sz="1300"/>
            </a:pPr>
            <a:r>
              <a:rPr dirty="0"/>
              <a:t>Adoption of less efficient heat pumps increases the risk of severe winter peaking events, potentially leading to higher peak loads and increased probability of outages.</a:t>
            </a:r>
          </a:p>
          <a:p>
            <a:pPr marL="285750" indent="-285750" algn="l">
              <a:buFont typeface="Arial" panose="020B0604020202020204" pitchFamily="34" charset="0"/>
              <a:buChar char="•"/>
              <a:defRPr sz="1300"/>
            </a:pPr>
            <a:r>
              <a:rPr dirty="0"/>
              <a:t>System planners must balance the risk of greater resource adequacy challenges due to shifts in seasonal peaking behavior with the benefits of improved efficiency and emissions reductions.</a:t>
            </a:r>
          </a:p>
        </p:txBody>
      </p:sp>
      <p:sp>
        <p:nvSpPr>
          <p:cNvPr id="8" name="Rectangle 4">
            <a:extLst>
              <a:ext uri="{FF2B5EF4-FFF2-40B4-BE49-F238E27FC236}">
                <a16:creationId xmlns:a16="http://schemas.microsoft.com/office/drawing/2014/main" id="{7401EFDF-50E3-340F-EBF7-9002B0511AE6}"/>
              </a:ext>
            </a:extLst>
          </p:cNvPr>
          <p:cNvSpPr>
            <a:spLocks noChangeArrowheads="1"/>
          </p:cNvSpPr>
          <p:nvPr/>
        </p:nvSpPr>
        <p:spPr bwMode="auto">
          <a:xfrm>
            <a:off x="98066" y="803379"/>
            <a:ext cx="5997933" cy="3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Objective</a:t>
            </a:r>
          </a:p>
        </p:txBody>
      </p:sp>
      <p:sp>
        <p:nvSpPr>
          <p:cNvPr id="9" name="Rectangle 4">
            <a:extLst>
              <a:ext uri="{FF2B5EF4-FFF2-40B4-BE49-F238E27FC236}">
                <a16:creationId xmlns:a16="http://schemas.microsoft.com/office/drawing/2014/main" id="{E7A84942-FEBE-A930-6496-9FA34FD6C745}"/>
              </a:ext>
            </a:extLst>
          </p:cNvPr>
          <p:cNvSpPr>
            <a:spLocks noChangeArrowheads="1"/>
          </p:cNvSpPr>
          <p:nvPr/>
        </p:nvSpPr>
        <p:spPr bwMode="auto">
          <a:xfrm>
            <a:off x="98066" y="2057400"/>
            <a:ext cx="5997933" cy="3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Approach</a:t>
            </a:r>
          </a:p>
        </p:txBody>
      </p:sp>
      <p:sp>
        <p:nvSpPr>
          <p:cNvPr id="10" name="Rectangle 4">
            <a:extLst>
              <a:ext uri="{FF2B5EF4-FFF2-40B4-BE49-F238E27FC236}">
                <a16:creationId xmlns:a16="http://schemas.microsoft.com/office/drawing/2014/main" id="{145C8B62-5EEE-2E74-C2BB-F43010C0A1E8}"/>
              </a:ext>
            </a:extLst>
          </p:cNvPr>
          <p:cNvSpPr>
            <a:spLocks noChangeArrowheads="1"/>
          </p:cNvSpPr>
          <p:nvPr/>
        </p:nvSpPr>
        <p:spPr bwMode="auto">
          <a:xfrm>
            <a:off x="98067" y="4498216"/>
            <a:ext cx="5997932" cy="3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Impact</a:t>
            </a:r>
          </a:p>
        </p:txBody>
      </p:sp>
      <p:sp>
        <p:nvSpPr>
          <p:cNvPr id="5" name="TextBox 4">
            <a:extLst>
              <a:ext uri="{FF2B5EF4-FFF2-40B4-BE49-F238E27FC236}">
                <a16:creationId xmlns:a16="http://schemas.microsoft.com/office/drawing/2014/main" id="{770A15A0-7B42-9D2D-926F-B99FE1EF247E}"/>
              </a:ext>
            </a:extLst>
          </p:cNvPr>
          <p:cNvSpPr txBox="1"/>
          <p:nvPr/>
        </p:nvSpPr>
        <p:spPr>
          <a:xfrm>
            <a:off x="35168" y="6524061"/>
            <a:ext cx="12031893" cy="276999"/>
          </a:xfrm>
          <a:prstGeom prst="rect">
            <a:avLst/>
          </a:prstGeom>
          <a:noFill/>
        </p:spPr>
        <p:txBody>
          <a:bodyPr wrap="square" rtlCol="0">
            <a:spAutoFit/>
          </a:bodyPr>
          <a:lstStyle/>
          <a:p>
            <a:pPr algn="r"/>
            <a:r>
              <a:rPr lang="en-US" sz="1200" i="1" dirty="0">
                <a:effectLst/>
                <a:latin typeface="Calibri" panose="020F0502020204030204" pitchFamily="34" charset="0"/>
                <a:ea typeface="SimSun" panose="02010600030101010101" pitchFamily="2" charset="-122"/>
                <a:cs typeface="Arial" panose="020B0604020202020204" pitchFamily="34" charset="0"/>
              </a:rPr>
              <a:t>First draft generated using PAIGE, the </a:t>
            </a:r>
            <a:r>
              <a:rPr lang="en-US" sz="1200" i="1" dirty="0" err="1">
                <a:effectLst/>
                <a:latin typeface="Calibri" panose="020F0502020204030204" pitchFamily="34" charset="0"/>
                <a:ea typeface="SimSun" panose="02010600030101010101" pitchFamily="2" charset="-122"/>
                <a:cs typeface="Arial" panose="020B0604020202020204" pitchFamily="34" charset="0"/>
              </a:rPr>
              <a:t>Pnnl</a:t>
            </a:r>
            <a:r>
              <a:rPr lang="en-US" sz="1200" i="1" dirty="0">
                <a:effectLst/>
                <a:latin typeface="Calibri" panose="020F0502020204030204" pitchFamily="34" charset="0"/>
                <a:ea typeface="SimSun" panose="02010600030101010101" pitchFamily="2" charset="-122"/>
                <a:cs typeface="Arial" panose="020B0604020202020204" pitchFamily="34" charset="0"/>
              </a:rPr>
              <a:t> AI assistant for </a:t>
            </a:r>
            <a:r>
              <a:rPr lang="en-US" sz="1200" i="1" dirty="0" err="1">
                <a:effectLst/>
                <a:latin typeface="Calibri" panose="020F0502020204030204" pitchFamily="34" charset="0"/>
                <a:ea typeface="SimSun" panose="02010600030101010101" pitchFamily="2" charset="-122"/>
                <a:cs typeface="Arial" panose="020B0604020202020204" pitchFamily="34" charset="0"/>
              </a:rPr>
              <a:t>GEnerating</a:t>
            </a:r>
            <a:r>
              <a:rPr lang="en-US" sz="1200" i="1" dirty="0">
                <a:effectLst/>
                <a:latin typeface="Calibri" panose="020F0502020204030204" pitchFamily="34" charset="0"/>
                <a:ea typeface="SimSun" panose="02010600030101010101" pitchFamily="2" charset="-122"/>
                <a:cs typeface="Arial" panose="020B0604020202020204" pitchFamily="34" charset="0"/>
              </a:rPr>
              <a:t>  publication highlights</a:t>
            </a:r>
          </a:p>
        </p:txBody>
      </p:sp>
      <p:pic>
        <p:nvPicPr>
          <p:cNvPr id="2" name="Picture 1">
            <a:extLst>
              <a:ext uri="{FF2B5EF4-FFF2-40B4-BE49-F238E27FC236}">
                <a16:creationId xmlns:a16="http://schemas.microsoft.com/office/drawing/2014/main" id="{FD564174-E8E1-4462-1EBC-2F7CC0507856}"/>
              </a:ext>
            </a:extLst>
          </p:cNvPr>
          <p:cNvPicPr>
            <a:picLocks noChangeAspect="1"/>
          </p:cNvPicPr>
          <p:nvPr/>
        </p:nvPicPr>
        <p:blipFill>
          <a:blip r:embed="rId3"/>
          <a:stretch>
            <a:fillRect/>
          </a:stretch>
        </p:blipFill>
        <p:spPr>
          <a:xfrm>
            <a:off x="5994771" y="808715"/>
            <a:ext cx="6072289" cy="3445313"/>
          </a:xfrm>
          <a:prstGeom prst="rect">
            <a:avLst/>
          </a:prstGeom>
        </p:spPr>
      </p:pic>
    </p:spTree>
  </p:cSld>
  <p:clrMapOvr>
    <a:masterClrMapping/>
  </p:clrMapOvr>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8a9b28a-468d-4f89-a24a-ae448d085101">
      <Terms xmlns="http://schemas.microsoft.com/office/infopath/2007/PartnerControls"/>
    </lcf76f155ced4ddcb4097134ff3c332f>
    <TaxCatchAll xmlns="46a18389-f917-48ab-8f10-3a1967a18774" xsi:nil="true"/>
    <SharedWithUsers xmlns="46a18389-f917-48ab-8f10-3a1967a18774">
      <UserInfo>
        <DisplayName>Rice, Jennie S</DisplayName>
        <AccountId>12</AccountId>
        <AccountType/>
      </UserInfo>
      <UserInfo>
        <DisplayName>Vernon, Chris R</DisplayName>
        <AccountId>27</AccountId>
        <AccountType/>
      </UserInfo>
      <UserInfo>
        <DisplayName>Mcgrath, Casey R</DisplayName>
        <AccountId>11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F6AD9F8B4FFE4AB38BD0C762315BE6" ma:contentTypeVersion="12" ma:contentTypeDescription="Create a new document." ma:contentTypeScope="" ma:versionID="e422ebd4274b3a162ca1fec6100d2eff">
  <xsd:schema xmlns:xsd="http://www.w3.org/2001/XMLSchema" xmlns:xs="http://www.w3.org/2001/XMLSchema" xmlns:p="http://schemas.microsoft.com/office/2006/metadata/properties" xmlns:ns2="d8a9b28a-468d-4f89-a24a-ae448d085101" xmlns:ns3="46a18389-f917-48ab-8f10-3a1967a18774" targetNamespace="http://schemas.microsoft.com/office/2006/metadata/properties" ma:root="true" ma:fieldsID="1e56ff8d7fa227df85432f8c13b5b208" ns2:_="" ns3:_="">
    <xsd:import namespace="d8a9b28a-468d-4f89-a24a-ae448d085101"/>
    <xsd:import namespace="46a18389-f917-48ab-8f10-3a1967a1877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a9b28a-468d-4f89-a24a-ae448d085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a18389-f917-48ab-8f10-3a1967a1877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5bf9843-7740-4fe6-90cf-0b165ea11b63}" ma:internalName="TaxCatchAll" ma:showField="CatchAllData" ma:web="46a18389-f917-48ab-8f10-3a1967a1877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57D9F0-2B85-430B-8843-0027C0E6F07C}">
  <ds:schemaRefs>
    <ds:schemaRef ds:uri="http://www.w3.org/XML/1998/namespace"/>
    <ds:schemaRef ds:uri="http://purl.org/dc/dcmitype/"/>
    <ds:schemaRef ds:uri="http://purl.org/dc/elements/1.1/"/>
    <ds:schemaRef ds:uri="d8a9b28a-468d-4f89-a24a-ae448d085101"/>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46a18389-f917-48ab-8f10-3a1967a18774"/>
    <ds:schemaRef ds:uri="http://schemas.microsoft.com/office/2006/metadata/properties"/>
  </ds:schemaRefs>
</ds:datastoreItem>
</file>

<file path=customXml/itemProps2.xml><?xml version="1.0" encoding="utf-8"?>
<ds:datastoreItem xmlns:ds="http://schemas.openxmlformats.org/officeDocument/2006/customXml" ds:itemID="{2C74935E-4390-47DD-99CE-60A5373B7B50}">
  <ds:schemaRefs>
    <ds:schemaRef ds:uri="http://schemas.microsoft.com/sharepoint/v3/contenttype/forms"/>
  </ds:schemaRefs>
</ds:datastoreItem>
</file>

<file path=customXml/itemProps3.xml><?xml version="1.0" encoding="utf-8"?>
<ds:datastoreItem xmlns:ds="http://schemas.openxmlformats.org/officeDocument/2006/customXml" ds:itemID="{E3C549A3-69A4-4111-9D7F-9ED6E69EE5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a9b28a-468d-4f89-a24a-ae448d085101"/>
    <ds:schemaRef ds:uri="46a18389-f917-48ab-8f10-3a1967a187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DOE-Sample-Slide-Highlights-Template</Template>
  <TotalTime>6256</TotalTime>
  <Words>397</Words>
  <Application>Microsoft Macintosh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DOE-Sample-Slide-Highlights-Template</vt:lpstr>
      <vt:lpstr>PowerPoint Presentation</vt:lpstr>
    </vt:vector>
  </TitlesOfParts>
  <Company>PNNL IM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Emily L</dc:creator>
  <cp:lastModifiedBy>Rice, Jennie S</cp:lastModifiedBy>
  <cp:revision>29</cp:revision>
  <cp:lastPrinted>2011-05-11T17:30:12Z</cp:lastPrinted>
  <dcterms:created xsi:type="dcterms:W3CDTF">2017-11-02T21:19:41Z</dcterms:created>
  <dcterms:modified xsi:type="dcterms:W3CDTF">2024-10-09T03:29:10Z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75333844-ddec-49b7-ae1e-c27b23a45b5c</vt:lpwstr>
  </property>
  <property fmtid="{D5CDD505-2E9C-101B-9397-08002B2CF9AE}" pid="3" name="ContentTypeId">
    <vt:lpwstr>0x01010043F6AD9F8B4FFE4AB38BD0C762315BE6</vt:lpwstr>
  </property>
  <property fmtid="{D5CDD505-2E9C-101B-9397-08002B2CF9AE}" pid="4" name="Order">
    <vt:r8>3400</vt:r8>
  </property>
  <property fmtid="{D5CDD505-2E9C-101B-9397-08002B2CF9AE}" pid="5" name="MediaServiceImageTags">
    <vt:lpwstr/>
  </property>
</Properties>
</file>