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9BC5"/>
    <a:srgbClr val="6A6A6A"/>
    <a:srgbClr val="647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74"/>
    <p:restoredTop sz="96405"/>
  </p:normalViewPr>
  <p:slideViewPr>
    <p:cSldViewPr snapToGrid="0" snapToObjects="1">
      <p:cViewPr varScale="1">
        <p:scale>
          <a:sx n="124" d="100"/>
          <a:sy n="124" d="100"/>
        </p:scale>
        <p:origin x="10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4" b="40202"/>
          <a:stretch/>
        </p:blipFill>
        <p:spPr>
          <a:xfrm>
            <a:off x="0" y="393699"/>
            <a:ext cx="12192000" cy="23875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19" y="393699"/>
            <a:ext cx="8630178" cy="2387599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419" y="3026833"/>
            <a:ext cx="8630178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A6A6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94" y="4570300"/>
            <a:ext cx="5138006" cy="19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2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6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4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2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3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0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5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3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982" y="5957980"/>
            <a:ext cx="12188018" cy="900020"/>
            <a:chOff x="-546280" y="7333362"/>
            <a:chExt cx="13024207" cy="1059271"/>
          </a:xfrm>
        </p:grpSpPr>
        <p:pic>
          <p:nvPicPr>
            <p:cNvPr id="8" name="Shape 73"/>
            <p:cNvPicPr preferRelativeResize="0"/>
            <p:nvPr userDrawn="1"/>
          </p:nvPicPr>
          <p:blipFill>
            <a:blip r:embed="rId13">
              <a:alphaModFix/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546280" y="7451706"/>
              <a:ext cx="13024207" cy="380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74"/>
            <p:cNvPicPr preferRelativeResize="0"/>
            <p:nvPr userDrawn="1"/>
          </p:nvPicPr>
          <p:blipFill rotWithShape="1">
            <a:blip r:embed="rId14">
              <a:alphaModFix/>
            </a:blip>
            <a:srcRect b="45499"/>
            <a:stretch/>
          </p:blipFill>
          <p:spPr>
            <a:xfrm>
              <a:off x="-546280" y="7361504"/>
              <a:ext cx="13014050" cy="500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64"/>
            <p:cNvPicPr preferRelativeResize="0"/>
            <p:nvPr userDrawn="1"/>
          </p:nvPicPr>
          <p:blipFill rotWithShape="1">
            <a:blip r:embed="rId15">
              <a:alphaModFix/>
            </a:blip>
            <a:srcRect t="1" b="-1144"/>
            <a:stretch/>
          </p:blipFill>
          <p:spPr>
            <a:xfrm>
              <a:off x="-546279" y="7333362"/>
              <a:ext cx="13004799" cy="9208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546279" y="7845233"/>
              <a:ext cx="13004799" cy="547400"/>
            </a:xfrm>
            <a:prstGeom prst="rect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7374" tIns="57374" rIns="57374" bIns="57374" numCol="1" spcCol="38100" rtlCol="0" anchor="ctr">
              <a:noAutofit/>
            </a:bodyPr>
            <a:lstStyle/>
            <a:p>
              <a:pPr marL="0" marR="0" indent="0" algn="l" defTabSz="63905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charset="0"/>
                <a:ea typeface="Century Gothic" charset="0"/>
                <a:cs typeface="Century Gothic" charset="0"/>
                <a:sym typeface="Arial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615" y="7863226"/>
              <a:ext cx="2266946" cy="4272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91" t="15878" b="10431"/>
            <a:stretch/>
          </p:blipFill>
          <p:spPr>
            <a:xfrm>
              <a:off x="-468544" y="7779383"/>
              <a:ext cx="1642680" cy="4977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154" y="7805871"/>
              <a:ext cx="501772" cy="502704"/>
            </a:xfrm>
            <a:prstGeom prst="rect">
              <a:avLst/>
            </a:prstGeom>
          </p:spPr>
        </p:pic>
      </p:grp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912988" y="6371208"/>
            <a:ext cx="888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348E46D7-220F-9F44-9296-7155967FC3A5}" type="datetimeFigureOut">
              <a:rPr lang="en-US" smtClean="0"/>
              <a:pPr/>
              <a:t>1/20/24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601" y="6371208"/>
            <a:ext cx="3635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51366" y="6357133"/>
            <a:ext cx="874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DCCFDDF7-D30A-EA4F-8849-8647DFB56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4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124C9A-79A5-D640-AF88-A3ADA8F004D7}"/>
              </a:ext>
            </a:extLst>
          </p:cNvPr>
          <p:cNvSpPr txBox="1"/>
          <p:nvPr/>
        </p:nvSpPr>
        <p:spPr>
          <a:xfrm>
            <a:off x="877408" y="218399"/>
            <a:ext cx="10963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Observed humidity trends in dry regions contradict climate models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21CA0-BFB2-FD49-B87B-691F5EF29D9D}"/>
              </a:ext>
            </a:extLst>
          </p:cNvPr>
          <p:cNvSpPr txBox="1"/>
          <p:nvPr/>
        </p:nvSpPr>
        <p:spPr>
          <a:xfrm>
            <a:off x="579254" y="833642"/>
            <a:ext cx="1105856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Simpson, I. R., K. A.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McKinnon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, D. Kennedy, D. M. Lawrence, </a:t>
            </a: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F. Lehner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, R.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Seager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Proceedings of the National Academy of Sciences (2023)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: 10.1073/pnas.2302480120</a:t>
            </a:r>
            <a:endParaRPr lang="en-US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4BB747-39C5-DC46-AAAB-B70EAA51B2E0}"/>
              </a:ext>
            </a:extLst>
          </p:cNvPr>
          <p:cNvSpPr txBox="1"/>
          <p:nvPr/>
        </p:nvSpPr>
        <p:spPr>
          <a:xfrm>
            <a:off x="7235487" y="4416531"/>
            <a:ext cx="4402331" cy="14157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IMPACT</a:t>
            </a:r>
          </a:p>
          <a:p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discrepancy indicates a major gap in our understanding and modeling capabilities which could have severe implications for hydroclimate projections, including fire hazard, moving forward. Resolving this discrepancy is an urgent priority.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487AF8-B774-BC41-BABF-E7279BA534C8}"/>
              </a:ext>
            </a:extLst>
          </p:cNvPr>
          <p:cNvSpPr txBox="1"/>
          <p:nvPr/>
        </p:nvSpPr>
        <p:spPr>
          <a:xfrm>
            <a:off x="7235486" y="1509620"/>
            <a:ext cx="4528424" cy="984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OBJECTIVE</a:t>
            </a:r>
          </a:p>
          <a:p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To report what we know and do not know about the striking discrepancy between observed and simulated vapor pressure (VP) trends over dry regions.</a:t>
            </a:r>
            <a:endParaRPr lang="en-US" sz="1600" b="1" i="1" dirty="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48E423-0B78-F2FC-A77A-008552E784A4}"/>
              </a:ext>
            </a:extLst>
          </p:cNvPr>
          <p:cNvSpPr txBox="1"/>
          <p:nvPr/>
        </p:nvSpPr>
        <p:spPr>
          <a:xfrm>
            <a:off x="579254" y="4354395"/>
            <a:ext cx="6402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Part of Fig. 1 from Simpson et al. (2023), showing the strong negative vapor pressure (VP) trend, which is not reproduced by any climate model simulation, coupled or uncoupled.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DE4344-73F5-779D-459B-2DCD6538C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2" y="1571995"/>
            <a:ext cx="6423471" cy="26726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DD8E89C-8017-E545-8990-66150241C46E}"/>
              </a:ext>
            </a:extLst>
          </p:cNvPr>
          <p:cNvSpPr txBox="1"/>
          <p:nvPr/>
        </p:nvSpPr>
        <p:spPr>
          <a:xfrm>
            <a:off x="7235486" y="2625874"/>
            <a:ext cx="4528424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APPROACH</a:t>
            </a:r>
          </a:p>
          <a:p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Comparing a range of observations and model simulations, we show robust evidence for a discrepancy in VP trends. By controlling for possible drivers like SSTs or precipitation, we isolate the issue to be most likely related to the land surface component of climate models.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0793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208</Words>
  <Application>Microsoft Macintosh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Sanderson</dc:creator>
  <cp:lastModifiedBy>Flavio Lehner</cp:lastModifiedBy>
  <cp:revision>44</cp:revision>
  <dcterms:created xsi:type="dcterms:W3CDTF">2017-08-29T22:43:04Z</dcterms:created>
  <dcterms:modified xsi:type="dcterms:W3CDTF">2024-01-20T22:53:27Z</dcterms:modified>
</cp:coreProperties>
</file>