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4BC1E7-3718-3343-90D7-58F0C028B87F}" v="10" dt="2024-10-16T02:07:17.8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1" autoAdjust="0"/>
    <p:restoredTop sz="97739" autoAdjust="0"/>
  </p:normalViewPr>
  <p:slideViewPr>
    <p:cSldViewPr>
      <p:cViewPr varScale="1">
        <p:scale>
          <a:sx n="128" d="100"/>
          <a:sy n="128" d="100"/>
        </p:scale>
        <p:origin x="19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ung, Lai-Yung (Ruby)" userId="8890b783-e14a-47e3-a682-fbb67b692eba" providerId="ADAL" clId="{794BC1E7-3718-3343-90D7-58F0C028B87F}"/>
    <pc:docChg chg="custSel modSld">
      <pc:chgData name="Leung, Lai-Yung (Ruby)" userId="8890b783-e14a-47e3-a682-fbb67b692eba" providerId="ADAL" clId="{794BC1E7-3718-3343-90D7-58F0C028B87F}" dt="2024-10-16T02:07:26.826" v="193" actId="20577"/>
      <pc:docMkLst>
        <pc:docMk/>
      </pc:docMkLst>
      <pc:sldChg chg="addSp delSp modSp mod">
        <pc:chgData name="Leung, Lai-Yung (Ruby)" userId="8890b783-e14a-47e3-a682-fbb67b692eba" providerId="ADAL" clId="{794BC1E7-3718-3343-90D7-58F0C028B87F}" dt="2024-10-16T02:07:26.826" v="193" actId="20577"/>
        <pc:sldMkLst>
          <pc:docMk/>
          <pc:sldMk cId="0" sldId="258"/>
        </pc:sldMkLst>
        <pc:spChg chg="mod">
          <ac:chgData name="Leung, Lai-Yung (Ruby)" userId="8890b783-e14a-47e3-a682-fbb67b692eba" providerId="ADAL" clId="{794BC1E7-3718-3343-90D7-58F0C028B87F}" dt="2024-10-16T02:01:10.474" v="20" actId="20577"/>
          <ac:spMkLst>
            <pc:docMk/>
            <pc:sldMk cId="0" sldId="258"/>
            <ac:spMk id="3" creationId="{68BF74B0-DE2D-377C-83B3-52E22BD1DD2D}"/>
          </ac:spMkLst>
        </pc:spChg>
        <pc:spChg chg="mod">
          <ac:chgData name="Leung, Lai-Yung (Ruby)" userId="8890b783-e14a-47e3-a682-fbb67b692eba" providerId="ADAL" clId="{794BC1E7-3718-3343-90D7-58F0C028B87F}" dt="2024-10-16T02:05:10.704" v="79" actId="20577"/>
          <ac:spMkLst>
            <pc:docMk/>
            <pc:sldMk cId="0" sldId="258"/>
            <ac:spMk id="4" creationId="{EF94BB43-E224-DEE9-15D1-8FDDF20D201A}"/>
          </ac:spMkLst>
        </pc:spChg>
        <pc:spChg chg="del">
          <ac:chgData name="Leung, Lai-Yung (Ruby)" userId="8890b783-e14a-47e3-a682-fbb67b692eba" providerId="ADAL" clId="{794BC1E7-3718-3343-90D7-58F0C028B87F}" dt="2024-10-16T02:03:37.596" v="42" actId="478"/>
          <ac:spMkLst>
            <pc:docMk/>
            <pc:sldMk cId="0" sldId="258"/>
            <ac:spMk id="5" creationId="{770A15A0-7B42-9D2D-926F-B99FE1EF247E}"/>
          </ac:spMkLst>
        </pc:spChg>
        <pc:spChg chg="add mod">
          <ac:chgData name="Leung, Lai-Yung (Ruby)" userId="8890b783-e14a-47e3-a682-fbb67b692eba" providerId="ADAL" clId="{794BC1E7-3718-3343-90D7-58F0C028B87F}" dt="2024-10-16T02:05:37.579" v="81" actId="1076"/>
          <ac:spMkLst>
            <pc:docMk/>
            <pc:sldMk cId="0" sldId="258"/>
            <ac:spMk id="11" creationId="{650808C9-1C08-A0AA-CA50-FA9F2CC4DEAC}"/>
          </ac:spMkLst>
        </pc:spChg>
        <pc:spChg chg="add mod">
          <ac:chgData name="Leung, Lai-Yung (Ruby)" userId="8890b783-e14a-47e3-a682-fbb67b692eba" providerId="ADAL" clId="{794BC1E7-3718-3343-90D7-58F0C028B87F}" dt="2024-10-16T02:04:07.290" v="47" actId="1076"/>
          <ac:spMkLst>
            <pc:docMk/>
            <pc:sldMk cId="0" sldId="258"/>
            <ac:spMk id="12" creationId="{67F4F9AA-2938-A1DA-B836-27381EA6FCC4}"/>
          </ac:spMkLst>
        </pc:spChg>
        <pc:spChg chg="add mod">
          <ac:chgData name="Leung, Lai-Yung (Ruby)" userId="8890b783-e14a-47e3-a682-fbb67b692eba" providerId="ADAL" clId="{794BC1E7-3718-3343-90D7-58F0C028B87F}" dt="2024-10-16T02:04:13.354" v="48" actId="1076"/>
          <ac:spMkLst>
            <pc:docMk/>
            <pc:sldMk cId="0" sldId="258"/>
            <ac:spMk id="14" creationId="{B4813CA5-7B35-D8C2-D95A-87F1743F2888}"/>
          </ac:spMkLst>
        </pc:spChg>
        <pc:spChg chg="add mod">
          <ac:chgData name="Leung, Lai-Yung (Ruby)" userId="8890b783-e14a-47e3-a682-fbb67b692eba" providerId="ADAL" clId="{794BC1E7-3718-3343-90D7-58F0C028B87F}" dt="2024-10-16T02:06:05.458" v="107" actId="20577"/>
          <ac:spMkLst>
            <pc:docMk/>
            <pc:sldMk cId="0" sldId="258"/>
            <ac:spMk id="15" creationId="{1A2EE365-18EA-D3D5-0A2D-DFBB6663B035}"/>
          </ac:spMkLst>
        </pc:spChg>
        <pc:spChg chg="mod">
          <ac:chgData name="Leung, Lai-Yung (Ruby)" userId="8890b783-e14a-47e3-a682-fbb67b692eba" providerId="ADAL" clId="{794BC1E7-3718-3343-90D7-58F0C028B87F}" dt="2024-10-16T02:07:26.826" v="193" actId="20577"/>
          <ac:spMkLst>
            <pc:docMk/>
            <pc:sldMk cId="0" sldId="258"/>
            <ac:spMk id="3076" creationId="{00000000-0000-0000-0000-000000000000}"/>
          </ac:spMkLst>
        </pc:spChg>
        <pc:spChg chg="mod">
          <ac:chgData name="Leung, Lai-Yung (Ruby)" userId="8890b783-e14a-47e3-a682-fbb67b692eba" providerId="ADAL" clId="{794BC1E7-3718-3343-90D7-58F0C028B87F}" dt="2024-10-16T02:03:42.617" v="43" actId="1076"/>
          <ac:spMkLst>
            <pc:docMk/>
            <pc:sldMk cId="0" sldId="258"/>
            <ac:spMk id="3077" creationId="{00000000-0000-0000-0000-000000000000}"/>
          </ac:spMkLst>
        </pc:spChg>
        <pc:spChg chg="del">
          <ac:chgData name="Leung, Lai-Yung (Ruby)" userId="8890b783-e14a-47e3-a682-fbb67b692eba" providerId="ADAL" clId="{794BC1E7-3718-3343-90D7-58F0C028B87F}" dt="2024-10-16T02:03:18.942" v="37" actId="478"/>
          <ac:spMkLst>
            <pc:docMk/>
            <pc:sldMk cId="0" sldId="258"/>
            <ac:spMk id="3078" creationId="{00000000-0000-0000-0000-000000000000}"/>
          </ac:spMkLst>
        </pc:spChg>
        <pc:picChg chg="add mod">
          <ac:chgData name="Leung, Lai-Yung (Ruby)" userId="8890b783-e14a-47e3-a682-fbb67b692eba" providerId="ADAL" clId="{794BC1E7-3718-3343-90D7-58F0C028B87F}" dt="2024-10-16T02:05:31.717" v="80" actId="14100"/>
          <ac:picMkLst>
            <pc:docMk/>
            <pc:sldMk cId="0" sldId="258"/>
            <ac:picMk id="2" creationId="{3BEDA6F5-7D7E-EA2D-D1EA-14F2439D06F7}"/>
          </ac:picMkLst>
        </pc:picChg>
        <pc:picChg chg="add mod">
          <ac:chgData name="Leung, Lai-Yung (Ruby)" userId="8890b783-e14a-47e3-a682-fbb67b692eba" providerId="ADAL" clId="{794BC1E7-3718-3343-90D7-58F0C028B87F}" dt="2024-10-16T02:04:07.290" v="47" actId="1076"/>
          <ac:picMkLst>
            <pc:docMk/>
            <pc:sldMk cId="0" sldId="258"/>
            <ac:picMk id="6" creationId="{C80E8322-548B-E420-92A6-A13EC1D75F7F}"/>
          </ac:picMkLst>
        </pc:picChg>
        <pc:picChg chg="add mod">
          <ac:chgData name="Leung, Lai-Yung (Ruby)" userId="8890b783-e14a-47e3-a682-fbb67b692eba" providerId="ADAL" clId="{794BC1E7-3718-3343-90D7-58F0C028B87F}" dt="2024-10-16T02:04:13.354" v="48" actId="1076"/>
          <ac:picMkLst>
            <pc:docMk/>
            <pc:sldMk cId="0" sldId="258"/>
            <ac:picMk id="7" creationId="{C0B9F349-7DE3-1D5F-B943-B709BB9AC5B8}"/>
          </ac:picMkLst>
        </pc:picChg>
        <pc:picChg chg="del">
          <ac:chgData name="Leung, Lai-Yung (Ruby)" userId="8890b783-e14a-47e3-a682-fbb67b692eba" providerId="ADAL" clId="{794BC1E7-3718-3343-90D7-58F0C028B87F}" dt="2024-10-16T02:02:01.340" v="21" actId="478"/>
          <ac:picMkLst>
            <pc:docMk/>
            <pc:sldMk cId="0" sldId="258"/>
            <ac:picMk id="13" creationId="{DB99E975-9E99-AF49-7C33-F79AA8A29A8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10/15/24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10/15/24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10/15/24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10/15/24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10/15/24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10/15/24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10/15/24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10/15/24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10/15/24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10/15/24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10/15/24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10/15/24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10/15/24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355616" y="1081239"/>
            <a:ext cx="5619386" cy="68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algn="l">
              <a:defRPr sz="1300"/>
            </a:pPr>
            <a:r>
              <a:rPr dirty="0"/>
              <a:t>Highlight the Tibetan Plateau's role in enhancing the interannual predictability of the 2003 European summer heatwave by demonstrating its influence on atmospheric conditions and remote sea surface temperatures.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99938"/>
            <a:ext cx="12192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b="1" dirty="0"/>
              <a:t>Uncovering the Substantial Predictability of the 2003</a:t>
            </a:r>
            <a:r>
              <a:rPr sz="2000" b="1" dirty="0"/>
              <a:t> European </a:t>
            </a:r>
            <a:r>
              <a:rPr lang="en-US" sz="2000" b="1" dirty="0"/>
              <a:t>Summer </a:t>
            </a:r>
            <a:r>
              <a:rPr sz="2000" b="1" dirty="0"/>
              <a:t>Heatwave </a:t>
            </a:r>
            <a:r>
              <a:rPr lang="en-US" sz="2000" b="1" dirty="0"/>
              <a:t>Linked to the </a:t>
            </a:r>
            <a:r>
              <a:rPr sz="2000" b="1" dirty="0"/>
              <a:t>Tibetan Plateau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225490" y="6257349"/>
            <a:ext cx="5787701" cy="50783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sz="900" b="0" dirty="0"/>
              <a:t>Shi, </a:t>
            </a:r>
            <a:r>
              <a:rPr sz="900" b="0" dirty="0" err="1"/>
              <a:t>Pengfei</a:t>
            </a:r>
            <a:r>
              <a:rPr sz="900" b="0" dirty="0"/>
              <a:t>, L. Ruby Leung, Hui Lu, Bin Wang, Kun Yang, and </a:t>
            </a:r>
            <a:r>
              <a:rPr sz="900" b="0" dirty="0" err="1"/>
              <a:t>Haishan</a:t>
            </a:r>
            <a:r>
              <a:rPr sz="900" b="0" dirty="0"/>
              <a:t> Chen. 2024. Uncovering the Interannual Predictability of the 2003 European Summer Heatwave Linked to the Tibetan Plateau. </a:t>
            </a:r>
            <a:r>
              <a:rPr sz="900" b="0" dirty="0" err="1"/>
              <a:t>npj</a:t>
            </a:r>
            <a:r>
              <a:rPr sz="900" b="0" dirty="0"/>
              <a:t> Climate and Atmospheric Science 7: 242. https://</a:t>
            </a:r>
            <a:r>
              <a:rPr sz="900" b="0" dirty="0" err="1"/>
              <a:t>doi.org</a:t>
            </a:r>
            <a:r>
              <a:rPr sz="900" b="0" dirty="0"/>
              <a:t>/10.1038/s41612-024-00782-3.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8BF74B0-DE2D-377C-83B3-52E22BD1D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67" y="2202634"/>
            <a:ext cx="5896705" cy="2143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Implement coupled climate simulations and hindcast experiments using a weakly coupled </a:t>
            </a:r>
            <a:r>
              <a:rPr lang="en-US" dirty="0"/>
              <a:t>land </a:t>
            </a:r>
            <a:r>
              <a:rPr dirty="0"/>
              <a:t>data assimilation (WC</a:t>
            </a:r>
            <a:r>
              <a:rPr lang="en-US" dirty="0"/>
              <a:t>L</a:t>
            </a:r>
            <a:r>
              <a:rPr dirty="0"/>
              <a:t>DA) system that incorporates soil moisture and temperature data from the Global Land Data Assimilation System (GLDAS) over the Tibetan Plateau</a:t>
            </a:r>
            <a:r>
              <a:rPr lang="en-US" dirty="0"/>
              <a:t> and global land</a:t>
            </a:r>
            <a:r>
              <a:rPr dirty="0"/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Conduct hindcast sensitivity experiments to isolate the contributions of atmosphere, land, and ocean initial conditions, focusing on the unique role of Tibetan Plateau land states in influencing interannual predictability.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Analyze the mechanistic links between Tibetan Plateau snow cover anomalies and atmospheric Rossby wave patterns to understand their impact on remote sea surface temperatures and European summer heatwave conditions.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BB43-E224-DEE9-15D1-8FDDF20D2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098" y="4780926"/>
            <a:ext cx="5834666" cy="1922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Coupled climate simulations </a:t>
            </a:r>
            <a:r>
              <a:rPr lang="en-US" dirty="0"/>
              <a:t>with data assimilation </a:t>
            </a:r>
            <a:r>
              <a:rPr dirty="0"/>
              <a:t>reveal that the 2003 European summer heatwave is potentially predictable two years in advance when initialized with Tibetan Plateau land data.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Hindcast experiments demonstrate that Tibetan Plateau spring snow cover anomalies play a crucial role in exciting Rossby waves, which significantly influence European summer temperatures.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The study highlights the Tibetan Plateau's dominant remote influence on global climate, suggesting its potential to enhance the predictability of extreme events worldwide.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401EFDF-50E3-340F-EBF7-9002B0511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66" y="803379"/>
            <a:ext cx="5997933" cy="37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E7A84942-FEBE-A930-6496-9FA34FD6C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66" y="1905000"/>
            <a:ext cx="5997933" cy="37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145C8B62-5EEE-2E74-C2BB-F43010C0A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67" y="4495800"/>
            <a:ext cx="5997932" cy="37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Impact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BEDA6F5-7D7E-EA2D-D1EA-14F2439D06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399" y="786432"/>
            <a:ext cx="5019201" cy="14514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80E8322-548B-E420-92A6-A13EC1D75F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6404" y="2406016"/>
            <a:ext cx="5050284" cy="145724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0B9F349-7DE3-1D5F-B943-B709BB9AC5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56404" y="4057313"/>
            <a:ext cx="5127198" cy="146491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50808C9-1C08-A0AA-CA50-FA9F2CC4DEAC}"/>
              </a:ext>
            </a:extLst>
          </p:cNvPr>
          <p:cNvSpPr txBox="1"/>
          <p:nvPr/>
        </p:nvSpPr>
        <p:spPr>
          <a:xfrm>
            <a:off x="8596458" y="561984"/>
            <a:ext cx="11701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Observations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7F4F9AA-2938-A1DA-B836-27381EA6FCC4}"/>
              </a:ext>
            </a:extLst>
          </p:cNvPr>
          <p:cNvSpPr txBox="1"/>
          <p:nvPr/>
        </p:nvSpPr>
        <p:spPr>
          <a:xfrm>
            <a:off x="8468698" y="2203758"/>
            <a:ext cx="1453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FGOALS Hindcast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4813CA5-7B35-D8C2-D95A-87F1743F2888}"/>
              </a:ext>
            </a:extLst>
          </p:cNvPr>
          <p:cNvSpPr txBox="1"/>
          <p:nvPr/>
        </p:nvSpPr>
        <p:spPr>
          <a:xfrm>
            <a:off x="8626275" y="3845532"/>
            <a:ext cx="12925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E3SM Hindcast</a:t>
            </a: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1A2EE365-18EA-D3D5-0A2D-DFBB6663B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5368" y="5517820"/>
            <a:ext cx="561395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buFont typeface="Arial" panose="020B0604020202020204" pitchFamily="34" charset="0"/>
              <a:buNone/>
              <a:defRPr sz="1200" b="1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/>
            </a:lvl9pPr>
          </a:lstStyle>
          <a:p>
            <a:pPr algn="ctr"/>
            <a:r>
              <a:rPr lang="en-US" sz="1100" dirty="0"/>
              <a:t>Surface temperature (color shading) and 500 </a:t>
            </a:r>
            <a:r>
              <a:rPr lang="en-US" sz="1100" dirty="0" err="1"/>
              <a:t>hPa</a:t>
            </a:r>
            <a:r>
              <a:rPr lang="en-US" sz="1100" dirty="0"/>
              <a:t> (contour) anomalies during June-July-August 2003 from observations (top) and hindcasts initialized from fully coupled simulations (middle and bottom) with a weakly coupled land data assimilation system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F6AD9F8B4FFE4AB38BD0C762315BE6" ma:contentTypeVersion="12" ma:contentTypeDescription="Create a new document." ma:contentTypeScope="" ma:versionID="e422ebd4274b3a162ca1fec6100d2eff">
  <xsd:schema xmlns:xsd="http://www.w3.org/2001/XMLSchema" xmlns:xs="http://www.w3.org/2001/XMLSchema" xmlns:p="http://schemas.microsoft.com/office/2006/metadata/properties" xmlns:ns2="d8a9b28a-468d-4f89-a24a-ae448d085101" xmlns:ns3="46a18389-f917-48ab-8f10-3a1967a18774" targetNamespace="http://schemas.microsoft.com/office/2006/metadata/properties" ma:root="true" ma:fieldsID="1e56ff8d7fa227df85432f8c13b5b208" ns2:_="" ns3:_="">
    <xsd:import namespace="d8a9b28a-468d-4f89-a24a-ae448d085101"/>
    <xsd:import namespace="46a18389-f917-48ab-8f10-3a1967a187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a9b28a-468d-4f89-a24a-ae448d0851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60f1aaf-6244-4bb9-9bf9-38bf373853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a18389-f917-48ab-8f10-3a1967a1877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5bf9843-7740-4fe6-90cf-0b165ea11b63}" ma:internalName="TaxCatchAll" ma:showField="CatchAllData" ma:web="46a18389-f917-48ab-8f10-3a1967a187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8a9b28a-468d-4f89-a24a-ae448d085101">
      <Terms xmlns="http://schemas.microsoft.com/office/infopath/2007/PartnerControls"/>
    </lcf76f155ced4ddcb4097134ff3c332f>
    <TaxCatchAll xmlns="46a18389-f917-48ab-8f10-3a1967a18774" xsi:nil="true"/>
    <SharedWithUsers xmlns="46a18389-f917-48ab-8f10-3a1967a18774">
      <UserInfo>
        <DisplayName>Rice, Jennie S</DisplayName>
        <AccountId>12</AccountId>
        <AccountType/>
      </UserInfo>
      <UserInfo>
        <DisplayName>Vernon, Chris R</DisplayName>
        <AccountId>27</AccountId>
        <AccountType/>
      </UserInfo>
      <UserInfo>
        <DisplayName>Mcgrath, Casey R</DisplayName>
        <AccountId>11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C549A3-69A4-4111-9D7F-9ED6E69EE5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a9b28a-468d-4f89-a24a-ae448d085101"/>
    <ds:schemaRef ds:uri="46a18389-f917-48ab-8f10-3a1967a187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46a18389-f917-48ab-8f10-3a1967a18774"/>
    <ds:schemaRef ds:uri="d8a9b28a-468d-4f89-a24a-ae448d085101"/>
  </ds:schemaRefs>
</ds:datastoreItem>
</file>

<file path=customXml/itemProps3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6630</TotalTime>
  <Words>340</Words>
  <Application>Microsoft Macintosh PowerPoint</Application>
  <PresentationFormat>宽屏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演示文稿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Shi, Pengfei</cp:lastModifiedBy>
  <cp:revision>29</cp:revision>
  <cp:lastPrinted>2011-05-11T17:30:12Z</cp:lastPrinted>
  <dcterms:created xsi:type="dcterms:W3CDTF">2017-11-02T21:19:41Z</dcterms:created>
  <dcterms:modified xsi:type="dcterms:W3CDTF">2024-10-16T05:39:51Z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0x01010043F6AD9F8B4FFE4AB38BD0C762315BE6</vt:lpwstr>
  </property>
  <property fmtid="{D5CDD505-2E9C-101B-9397-08002B2CF9AE}" pid="4" name="Order">
    <vt:r8>3400</vt:r8>
  </property>
  <property fmtid="{D5CDD505-2E9C-101B-9397-08002B2CF9AE}" pid="5" name="MediaServiceImageTags">
    <vt:lpwstr/>
  </property>
</Properties>
</file>