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66" r:id="rId2"/>
    <p:sldMasterId id="2147483688" r:id="rId3"/>
  </p:sldMasterIdLst>
  <p:notesMasterIdLst>
    <p:notesMasterId r:id="rId5"/>
  </p:notesMasterIdLst>
  <p:handoutMasterIdLst>
    <p:handoutMasterId r:id="rId6"/>
  </p:handoutMasterIdLst>
  <p:sldIdLst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0" autoAdjust="0"/>
    <p:restoredTop sz="94655" autoAdjust="0"/>
  </p:normalViewPr>
  <p:slideViewPr>
    <p:cSldViewPr snapToGrid="0" snapToObjects="1">
      <p:cViewPr>
        <p:scale>
          <a:sx n="100" d="100"/>
          <a:sy n="100" d="100"/>
        </p:scale>
        <p:origin x="200" y="280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7/19/22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7/19/22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54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55" name="Straight Connector 54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chemeClr val="accent4"/>
                </a:solidFill>
              </a:defRPr>
            </a:lvl1pPr>
            <a:lvl2pPr>
              <a:defRPr sz="14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6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31" name="Picture 30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32" name="Picture 31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33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35" name="Picture Placeholder 51"/>
          <p:cNvSpPr>
            <a:spLocks noGrp="1"/>
          </p:cNvSpPr>
          <p:nvPr>
            <p:ph type="pic" sz="quarter" idx="38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sp>
        <p:nvSpPr>
          <p:cNvPr id="11" name="Wave 10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Wave 11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Wave 12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Wave 13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Wave 15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5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mas-logo-print - SECOORA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483" y="6258092"/>
            <a:ext cx="2679311" cy="60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at is the Princeton University Summer Journalism Program? We welcome  35-40 high scho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300" y="6292443"/>
            <a:ext cx="1912863" cy="54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7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8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22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4" name="Picture 23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pic>
        <p:nvPicPr>
          <p:cNvPr id="25" name="Picture 2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500" y="6294130"/>
            <a:ext cx="545549" cy="53682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81179" y="6294130"/>
            <a:ext cx="57437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9051" y="5308601"/>
            <a:ext cx="4497916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28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tiff"/><Relationship Id="rId3" Type="http://schemas.openxmlformats.org/officeDocument/2006/relationships/image" Target="../media/image10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6E4DC4-08B6-704D-8054-CE4D7FA1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" y="180305"/>
            <a:ext cx="12175067" cy="708660"/>
          </a:xfrm>
        </p:spPr>
        <p:txBody>
          <a:bodyPr/>
          <a:lstStyle/>
          <a:p>
            <a:r>
              <a:rPr lang="en-US" sz="2100" dirty="0"/>
              <a:t>Investigating the Causes and Impacts of Convective Aggregation 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in </a:t>
            </a:r>
            <a:r>
              <a:rPr lang="en-US" sz="2100" dirty="0"/>
              <a:t>a High Resolution Atmospheric GCM</a:t>
            </a:r>
            <a:r>
              <a:rPr lang="en-US" sz="2100" dirty="0"/>
              <a:t/>
            </a:r>
            <a:br>
              <a:rPr lang="en-US" sz="2100" dirty="0"/>
            </a:br>
            <a:endParaRPr lang="en-US" sz="2100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ACE57A4-375D-0B49-BB72-44CDF51FB8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933" y="5474450"/>
            <a:ext cx="5908006" cy="4476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 smtClean="0"/>
              <a:t>Zhang, B., B.J. Soden, G.A. Vecchi, </a:t>
            </a:r>
            <a:r>
              <a:rPr lang="en-US" sz="1400" dirty="0" smtClean="0"/>
              <a:t>(</a:t>
            </a:r>
            <a:r>
              <a:rPr lang="en-US" sz="1400" dirty="0" smtClean="0"/>
              <a:t>2021</a:t>
            </a:r>
            <a:r>
              <a:rPr lang="en-US" sz="1400" dirty="0" smtClean="0"/>
              <a:t>), </a:t>
            </a:r>
            <a:r>
              <a:rPr lang="en-US" sz="1400" dirty="0"/>
              <a:t>Investigating the Causes and Impacts of Convective Aggregation in a High Resolution Atmospheric </a:t>
            </a:r>
            <a:r>
              <a:rPr lang="en-US" sz="1400" dirty="0" smtClean="0"/>
              <a:t>GCM</a:t>
            </a:r>
            <a:r>
              <a:rPr lang="en-US" sz="1400" dirty="0" smtClean="0"/>
              <a:t>. </a:t>
            </a:r>
            <a:r>
              <a:rPr lang="en-US" sz="1400" i="1" dirty="0" smtClean="0"/>
              <a:t>J</a:t>
            </a:r>
            <a:r>
              <a:rPr lang="en-US" sz="1400" i="1" dirty="0" smtClean="0"/>
              <a:t>AMES</a:t>
            </a:r>
            <a:r>
              <a:rPr lang="en-US" sz="1400" dirty="0" smtClean="0"/>
              <a:t>, DOI:</a:t>
            </a:r>
            <a:r>
              <a:rPr lang="is-IS" sz="1400" dirty="0" smtClean="0"/>
              <a:t>10.1029/2021MS002675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53B84668-F7DE-8A4E-B5FF-7270442192A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924939" y="2628448"/>
            <a:ext cx="6267061" cy="1212396"/>
          </a:xfrm>
        </p:spPr>
        <p:txBody>
          <a:bodyPr/>
          <a:lstStyle/>
          <a:p>
            <a:pPr algn="just"/>
            <a:r>
              <a:rPr lang="en-US" sz="1400" dirty="0"/>
              <a:t>This study examines the impact of radiative interactions on the spatial organization of convection </a:t>
            </a:r>
            <a:r>
              <a:rPr lang="en-US" sz="1400" dirty="0" smtClean="0"/>
              <a:t>under </a:t>
            </a:r>
            <a:r>
              <a:rPr lang="en-US" sz="1400" dirty="0"/>
              <a:t>realistic boundary conditions. </a:t>
            </a:r>
            <a:r>
              <a:rPr lang="en-US" sz="1400" dirty="0"/>
              <a:t>S</a:t>
            </a:r>
            <a:r>
              <a:rPr lang="en-US" sz="1400" dirty="0" smtClean="0"/>
              <a:t>ynoptic-scale </a:t>
            </a:r>
            <a:r>
              <a:rPr lang="en-US" sz="1400" dirty="0"/>
              <a:t>radiative interactions are suppressed by prescribing radiative cooling rates using their </a:t>
            </a:r>
            <a:r>
              <a:rPr lang="en-US" sz="1400" dirty="0" smtClean="0"/>
              <a:t>climatological </a:t>
            </a:r>
            <a:r>
              <a:rPr lang="en-US" sz="1400" dirty="0"/>
              <a:t>values. This enables us to examine the behavior of two versions of a model with nearly identical large-scale circulations but with differing degrees of convective organization.</a:t>
            </a:r>
            <a:r>
              <a:rPr lang="en-US" sz="1400" dirty="0"/>
              <a:t> </a:t>
            </a:r>
            <a:r>
              <a:rPr lang="en-US" sz="1400" dirty="0"/>
              <a:t>Our simulations highlight the role of synoptic-scale radiative coupling in enhancing convective aggregation and extreme </a:t>
            </a:r>
            <a:r>
              <a:rPr lang="en-US" sz="1400" dirty="0" smtClean="0"/>
              <a:t>precipitation.</a:t>
            </a:r>
            <a:endParaRPr lang="en-US" sz="1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7FCEC56C-0F60-704A-B84B-32721B63611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924939" y="4684260"/>
            <a:ext cx="6307215" cy="1475239"/>
          </a:xfrm>
        </p:spPr>
        <p:txBody>
          <a:bodyPr>
            <a:normAutofit/>
          </a:bodyPr>
          <a:lstStyle/>
          <a:p>
            <a:r>
              <a:rPr lang="en-US" dirty="0" smtClean="0"/>
              <a:t>Radiative feedbacks play a critical role in </a:t>
            </a:r>
            <a:r>
              <a:rPr lang="en-US" dirty="0" smtClean="0"/>
              <a:t>organizing convection in space and time, with significant impacts on clouds and humidity. </a:t>
            </a:r>
            <a:endParaRPr lang="en-US" dirty="0"/>
          </a:p>
          <a:p>
            <a:r>
              <a:rPr lang="en-US" dirty="0" smtClean="0"/>
              <a:t>Radiatively-driven convective organization increases the frequency and intensity of extreme precipitation events. </a:t>
            </a:r>
            <a:endParaRPr lang="en-US" dirty="0"/>
          </a:p>
          <a:p>
            <a:r>
              <a:rPr lang="en-US" dirty="0" smtClean="0"/>
              <a:t>Increased precipitation extremes in a warmer climate may result from increased convective organization. </a:t>
            </a:r>
            <a:endParaRPr lang="en-US" dirty="0"/>
          </a:p>
        </p:txBody>
      </p:sp>
      <p:sp>
        <p:nvSpPr>
          <p:cNvPr id="9" name="Text Placeholder 21">
            <a:extLst>
              <a:ext uri="{FF2B5EF4-FFF2-40B4-BE49-F238E27FC236}">
                <a16:creationId xmlns="" xmlns:a16="http://schemas.microsoft.com/office/drawing/2014/main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924939" y="2336719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="" xmlns:a16="http://schemas.microsoft.com/office/drawing/2014/main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924939" y="4378450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="" xmlns:a16="http://schemas.microsoft.com/office/drawing/2014/main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924939" y="75957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C7953A-B934-2F4C-BD51-8F699FAB720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924939" y="1063353"/>
            <a:ext cx="6307215" cy="1372686"/>
          </a:xfrm>
          <a:noFill/>
        </p:spPr>
        <p:txBody>
          <a:bodyPr/>
          <a:lstStyle/>
          <a:p>
            <a:pPr algn="just"/>
            <a:r>
              <a:rPr lang="en-US" sz="1400" dirty="0" smtClean="0"/>
              <a:t>The processes that influence the genesis and development of tropical cyclones (TCs) remain poorly understood. Most previous work has been performed using highly idealized models </a:t>
            </a:r>
            <a:r>
              <a:rPr lang="en-US" sz="1400" dirty="0"/>
              <a:t>This makes it difficult to ascertain the importance of cloud-circulation feedbacks under more realistic situations </a:t>
            </a:r>
            <a:r>
              <a:rPr lang="en-US" sz="1400" dirty="0" smtClean="0"/>
              <a:t>and makes </a:t>
            </a:r>
            <a:r>
              <a:rPr lang="en-US" sz="1400" dirty="0"/>
              <a:t>it more challenging to evaluate the model simulations with observations . </a:t>
            </a:r>
            <a:endParaRPr lang="en-US" sz="14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="" xmlns:a16="http://schemas.microsoft.com/office/drawing/2014/main" id="{7FCEC56C-0F60-704A-B84B-32721B636113}"/>
              </a:ext>
            </a:extLst>
          </p:cNvPr>
          <p:cNvSpPr txBox="1">
            <a:spLocks/>
          </p:cNvSpPr>
          <p:nvPr/>
        </p:nvSpPr>
        <p:spPr>
          <a:xfrm>
            <a:off x="322986" y="4778128"/>
            <a:ext cx="5506314" cy="69632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857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‒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The model simulated distribution of </a:t>
            </a:r>
            <a:r>
              <a:rPr lang="en-US" dirty="0" smtClean="0"/>
              <a:t>extreme precipitation (</a:t>
            </a:r>
            <a:r>
              <a:rPr lang="en-US" dirty="0"/>
              <a:t>mm </a:t>
            </a:r>
            <a:r>
              <a:rPr lang="en-US" dirty="0" smtClean="0"/>
              <a:t>day</a:t>
            </a:r>
            <a:r>
              <a:rPr lang="en-US" baseline="30000" dirty="0" smtClean="0"/>
              <a:t>-1</a:t>
            </a:r>
            <a:r>
              <a:rPr lang="en-US" dirty="0" smtClean="0"/>
              <a:t>) </a:t>
            </a:r>
            <a:r>
              <a:rPr lang="en-US" dirty="0" smtClean="0"/>
              <a:t>under </a:t>
            </a:r>
            <a:r>
              <a:rPr lang="en-US" dirty="0" smtClean="0"/>
              <a:t>control conditions (top) and the difference in </a:t>
            </a:r>
            <a:r>
              <a:rPr lang="en-US" dirty="0" smtClean="0"/>
              <a:t>simulated extreme  precipitation when </a:t>
            </a:r>
            <a:r>
              <a:rPr lang="en-US" dirty="0" smtClean="0"/>
              <a:t>radiative feedbacks are suppressed (bottom</a:t>
            </a:r>
            <a:r>
              <a:rPr lang="en-US" dirty="0" smtClean="0"/>
              <a:t>).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42543" y="759576"/>
            <a:ext cx="3743757" cy="3924685"/>
            <a:chOff x="942543" y="759576"/>
            <a:chExt cx="4267200" cy="501183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2543" y="759576"/>
              <a:ext cx="4267200" cy="26543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2543" y="3231414"/>
              <a:ext cx="4254500" cy="2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4157575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_instru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263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Other EESA Highlights (not DOE-SC)</vt:lpstr>
      <vt:lpstr>z_instructions</vt:lpstr>
      <vt:lpstr>DOE-SC EESA Highlights</vt:lpstr>
      <vt:lpstr>Investigating the Causes and Impacts of Convective Aggregation  in a High Resolution Atmospheric GCM </vt:lpstr>
    </vt:vector>
  </TitlesOfParts>
  <Company>LBNL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Microsoft Office User</cp:lastModifiedBy>
  <cp:revision>107</cp:revision>
  <dcterms:created xsi:type="dcterms:W3CDTF">2016-02-10T19:06:12Z</dcterms:created>
  <dcterms:modified xsi:type="dcterms:W3CDTF">2022-07-19T15:25:51Z</dcterms:modified>
</cp:coreProperties>
</file>