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266" autoAdjust="0"/>
    <p:restoredTop sz="97739" autoAdjust="0"/>
  </p:normalViewPr>
  <p:slideViewPr>
    <p:cSldViewPr>
      <p:cViewPr varScale="1">
        <p:scale>
          <a:sx n="128" d="100"/>
          <a:sy n="128" d="100"/>
        </p:scale>
        <p:origin x="1472"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3/21/24</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3/21/24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3/21/24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3/21/24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3/21/24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3/21/24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3/21/24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3/21/24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3/21/24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3/21/24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3/21/24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3/21/24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3/21/24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140336" y="1116059"/>
            <a:ext cx="5834666" cy="1280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spcBef>
                <a:spcPct val="15000"/>
              </a:spcBef>
              <a:buFont typeface="Arial" pitchFamily="34" charset="0"/>
              <a:buChar char="●"/>
              <a:defRPr/>
            </a:pPr>
            <a:r>
              <a:rPr lang="en-US" sz="1300" dirty="0">
                <a:solidFill>
                  <a:prstClr val="black"/>
                </a:solidFill>
              </a:rPr>
              <a:t>Evaluate the historical performance and future projections of compound heatwave and drought (CHD) extremes across the contiguous United States using CMIP6 global climate models, providing insights for regional adaptation strategies in response to climate change.</a:t>
            </a:r>
            <a:endParaRPr lang="en-US" sz="1300" b="1" dirty="0">
              <a:solidFill>
                <a:prstClr val="black"/>
              </a:solidFill>
            </a:endParaRPr>
          </a:p>
        </p:txBody>
      </p:sp>
      <p:sp>
        <p:nvSpPr>
          <p:cNvPr id="3076" name="Rectangle 5"/>
          <p:cNvSpPr>
            <a:spLocks noChangeArrowheads="1"/>
          </p:cNvSpPr>
          <p:nvPr/>
        </p:nvSpPr>
        <p:spPr bwMode="auto">
          <a:xfrm>
            <a:off x="160106" y="99938"/>
            <a:ext cx="12031894"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800" b="1" dirty="0">
                <a:solidFill>
                  <a:srgbClr val="000000"/>
                </a:solidFill>
                <a:latin typeface="Arial" panose="020B0604020202020204" pitchFamily="34" charset="0"/>
              </a:rPr>
              <a:t>Projected Compound Heatwave and Drought Extremes in the United States</a:t>
            </a:r>
          </a:p>
        </p:txBody>
      </p:sp>
      <p:sp>
        <p:nvSpPr>
          <p:cNvPr id="3077" name="Text Box 6"/>
          <p:cNvSpPr txBox="1">
            <a:spLocks noChangeArrowheads="1"/>
          </p:cNvSpPr>
          <p:nvPr/>
        </p:nvSpPr>
        <p:spPr bwMode="auto">
          <a:xfrm>
            <a:off x="6220676" y="5999202"/>
            <a:ext cx="5613368"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000" dirty="0">
                <a:solidFill>
                  <a:srgbClr val="000000"/>
                </a:solidFill>
                <a:latin typeface="+mn-lt"/>
              </a:rPr>
              <a:t>Rastogi, D., J. </a:t>
            </a:r>
            <a:r>
              <a:rPr lang="en-US" altLang="en-US" sz="1000" dirty="0" err="1">
                <a:solidFill>
                  <a:srgbClr val="000000"/>
                </a:solidFill>
                <a:latin typeface="+mn-lt"/>
              </a:rPr>
              <a:t>Trok</a:t>
            </a:r>
            <a:r>
              <a:rPr lang="en-US" altLang="en-US" sz="1000" dirty="0">
                <a:solidFill>
                  <a:srgbClr val="000000"/>
                </a:solidFill>
                <a:latin typeface="+mn-lt"/>
              </a:rPr>
              <a:t>, N. </a:t>
            </a:r>
            <a:r>
              <a:rPr lang="en-US" altLang="en-US" sz="1000" dirty="0" err="1">
                <a:solidFill>
                  <a:srgbClr val="000000"/>
                </a:solidFill>
                <a:latin typeface="+mn-lt"/>
              </a:rPr>
              <a:t>Depsky</a:t>
            </a:r>
            <a:r>
              <a:rPr lang="en-US" altLang="en-US" sz="1000" dirty="0">
                <a:solidFill>
                  <a:srgbClr val="000000"/>
                </a:solidFill>
                <a:latin typeface="+mn-lt"/>
              </a:rPr>
              <a:t>, E. </a:t>
            </a:r>
            <a:r>
              <a:rPr lang="en-US" altLang="en-US" sz="1000" dirty="0" err="1">
                <a:solidFill>
                  <a:srgbClr val="000000"/>
                </a:solidFill>
                <a:latin typeface="+mn-lt"/>
              </a:rPr>
              <a:t>Monier</a:t>
            </a:r>
            <a:r>
              <a:rPr lang="en-US" altLang="en-US" sz="1000" dirty="0">
                <a:solidFill>
                  <a:srgbClr val="000000"/>
                </a:solidFill>
                <a:latin typeface="+mn-lt"/>
              </a:rPr>
              <a:t>, and A. Jones. "Historical evaluation and future projections of compound heatwave and drought extremes over the conterminous United States in CMIP6."</a:t>
            </a:r>
            <a:r>
              <a:rPr lang="en-US" altLang="en-US" sz="1000" i="1" dirty="0">
                <a:solidFill>
                  <a:srgbClr val="000000"/>
                </a:solidFill>
                <a:latin typeface="+mn-lt"/>
              </a:rPr>
              <a:t> Environmental Research Letters </a:t>
            </a:r>
            <a:r>
              <a:rPr lang="en-US" altLang="en-US" sz="1000" dirty="0">
                <a:solidFill>
                  <a:srgbClr val="000000"/>
                </a:solidFill>
                <a:latin typeface="+mn-lt"/>
              </a:rPr>
              <a:t>19, no. 1 (2023): 014039.DOI:10.1088/1748-9326/ad0efe </a:t>
            </a:r>
          </a:p>
        </p:txBody>
      </p:sp>
      <p:sp>
        <p:nvSpPr>
          <p:cNvPr id="3078" name="TextBox 9"/>
          <p:cNvSpPr txBox="1">
            <a:spLocks noChangeArrowheads="1"/>
          </p:cNvSpPr>
          <p:nvPr/>
        </p:nvSpPr>
        <p:spPr bwMode="auto">
          <a:xfrm>
            <a:off x="6223124" y="5005626"/>
            <a:ext cx="561336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000" b="1" dirty="0">
                <a:solidFill>
                  <a:srgbClr val="0000FF"/>
                </a:solidFill>
                <a:latin typeface="Arial" panose="020B0604020202020204" pitchFamily="34" charset="0"/>
              </a:rPr>
              <a:t>Projected end-century changes in the multi-model mean for the (a) number of heatwave days, (b) number of SPI-based drought days, (c) number of SPEI-based drought days, (d) number of SPI-based CHD days, (e) number of SPEI-based CHD days, (f) heatwave intensity for SPI-based (g) drought intensity for SPI-based, and (h) drought intensity for SPEI-based CHD days. The end-century changes are calculated as the average differences during the summer months between 2061–2100 and the 1981–2020 period.</a:t>
            </a:r>
            <a:endParaRPr lang="en-US" altLang="en-US" sz="1000" b="1" dirty="0">
              <a:solidFill>
                <a:srgbClr val="0000FF"/>
              </a:solidFill>
              <a:latin typeface="Arial" panose="020B0604020202020204" pitchFamily="34" charset="0"/>
            </a:endParaRPr>
          </a:p>
        </p:txBody>
      </p:sp>
      <p:sp>
        <p:nvSpPr>
          <p:cNvPr id="3" name="Rectangle 4">
            <a:extLst>
              <a:ext uri="{FF2B5EF4-FFF2-40B4-BE49-F238E27FC236}">
                <a16:creationId xmlns:a16="http://schemas.microsoft.com/office/drawing/2014/main" id="{68BF74B0-DE2D-377C-83B3-52E22BD1DD2D}"/>
              </a:ext>
            </a:extLst>
          </p:cNvPr>
          <p:cNvSpPr>
            <a:spLocks noChangeArrowheads="1"/>
          </p:cNvSpPr>
          <p:nvPr/>
        </p:nvSpPr>
        <p:spPr bwMode="auto">
          <a:xfrm>
            <a:off x="160106" y="2331244"/>
            <a:ext cx="5834666" cy="1859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spcBef>
                <a:spcPct val="15000"/>
              </a:spcBef>
              <a:buFont typeface="Arial" pitchFamily="34" charset="0"/>
              <a:buChar char="●"/>
              <a:defRPr/>
            </a:pPr>
            <a:r>
              <a:rPr lang="en-US" sz="1300" dirty="0">
                <a:solidFill>
                  <a:prstClr val="black"/>
                </a:solidFill>
              </a:rPr>
              <a:t>Analyze the performance of 23 CMIP6 global climate models against observational and reanalysis datasets, focusing on the simulation of historical heatwave and drought characteristics, including biases in frequency and intensity.</a:t>
            </a:r>
          </a:p>
          <a:p>
            <a:pPr marL="285750" indent="-285750">
              <a:spcBef>
                <a:spcPct val="15000"/>
              </a:spcBef>
              <a:buFont typeface="Arial" pitchFamily="34" charset="0"/>
              <a:buChar char="●"/>
              <a:defRPr/>
            </a:pPr>
            <a:r>
              <a:rPr lang="en-US" sz="1300" dirty="0">
                <a:solidFill>
                  <a:prstClr val="black"/>
                </a:solidFill>
              </a:rPr>
              <a:t>Assess future changes in heatwave and drought extremes, as well as compound heatwave-drought events, by examining model projections under the Shared Socioeconomic Pathway 585 scenario and explore regional differences and the impact of drought index choice on these projections.</a:t>
            </a:r>
          </a:p>
        </p:txBody>
      </p:sp>
      <p:sp>
        <p:nvSpPr>
          <p:cNvPr id="4" name="Rectangle 4">
            <a:extLst>
              <a:ext uri="{FF2B5EF4-FFF2-40B4-BE49-F238E27FC236}">
                <a16:creationId xmlns:a16="http://schemas.microsoft.com/office/drawing/2014/main" id="{EF94BB43-E224-DEE9-15D1-8FDDF20D201A}"/>
              </a:ext>
            </a:extLst>
          </p:cNvPr>
          <p:cNvSpPr>
            <a:spLocks noChangeArrowheads="1"/>
          </p:cNvSpPr>
          <p:nvPr/>
        </p:nvSpPr>
        <p:spPr bwMode="auto">
          <a:xfrm>
            <a:off x="145098" y="4467225"/>
            <a:ext cx="5834666" cy="246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3464" indent="-283464">
              <a:spcBef>
                <a:spcPct val="15000"/>
              </a:spcBef>
              <a:buFont typeface="Arial" panose="020B0604020202020204" pitchFamily="34" charset="0"/>
              <a:buChar char="●"/>
            </a:pPr>
            <a:r>
              <a:rPr lang="en-US" altLang="en-US" sz="1300" dirty="0">
                <a:solidFill>
                  <a:srgbClr val="000000"/>
                </a:solidFill>
              </a:rPr>
              <a:t>CMIP6 models show substantial biases in simulating heatwaves, droughts, and compound heatwave-drought events compared to reference datasets, with variability in bias magnitude among models.</a:t>
            </a:r>
          </a:p>
          <a:p>
            <a:pPr marL="283464" indent="-283464">
              <a:spcBef>
                <a:spcPct val="15000"/>
              </a:spcBef>
              <a:buFont typeface="Arial" panose="020B0604020202020204" pitchFamily="34" charset="0"/>
              <a:buChar char="●"/>
            </a:pPr>
            <a:r>
              <a:rPr lang="en-US" altLang="en-US" sz="1300" dirty="0">
                <a:solidFill>
                  <a:srgbClr val="000000"/>
                </a:solidFill>
              </a:rPr>
              <a:t>Future projections indicate an increase in the area affected by compound heatwave-drought events, with intensity and frequency of heatwaves and droughts rising across the majority of the CONUS, especially when using SPEI-based drought indices.</a:t>
            </a:r>
          </a:p>
          <a:p>
            <a:pPr marL="283464" indent="-283464">
              <a:spcBef>
                <a:spcPct val="15000"/>
              </a:spcBef>
              <a:buFont typeface="Arial" panose="020B0604020202020204" pitchFamily="34" charset="0"/>
              <a:buChar char="●"/>
            </a:pPr>
            <a:r>
              <a:rPr lang="en-US" sz="1300" dirty="0">
                <a:solidFill>
                  <a:prstClr val="black"/>
                </a:solidFill>
              </a:rPr>
              <a:t>There are significant inter-model differences in projected changes, with variations based on the region, individual GCM projections, and the choice of drought index (SPI or SPEI), highlighting the importance of model selection for regional impact assessments.</a:t>
            </a:r>
          </a:p>
        </p:txBody>
      </p:sp>
      <p:sp>
        <p:nvSpPr>
          <p:cNvPr id="8" name="Rectangle 4">
            <a:extLst>
              <a:ext uri="{FF2B5EF4-FFF2-40B4-BE49-F238E27FC236}">
                <a16:creationId xmlns:a16="http://schemas.microsoft.com/office/drawing/2014/main" id="{7401EFDF-50E3-340F-EBF7-9002B0511AE6}"/>
              </a:ext>
            </a:extLst>
          </p:cNvPr>
          <p:cNvSpPr>
            <a:spLocks noChangeArrowheads="1"/>
          </p:cNvSpPr>
          <p:nvPr/>
        </p:nvSpPr>
        <p:spPr bwMode="auto">
          <a:xfrm>
            <a:off x="179929" y="838200"/>
            <a:ext cx="5834666"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Objective</a:t>
            </a:r>
          </a:p>
        </p:txBody>
      </p:sp>
      <p:sp>
        <p:nvSpPr>
          <p:cNvPr id="9" name="Rectangle 4">
            <a:extLst>
              <a:ext uri="{FF2B5EF4-FFF2-40B4-BE49-F238E27FC236}">
                <a16:creationId xmlns:a16="http://schemas.microsoft.com/office/drawing/2014/main" id="{E7A84942-FEBE-A930-6496-9FA34FD6C745}"/>
              </a:ext>
            </a:extLst>
          </p:cNvPr>
          <p:cNvSpPr>
            <a:spLocks noChangeArrowheads="1"/>
          </p:cNvSpPr>
          <p:nvPr/>
        </p:nvSpPr>
        <p:spPr bwMode="auto">
          <a:xfrm>
            <a:off x="175167" y="2033610"/>
            <a:ext cx="5834666"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Approach</a:t>
            </a:r>
          </a:p>
        </p:txBody>
      </p:sp>
      <p:sp>
        <p:nvSpPr>
          <p:cNvPr id="10" name="Rectangle 4">
            <a:extLst>
              <a:ext uri="{FF2B5EF4-FFF2-40B4-BE49-F238E27FC236}">
                <a16:creationId xmlns:a16="http://schemas.microsoft.com/office/drawing/2014/main" id="{145C8B62-5EEE-2E74-C2BB-F43010C0A1E8}"/>
              </a:ext>
            </a:extLst>
          </p:cNvPr>
          <p:cNvSpPr>
            <a:spLocks noChangeArrowheads="1"/>
          </p:cNvSpPr>
          <p:nvPr/>
        </p:nvSpPr>
        <p:spPr bwMode="auto">
          <a:xfrm>
            <a:off x="175167" y="4141640"/>
            <a:ext cx="5834666"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Impact</a:t>
            </a:r>
          </a:p>
        </p:txBody>
      </p:sp>
      <p:pic>
        <p:nvPicPr>
          <p:cNvPr id="1026" name="Picture 2">
            <a:extLst>
              <a:ext uri="{FF2B5EF4-FFF2-40B4-BE49-F238E27FC236}">
                <a16:creationId xmlns:a16="http://schemas.microsoft.com/office/drawing/2014/main" id="{E0ED71DF-6314-1FBE-635C-105C658C03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0676" y="1211126"/>
            <a:ext cx="5514124" cy="363125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3E8AD34-F4AF-6C13-3D6F-F2EE69D36EB7}"/>
              </a:ext>
            </a:extLst>
          </p:cNvPr>
          <p:cNvSpPr txBox="1"/>
          <p:nvPr/>
        </p:nvSpPr>
        <p:spPr>
          <a:xfrm>
            <a:off x="6176053" y="2811308"/>
            <a:ext cx="1828800" cy="707886"/>
          </a:xfrm>
          <a:prstGeom prst="rect">
            <a:avLst/>
          </a:prstGeom>
          <a:noFill/>
        </p:spPr>
        <p:txBody>
          <a:bodyPr wrap="square" rtlCol="0">
            <a:spAutoFit/>
          </a:bodyPr>
          <a:lstStyle/>
          <a:p>
            <a:r>
              <a:rPr lang="en-US" sz="1000" dirty="0"/>
              <a:t>SPI: Standard Precipitation Index</a:t>
            </a:r>
          </a:p>
          <a:p>
            <a:r>
              <a:rPr lang="en-US" sz="1000" dirty="0"/>
              <a:t>SPEI: Standard Precipitation-Evapotranspiration  Index</a:t>
            </a:r>
          </a:p>
        </p:txBody>
      </p:sp>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F6AD9F8B4FFE4AB38BD0C762315BE6" ma:contentTypeVersion="12" ma:contentTypeDescription="Create a new document." ma:contentTypeScope="" ma:versionID="e422ebd4274b3a162ca1fec6100d2eff">
  <xsd:schema xmlns:xsd="http://www.w3.org/2001/XMLSchema" xmlns:xs="http://www.w3.org/2001/XMLSchema" xmlns:p="http://schemas.microsoft.com/office/2006/metadata/properties" xmlns:ns2="d8a9b28a-468d-4f89-a24a-ae448d085101" xmlns:ns3="46a18389-f917-48ab-8f10-3a1967a18774" targetNamespace="http://schemas.microsoft.com/office/2006/metadata/properties" ma:root="true" ma:fieldsID="1e56ff8d7fa227df85432f8c13b5b208" ns2:_="" ns3:_="">
    <xsd:import namespace="d8a9b28a-468d-4f89-a24a-ae448d085101"/>
    <xsd:import namespace="46a18389-f917-48ab-8f10-3a1967a1877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a9b28a-468d-4f89-a24a-ae448d085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6a18389-f917-48ab-8f10-3a1967a1877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5bf9843-7740-4fe6-90cf-0b165ea11b63}" ma:internalName="TaxCatchAll" ma:showField="CatchAllData" ma:web="46a18389-f917-48ab-8f10-3a1967a1877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8a9b28a-468d-4f89-a24a-ae448d085101">
      <Terms xmlns="http://schemas.microsoft.com/office/infopath/2007/PartnerControls"/>
    </lcf76f155ced4ddcb4097134ff3c332f>
    <TaxCatchAll xmlns="46a18389-f917-48ab-8f10-3a1967a18774" xsi:nil="true"/>
    <SharedWithUsers xmlns="46a18389-f917-48ab-8f10-3a1967a18774">
      <UserInfo>
        <DisplayName>Rice, Jennie S</DisplayName>
        <AccountId>12</AccountId>
        <AccountType/>
      </UserInfo>
      <UserInfo>
        <DisplayName>Vernon, Chris R</DisplayName>
        <AccountId>27</AccountId>
        <AccountType/>
      </UserInfo>
      <UserInfo>
        <DisplayName>Mcgrath, Casey R</DisplayName>
        <AccountId>11</AccountId>
        <AccountType/>
      </UserInfo>
    </SharedWithUsers>
  </documentManagement>
</p:properties>
</file>

<file path=customXml/itemProps1.xml><?xml version="1.0" encoding="utf-8"?>
<ds:datastoreItem xmlns:ds="http://schemas.openxmlformats.org/officeDocument/2006/customXml" ds:itemID="{E3C549A3-69A4-4111-9D7F-9ED6E69EE5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a9b28a-468d-4f89-a24a-ae448d085101"/>
    <ds:schemaRef ds:uri="46a18389-f917-48ab-8f10-3a1967a187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8A57D9F0-2B85-430B-8843-0027C0E6F07C}">
  <ds:schemaRefs>
    <ds:schemaRef ds:uri="http://www.w3.org/XML/1998/namespace"/>
    <ds:schemaRef ds:uri="http://purl.org/dc/dcmitype/"/>
    <ds:schemaRef ds:uri="http://purl.org/dc/elements/1.1/"/>
    <ds:schemaRef ds:uri="d8a9b28a-468d-4f89-a24a-ae448d08510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46a18389-f917-48ab-8f10-3a1967a18774"/>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6240</TotalTime>
  <Words>403</Words>
  <Application>Microsoft Macintosh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Rice, Jennie S</cp:lastModifiedBy>
  <cp:revision>20</cp:revision>
  <cp:lastPrinted>2011-05-11T17:30:12Z</cp:lastPrinted>
  <dcterms:created xsi:type="dcterms:W3CDTF">2017-11-02T21:19:41Z</dcterms:created>
  <dcterms:modified xsi:type="dcterms:W3CDTF">2024-03-21T17:49:59Z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0x01010043F6AD9F8B4FFE4AB38BD0C762315BE6</vt:lpwstr>
  </property>
  <property fmtid="{D5CDD505-2E9C-101B-9397-08002B2CF9AE}" pid="4" name="Order">
    <vt:r8>3400</vt:r8>
  </property>
  <property fmtid="{D5CDD505-2E9C-101B-9397-08002B2CF9AE}" pid="5" name="MediaServiceImageTags">
    <vt:lpwstr/>
  </property>
</Properties>
</file>