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62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94"/>
  </p:normalViewPr>
  <p:slideViewPr>
    <p:cSldViewPr snapToGrid="0">
      <p:cViewPr varScale="1">
        <p:scale>
          <a:sx n="161" d="100"/>
          <a:sy n="161" d="100"/>
        </p:scale>
        <p:origin x="776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f110b4a8f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24f110b4a8f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yperFACETS Highlight">
  <p:cSld name="HyperFACETS Highligh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" y="0"/>
            <a:ext cx="9144000" cy="7275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0" y="9554"/>
            <a:ext cx="9144000" cy="7179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b="1"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2"/>
          </p:nvPr>
        </p:nvSpPr>
        <p:spPr>
          <a:xfrm>
            <a:off x="171450" y="879873"/>
            <a:ext cx="5285100" cy="31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marL="182880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>
            <a:spLocks noGrp="1"/>
          </p:cNvSpPr>
          <p:nvPr>
            <p:ph type="pic" idx="3"/>
          </p:nvPr>
        </p:nvSpPr>
        <p:spPr>
          <a:xfrm>
            <a:off x="5508764" y="879872"/>
            <a:ext cx="3481800" cy="37464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4"/>
          <p:cNvSpPr txBox="1">
            <a:spLocks noGrp="1"/>
          </p:cNvSpPr>
          <p:nvPr>
            <p:ph type="body" idx="4"/>
          </p:nvPr>
        </p:nvSpPr>
        <p:spPr>
          <a:xfrm>
            <a:off x="29817" y="4137821"/>
            <a:ext cx="5426700" cy="4917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marL="91440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2pPr>
            <a:lvl3pPr marL="1371600" lvl="2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marL="1828800" lvl="3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4pPr>
            <a:lvl5pPr marL="2286000" lvl="4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62" name="Google Shape;62;p14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21166" y="4727600"/>
            <a:ext cx="2201390" cy="361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0" y="4663312"/>
            <a:ext cx="6261000" cy="4803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5736516" y="4663312"/>
            <a:ext cx="976200" cy="480300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6624638" y="4663312"/>
            <a:ext cx="150600" cy="480300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4" descr="SC Logos | U.S. DOE Office of Science (SC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" y="4721217"/>
            <a:ext cx="2226938" cy="373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oi.org/10.1175/JHM-D-22-0146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0" y="9554"/>
            <a:ext cx="9144000" cy="717900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 dirty="0"/>
              <a:t>The 1996 Mid-Atlantic Winter Flood: Exploring Climate Risk through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 dirty="0"/>
              <a:t>a Storyline Approach</a:t>
            </a: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52075" y="727454"/>
            <a:ext cx="4331277" cy="385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rgbClr val="5D8BBC"/>
              </a:buClr>
              <a:buSzPts val="1200"/>
              <a:buNone/>
            </a:pPr>
            <a:r>
              <a:rPr lang="en" sz="13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</a:p>
          <a:p>
            <a:pPr marL="171450" indent="-171450">
              <a:spcBef>
                <a:spcPts val="0"/>
              </a:spcBef>
              <a:buClr>
                <a:srgbClr val="5D8BBC"/>
              </a:buClr>
              <a:buSzPts val="1200"/>
            </a:pPr>
            <a:r>
              <a:rPr lang="en-US" sz="1100" dirty="0"/>
              <a:t>Evaluate how a compound rain-on-snow flood event in the northeastern United States might plausibly evolve under different future climate warming levels</a:t>
            </a:r>
            <a:endParaRPr lang="en" sz="1100" b="1" dirty="0">
              <a:solidFill>
                <a:srgbClr val="5D8BB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Clr>
                <a:srgbClr val="5D8BBC"/>
              </a:buClr>
              <a:buSzPts val="1200"/>
              <a:buNone/>
            </a:pPr>
            <a:r>
              <a:rPr lang="en" sz="13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</a:p>
          <a:p>
            <a:pPr marL="171450" indent="-171450">
              <a:spcBef>
                <a:spcPts val="0"/>
              </a:spcBef>
              <a:buClr>
                <a:srgbClr val="5D8BBC"/>
              </a:buClr>
              <a:buSzPts val="1200"/>
            </a:pPr>
            <a:r>
              <a:rPr lang="en-US" sz="1100" dirty="0">
                <a:solidFill>
                  <a:schemeClr val="tx1"/>
                </a:solidFill>
              </a:rPr>
              <a:t>Use </a:t>
            </a:r>
            <a:r>
              <a:rPr lang="en-US" sz="1100" dirty="0" err="1">
                <a:solidFill>
                  <a:schemeClr val="tx1"/>
                </a:solidFill>
              </a:rPr>
              <a:t>Betacast</a:t>
            </a:r>
            <a:r>
              <a:rPr lang="en-US" sz="1100" dirty="0">
                <a:solidFill>
                  <a:schemeClr val="tx1"/>
                </a:solidFill>
              </a:rPr>
              <a:t> in conjunction with 14km E3SM to perform an ensemble reforecast of the January 1996 Mid-Atlantic rain-on-snow flood event over the Susquehanna River Basin.</a:t>
            </a:r>
          </a:p>
          <a:p>
            <a:pPr marL="171450" indent="-171450">
              <a:spcBef>
                <a:spcPts val="0"/>
              </a:spcBef>
              <a:buClr>
                <a:srgbClr val="5D8BBC"/>
              </a:buClr>
              <a:buSzPts val="1200"/>
            </a:pPr>
            <a:r>
              <a:rPr lang="en-US" sz="1100" dirty="0">
                <a:solidFill>
                  <a:schemeClr val="tx1"/>
                </a:solidFill>
              </a:rPr>
              <a:t>Warming level "deltas" are derived from the Community Earth System Model Large Ensemble and applied to the initial fields to simulate the flood's evolution in different future climates</a:t>
            </a:r>
            <a:endParaRPr sz="11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rgbClr val="5D8BBC"/>
              </a:buClr>
              <a:buSzPts val="1200"/>
              <a:buNone/>
            </a:pPr>
            <a:r>
              <a:rPr lang="en" sz="13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  <a:endParaRPr lang="en-US" sz="1300" dirty="0">
              <a:solidFill>
                <a:schemeClr val="tx1"/>
              </a:solidFill>
            </a:endParaRPr>
          </a:p>
          <a:p>
            <a:pPr marL="171450" indent="-171450">
              <a:spcBef>
                <a:spcPts val="0"/>
              </a:spcBef>
              <a:buSzPts val="1100"/>
            </a:pPr>
            <a:r>
              <a:rPr lang="en-US" sz="1100" dirty="0">
                <a:solidFill>
                  <a:schemeClr val="tx1"/>
                </a:solidFill>
              </a:rPr>
              <a:t>A nonlinear response in simulated surface runoff and streamflow as a function of atmospheric warming is observed due to changing contributions of liquid water input from a shallower initial snowpack (decreased snowmelt), increased surface temperatures and rainfall rates, and increased soil water storage. </a:t>
            </a:r>
          </a:p>
          <a:p>
            <a:pPr marL="171450" indent="-171450">
              <a:spcBef>
                <a:spcPts val="0"/>
              </a:spcBef>
              <a:buSzPts val="1100"/>
            </a:pPr>
            <a:r>
              <a:rPr lang="en-US" sz="1100" dirty="0">
                <a:solidFill>
                  <a:schemeClr val="tx1"/>
                </a:solidFill>
              </a:rPr>
              <a:t>Flooding associated with this event peaks from around +1 to +2 K of global average surface warming and decreases with additional warming beyond this.</a:t>
            </a:r>
          </a:p>
          <a:p>
            <a:pPr marL="171450" indent="-171450">
              <a:spcBef>
                <a:spcPts val="0"/>
              </a:spcBef>
              <a:buSzPts val="1100"/>
            </a:pPr>
            <a:r>
              <a:rPr lang="en-US" sz="1100" dirty="0">
                <a:solidFill>
                  <a:schemeClr val="tx1"/>
                </a:solidFill>
              </a:rPr>
              <a:t>The timing of the peak runoff and streamflow shifts earlier with warming, leading to changes in the flashiness of the event.</a:t>
            </a:r>
            <a:endParaRPr sz="1100" dirty="0"/>
          </a:p>
        </p:txBody>
      </p:sp>
      <p:sp>
        <p:nvSpPr>
          <p:cNvPr id="75" name="Google Shape;75;p16"/>
          <p:cNvSpPr txBox="1"/>
          <p:nvPr/>
        </p:nvSpPr>
        <p:spPr>
          <a:xfrm>
            <a:off x="4383352" y="3477880"/>
            <a:ext cx="4784501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Changes in (a) temperature, (b) precipitation, (c) snow loss, (d) surface runoff, and (e) river discharge averaged over the Susquehanna River Basin for the Jan. 1996 rain-on-snow flood under different warming levels (y-axis). Dots indicate the basin-averaged quantities for an individual E3SM simulation, with the shading representing the 25</a:t>
            </a:r>
            <a:r>
              <a:rPr lang="en-US" sz="650" baseline="300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65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-75</a:t>
            </a:r>
            <a:r>
              <a:rPr lang="en-US" sz="650" baseline="300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65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percentile spread. Note the monotonic response (increase with warming) of temperature and precipitation, but the non-linear response of snowmelt, surface runoff, and streamflow with warming.</a:t>
            </a:r>
            <a:endParaRPr sz="65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 descr="A group of graphs showing different types of temperature&#10;&#10;Description automatically generated with medium confidence">
            <a:extLst>
              <a:ext uri="{FF2B5EF4-FFF2-40B4-BE49-F238E27FC236}">
                <a16:creationId xmlns:a16="http://schemas.microsoft.com/office/drawing/2014/main" id="{31F41346-3743-E539-3D57-7B93FB20A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284" y="752935"/>
            <a:ext cx="4259350" cy="27408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B5A2C3-F5ED-DB6B-0B59-B45AC79F3354}"/>
              </a:ext>
            </a:extLst>
          </p:cNvPr>
          <p:cNvSpPr txBox="1"/>
          <p:nvPr/>
        </p:nvSpPr>
        <p:spPr>
          <a:xfrm>
            <a:off x="4462499" y="4025953"/>
            <a:ext cx="4598920" cy="5539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/>
              <a:t>Pettett</a:t>
            </a:r>
            <a:r>
              <a:rPr lang="en-US" sz="1000" dirty="0"/>
              <a:t>, A., and C. M. </a:t>
            </a:r>
            <a:r>
              <a:rPr lang="en-US" sz="1000" dirty="0" err="1"/>
              <a:t>Zarzycki</a:t>
            </a:r>
            <a:r>
              <a:rPr lang="en-US" sz="1000" dirty="0"/>
              <a:t>, 2023: The 1996 Mid-Atlantic Winter Flood: Exploring Climate Risk through a Storyline Approach. </a:t>
            </a:r>
            <a:r>
              <a:rPr lang="en-US" sz="1000" i="1" dirty="0"/>
              <a:t>J. Hydrometeor.</a:t>
            </a:r>
            <a:r>
              <a:rPr lang="en-US" sz="1000" dirty="0"/>
              <a:t>, </a:t>
            </a:r>
            <a:r>
              <a:rPr lang="en-US" sz="1000" b="1" dirty="0"/>
              <a:t>24</a:t>
            </a:r>
            <a:r>
              <a:rPr lang="en-US" sz="1000" dirty="0"/>
              <a:t>, 2259–2280, </a:t>
            </a:r>
            <a:r>
              <a:rPr lang="en-US" sz="1000" dirty="0">
                <a:hlinkClick r:id="rId4"/>
              </a:rPr>
              <a:t>https://doi.org/10.1175/JHM-D-22-0146.1</a:t>
            </a:r>
            <a:r>
              <a:rPr lang="en-US" sz="1000" dirty="0"/>
              <a:t>.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335</Words>
  <Application>Microsoft Macintosh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Zarzycki, Colin M.</cp:lastModifiedBy>
  <cp:revision>4</cp:revision>
  <dcterms:modified xsi:type="dcterms:W3CDTF">2023-12-06T15:55:42Z</dcterms:modified>
</cp:coreProperties>
</file>