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6284"/>
    <a:srgbClr val="5D8BBC"/>
    <a:srgbClr val="2D4059"/>
    <a:srgbClr val="555657"/>
    <a:srgbClr val="BCE0F7"/>
    <a:srgbClr val="549A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p:restoredTop sz="96327"/>
  </p:normalViewPr>
  <p:slideViewPr>
    <p:cSldViewPr snapToGrid="0">
      <p:cViewPr varScale="1">
        <p:scale>
          <a:sx n="122" d="100"/>
          <a:sy n="122" d="100"/>
        </p:scale>
        <p:origin x="113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CMDI High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FEE4A0-DA22-B9C3-B8B4-9B26AD47A817}"/>
              </a:ext>
            </a:extLst>
          </p:cNvPr>
          <p:cNvSpPr/>
          <p:nvPr userDrawn="1"/>
        </p:nvSpPr>
        <p:spPr>
          <a:xfrm>
            <a:off x="1" y="6213473"/>
            <a:ext cx="10654747" cy="644527"/>
          </a:xfrm>
          <a:prstGeom prst="rect">
            <a:avLst/>
          </a:prstGeom>
          <a:solidFill>
            <a:srgbClr val="2D4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186069-F076-2D37-9828-5FDDE69766B0}"/>
              </a:ext>
            </a:extLst>
          </p:cNvPr>
          <p:cNvSpPr/>
          <p:nvPr userDrawn="1"/>
        </p:nvSpPr>
        <p:spPr>
          <a:xfrm>
            <a:off x="0" y="14736"/>
            <a:ext cx="12192000" cy="955291"/>
          </a:xfrm>
          <a:prstGeom prst="rect">
            <a:avLst/>
          </a:prstGeom>
          <a:solidFill>
            <a:srgbClr val="2D4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8CC64AF-240B-8092-859C-ECAF7C7A5B0A}"/>
              </a:ext>
            </a:extLst>
          </p:cNvPr>
          <p:cNvSpPr/>
          <p:nvPr userDrawn="1"/>
        </p:nvSpPr>
        <p:spPr>
          <a:xfrm>
            <a:off x="10353874" y="6181572"/>
            <a:ext cx="709955" cy="7099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SC Logos | U.S. DOE Office of Science (SC)">
            <a:extLst>
              <a:ext uri="{FF2B5EF4-FFF2-40B4-BE49-F238E27FC236}">
                <a16:creationId xmlns:a16="http://schemas.microsoft.com/office/drawing/2014/main" id="{4DE1D5AB-E320-1E35-9E2F-6A9B36AF89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6294956"/>
            <a:ext cx="2969250" cy="49835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14">
            <a:extLst>
              <a:ext uri="{FF2B5EF4-FFF2-40B4-BE49-F238E27FC236}">
                <a16:creationId xmlns:a16="http://schemas.microsoft.com/office/drawing/2014/main" id="{B34C7779-5143-21CE-FA35-ACD1CDF425BE}"/>
              </a:ext>
            </a:extLst>
          </p:cNvPr>
          <p:cNvSpPr>
            <a:spLocks noGrp="1"/>
          </p:cNvSpPr>
          <p:nvPr userDrawn="1">
            <p:ph type="body" sz="quarter" idx="10"/>
          </p:nvPr>
        </p:nvSpPr>
        <p:spPr>
          <a:xfrm>
            <a:off x="0" y="12739"/>
            <a:ext cx="12192000" cy="957289"/>
          </a:xfrm>
        </p:spPr>
        <p:txBody>
          <a:bodyPr anchor="ctr"/>
          <a:lstStyle>
            <a:lvl1pPr marL="0" indent="0" algn="ctr">
              <a:buNone/>
              <a:defRPr b="1">
                <a:solidFill>
                  <a:schemeClr val="bg1"/>
                </a:solidFill>
              </a:defRPr>
            </a:lvl1pPr>
            <a:lvl5pPr marL="1828800" indent="0">
              <a:buNone/>
              <a:defRPr/>
            </a:lvl5pPr>
          </a:lstStyle>
          <a:p>
            <a:pPr lvl="0"/>
            <a:endParaRPr lang="en-US" dirty="0"/>
          </a:p>
        </p:txBody>
      </p:sp>
      <p:pic>
        <p:nvPicPr>
          <p:cNvPr id="1030" name="Picture 6">
            <a:extLst>
              <a:ext uri="{FF2B5EF4-FFF2-40B4-BE49-F238E27FC236}">
                <a16:creationId xmlns:a16="http://schemas.microsoft.com/office/drawing/2014/main" id="{A055F77E-E214-34DD-BC3A-A80EB3981838}"/>
              </a:ext>
            </a:extLst>
          </p:cNvPr>
          <p:cNvPicPr>
            <a:picLocks noChangeAspect="1" noChangeArrowheads="1"/>
          </p:cNvPicPr>
          <p:nvPr userDrawn="1"/>
        </p:nvPicPr>
        <p:blipFill rotWithShape="1">
          <a:blip r:embed="rId3">
            <a:biLevel thresh="25000"/>
            <a:extLst>
              <a:ext uri="{28A0092B-C50C-407E-A947-70E740481C1C}">
                <a14:useLocalDpi xmlns:a14="http://schemas.microsoft.com/office/drawing/2010/main" val="0"/>
              </a:ext>
            </a:extLst>
          </a:blip>
          <a:srcRect/>
          <a:stretch/>
        </p:blipFill>
        <p:spPr bwMode="auto">
          <a:xfrm>
            <a:off x="3481377" y="6316901"/>
            <a:ext cx="2357532" cy="454464"/>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0">
            <a:extLst>
              <a:ext uri="{FF2B5EF4-FFF2-40B4-BE49-F238E27FC236}">
                <a16:creationId xmlns:a16="http://schemas.microsoft.com/office/drawing/2014/main" id="{C71597FA-8566-9AF9-690D-67DE107126BC}"/>
              </a:ext>
            </a:extLst>
          </p:cNvPr>
          <p:cNvSpPr>
            <a:spLocks noGrp="1"/>
          </p:cNvSpPr>
          <p:nvPr userDrawn="1">
            <p:ph sz="quarter" idx="11"/>
          </p:nvPr>
        </p:nvSpPr>
        <p:spPr>
          <a:xfrm>
            <a:off x="228600" y="1173164"/>
            <a:ext cx="7046843" cy="418402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22">
            <a:extLst>
              <a:ext uri="{FF2B5EF4-FFF2-40B4-BE49-F238E27FC236}">
                <a16:creationId xmlns:a16="http://schemas.microsoft.com/office/drawing/2014/main" id="{55D447D5-7B3B-8FF1-8321-75D254327083}"/>
              </a:ext>
            </a:extLst>
          </p:cNvPr>
          <p:cNvSpPr>
            <a:spLocks noGrp="1"/>
          </p:cNvSpPr>
          <p:nvPr userDrawn="1">
            <p:ph type="pic" sz="quarter" idx="12" hasCustomPrompt="1"/>
          </p:nvPr>
        </p:nvSpPr>
        <p:spPr>
          <a:xfrm>
            <a:off x="7345018" y="1173162"/>
            <a:ext cx="4642196" cy="4995293"/>
          </a:xfrm>
        </p:spPr>
        <p:txBody>
          <a:bodyPr/>
          <a:lstStyle>
            <a:lvl1pPr marL="0" indent="0">
              <a:buNone/>
              <a:defRPr/>
            </a:lvl1pPr>
          </a:lstStyle>
          <a:p>
            <a:r>
              <a:rPr lang="en-US" dirty="0"/>
              <a:t>Figure</a:t>
            </a:r>
          </a:p>
        </p:txBody>
      </p:sp>
      <p:sp>
        <p:nvSpPr>
          <p:cNvPr id="25" name="Text Placeholder 24">
            <a:extLst>
              <a:ext uri="{FF2B5EF4-FFF2-40B4-BE49-F238E27FC236}">
                <a16:creationId xmlns:a16="http://schemas.microsoft.com/office/drawing/2014/main" id="{A6169E90-7E91-3B26-3F25-4158CE351257}"/>
              </a:ext>
            </a:extLst>
          </p:cNvPr>
          <p:cNvSpPr>
            <a:spLocks noGrp="1"/>
          </p:cNvSpPr>
          <p:nvPr userDrawn="1">
            <p:ph type="body" sz="quarter" idx="13" hasCustomPrompt="1"/>
          </p:nvPr>
        </p:nvSpPr>
        <p:spPr>
          <a:xfrm>
            <a:off x="39756" y="5517094"/>
            <a:ext cx="7235687" cy="655637"/>
          </a:xfrm>
          <a:solidFill>
            <a:schemeClr val="accent5">
              <a:lumMod val="20000"/>
              <a:lumOff val="80000"/>
            </a:schemeClr>
          </a:solidFill>
          <a:ln>
            <a:noFill/>
          </a:ln>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dirty="0"/>
              <a:t>Citation</a:t>
            </a:r>
          </a:p>
        </p:txBody>
      </p:sp>
      <p:pic>
        <p:nvPicPr>
          <p:cNvPr id="26" name="Picture 25">
            <a:extLst>
              <a:ext uri="{FF2B5EF4-FFF2-40B4-BE49-F238E27FC236}">
                <a16:creationId xmlns:a16="http://schemas.microsoft.com/office/drawing/2014/main" id="{D866935B-5243-53C5-4A66-C8100B5DDA70}"/>
              </a:ext>
            </a:extLst>
          </p:cNvPr>
          <p:cNvPicPr>
            <a:picLocks noChangeAspect="1"/>
          </p:cNvPicPr>
          <p:nvPr userDrawn="1"/>
        </p:nvPicPr>
        <p:blipFill>
          <a:blip r:embed="rId4"/>
          <a:stretch>
            <a:fillRect/>
          </a:stretch>
        </p:blipFill>
        <p:spPr>
          <a:xfrm>
            <a:off x="10341826" y="6197597"/>
            <a:ext cx="1856766" cy="680814"/>
          </a:xfrm>
          <a:prstGeom prst="rect">
            <a:avLst/>
          </a:prstGeom>
        </p:spPr>
      </p:pic>
    </p:spTree>
    <p:extLst>
      <p:ext uri="{BB962C8B-B14F-4D97-AF65-F5344CB8AC3E}">
        <p14:creationId xmlns:p14="http://schemas.microsoft.com/office/powerpoint/2010/main" val="3559814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9309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8D6C4F-31F1-BD78-32FE-7304AA80B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1A31DF-B457-FC01-4847-402DDABE36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0878B-27F9-975A-04C4-F2976FB7FF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4E65F-3932-8741-91B4-E7F3FA2AE57B}" type="datetimeFigureOut">
              <a:rPr lang="en-US" smtClean="0"/>
              <a:t>5/26/23</a:t>
            </a:fld>
            <a:endParaRPr lang="en-US"/>
          </a:p>
        </p:txBody>
      </p:sp>
      <p:sp>
        <p:nvSpPr>
          <p:cNvPr id="5" name="Footer Placeholder 4">
            <a:extLst>
              <a:ext uri="{FF2B5EF4-FFF2-40B4-BE49-F238E27FC236}">
                <a16:creationId xmlns:a16="http://schemas.microsoft.com/office/drawing/2014/main" id="{730C4DBD-A917-9197-F0E0-A48D1B4522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3F1A4A-DAFB-80AC-757D-84513CCABA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92244-F714-3B47-A3E2-A1980DE0C5F1}" type="slidenum">
              <a:rPr lang="en-US" smtClean="0"/>
              <a:t>‹#›</a:t>
            </a:fld>
            <a:endParaRPr lang="en-US"/>
          </a:p>
        </p:txBody>
      </p:sp>
    </p:spTree>
    <p:extLst>
      <p:ext uri="{BB962C8B-B14F-4D97-AF65-F5344CB8AC3E}">
        <p14:creationId xmlns:p14="http://schemas.microsoft.com/office/powerpoint/2010/main" val="201927933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F59A55-77B6-F553-B636-0345EE8DF323}"/>
              </a:ext>
            </a:extLst>
          </p:cNvPr>
          <p:cNvSpPr>
            <a:spLocks noGrp="1"/>
          </p:cNvSpPr>
          <p:nvPr>
            <p:ph type="body" sz="quarter" idx="10"/>
          </p:nvPr>
        </p:nvSpPr>
        <p:spPr/>
        <p:txBody>
          <a:bodyPr/>
          <a:lstStyle/>
          <a:p>
            <a:r>
              <a:rPr lang="en-US" dirty="0"/>
              <a:t>Comparison of Climate Model Large Ensembles With Observations in the Arctic Using Simple Neural Networks</a:t>
            </a:r>
          </a:p>
        </p:txBody>
      </p:sp>
      <p:sp>
        <p:nvSpPr>
          <p:cNvPr id="8" name="Content Placeholder 7">
            <a:extLst>
              <a:ext uri="{FF2B5EF4-FFF2-40B4-BE49-F238E27FC236}">
                <a16:creationId xmlns:a16="http://schemas.microsoft.com/office/drawing/2014/main" id="{4BD4CC3C-6069-1668-7FFD-790859CF46AA}"/>
              </a:ext>
            </a:extLst>
          </p:cNvPr>
          <p:cNvSpPr>
            <a:spLocks noGrp="1"/>
          </p:cNvSpPr>
          <p:nvPr>
            <p:ph sz="quarter" idx="11"/>
          </p:nvPr>
        </p:nvSpPr>
        <p:spPr/>
        <p:txBody>
          <a:bodyPr>
            <a:noAutofit/>
          </a:bodyPr>
          <a:lstStyle/>
          <a:p>
            <a:pPr marL="0" indent="0">
              <a:spcBef>
                <a:spcPts val="0"/>
              </a:spcBef>
              <a:spcAft>
                <a:spcPts val="600"/>
              </a:spcAft>
              <a:buNone/>
            </a:pPr>
            <a:r>
              <a:rPr lang="en-US" sz="1600" b="1" dirty="0">
                <a:solidFill>
                  <a:srgbClr val="5D8BBC"/>
                </a:solidFill>
                <a:latin typeface="Arial" panose="020B0604020202020204" pitchFamily="34" charset="0"/>
                <a:cs typeface="Arial" panose="020B0604020202020204" pitchFamily="34" charset="0"/>
              </a:rPr>
              <a:t>Objective</a:t>
            </a:r>
          </a:p>
          <a:p>
            <a:pPr marL="0" indent="0" defTabSz="914400">
              <a:spcBef>
                <a:spcPts val="0"/>
              </a:spcBef>
              <a:buNone/>
            </a:pPr>
            <a:r>
              <a:rPr lang="en-US" sz="1400" dirty="0"/>
              <a:t>To leverage machine learning and explainable AI for comparisons of climate models with observations over the Arctic.</a:t>
            </a:r>
          </a:p>
          <a:p>
            <a:pPr marL="0" indent="0" defTabSz="914400">
              <a:spcBef>
                <a:spcPts val="0"/>
              </a:spcBef>
              <a:buNone/>
            </a:pPr>
            <a:endParaRPr lang="en-US" sz="600" b="0" dirty="0">
              <a:solidFill>
                <a:schemeClr val="tx1"/>
              </a:solidFill>
            </a:endParaRPr>
          </a:p>
          <a:p>
            <a:pPr marL="0" indent="0">
              <a:spcBef>
                <a:spcPts val="0"/>
              </a:spcBef>
              <a:spcAft>
                <a:spcPts val="600"/>
              </a:spcAft>
              <a:buNone/>
            </a:pPr>
            <a:r>
              <a:rPr lang="en-US" sz="1600" b="1" dirty="0">
                <a:solidFill>
                  <a:srgbClr val="5D8BBC"/>
                </a:solidFill>
                <a:latin typeface="Arial" panose="020B0604020202020204" pitchFamily="34" charset="0"/>
                <a:cs typeface="Arial" panose="020B0604020202020204" pitchFamily="34" charset="0"/>
              </a:rPr>
              <a:t>Approach</a:t>
            </a:r>
          </a:p>
          <a:p>
            <a:pPr marL="0" indent="0" defTabSz="914400">
              <a:spcBef>
                <a:spcPts val="0"/>
              </a:spcBef>
              <a:buNone/>
            </a:pPr>
            <a:r>
              <a:rPr lang="en-US" sz="1400" b="0" dirty="0">
                <a:solidFill>
                  <a:schemeClr val="tx1"/>
                </a:solidFill>
                <a:latin typeface="+mn-lt"/>
              </a:rPr>
              <a:t>While there are other existing statistical methods for assessing simulations between different climate models, Collaborator Prof. Elizabeth Barnes (Colorado State University) and co-author Dr. Zack Labe (CSU, now </a:t>
            </a:r>
            <a:r>
              <a:rPr lang="en-US" sz="1400" b="0" dirty="0" err="1">
                <a:solidFill>
                  <a:schemeClr val="tx1"/>
                </a:solidFill>
                <a:latin typeface="+mn-lt"/>
              </a:rPr>
              <a:t>GFDLCollaborator</a:t>
            </a:r>
            <a:r>
              <a:rPr lang="en-US" sz="1400" b="0" dirty="0">
                <a:solidFill>
                  <a:schemeClr val="tx1"/>
                </a:solidFill>
                <a:latin typeface="+mn-lt"/>
              </a:rPr>
              <a:t> Prof. Elizabeth Barnes (Colorado State University) and co-author Dr. Zack Labe (CSU, now at GFDL) trained neural networks to identify the climate model given a map of annual Arctic climate. Once trained, explainable AI techniques (XAI) were then used to extract robust differences in the Arctic across climate models. Reanalysis fields of the Arctic were also put into the network to determine which climate model the network predicted was most similar. </a:t>
            </a:r>
          </a:p>
          <a:p>
            <a:pPr marL="0" indent="0" defTabSz="914400">
              <a:spcBef>
                <a:spcPts val="0"/>
              </a:spcBef>
              <a:buNone/>
            </a:pPr>
            <a:endParaRPr lang="en-US" sz="600" b="0" dirty="0">
              <a:solidFill>
                <a:schemeClr val="tx1"/>
              </a:solidFill>
              <a:latin typeface="+mn-lt"/>
            </a:endParaRPr>
          </a:p>
          <a:p>
            <a:pPr marL="0" indent="0" defTabSz="914400">
              <a:spcBef>
                <a:spcPts val="0"/>
              </a:spcBef>
              <a:spcAft>
                <a:spcPts val="600"/>
              </a:spcAft>
              <a:buNone/>
            </a:pPr>
            <a:r>
              <a:rPr lang="en-US" sz="1600" b="1" dirty="0">
                <a:solidFill>
                  <a:srgbClr val="5D8BBC"/>
                </a:solidFill>
                <a:latin typeface="Arial" panose="020B0604020202020204" pitchFamily="34" charset="0"/>
                <a:cs typeface="Arial" panose="020B0604020202020204" pitchFamily="34" charset="0"/>
              </a:rPr>
              <a:t>Impact</a:t>
            </a:r>
          </a:p>
          <a:p>
            <a:pPr marL="0" indent="0" defTabSz="914400">
              <a:spcBef>
                <a:spcPts val="0"/>
              </a:spcBef>
              <a:buNone/>
            </a:pPr>
            <a:r>
              <a:rPr lang="en-US" sz="1400" b="0" dirty="0">
                <a:solidFill>
                  <a:schemeClr val="tx1"/>
                </a:solidFill>
                <a:latin typeface="+mn-lt"/>
              </a:rPr>
              <a:t>Overall, we find that the ANN is leveraging regional patterns of temperatures, and not just overall warm and cold biases, in order to make its climate model and observation predictions. Thus, this approach could be useful for understanding climate model differences and biases beyond the regional mean.</a:t>
            </a:r>
            <a:endParaRPr lang="en-US" sz="1400" b="1" dirty="0">
              <a:solidFill>
                <a:srgbClr val="555657"/>
              </a:solidFill>
            </a:endParaRPr>
          </a:p>
          <a:p>
            <a:pPr marL="0" indent="0">
              <a:spcBef>
                <a:spcPts val="0"/>
              </a:spcBef>
              <a:buNone/>
            </a:pPr>
            <a:endParaRPr lang="en-US" sz="1400" dirty="0"/>
          </a:p>
        </p:txBody>
      </p:sp>
      <p:sp>
        <p:nvSpPr>
          <p:cNvPr id="4" name="Text Placeholder 3">
            <a:extLst>
              <a:ext uri="{FF2B5EF4-FFF2-40B4-BE49-F238E27FC236}">
                <a16:creationId xmlns:a16="http://schemas.microsoft.com/office/drawing/2014/main" id="{4A13955A-96F7-AEA0-D308-041FEEBA1610}"/>
              </a:ext>
            </a:extLst>
          </p:cNvPr>
          <p:cNvSpPr>
            <a:spLocks noGrp="1"/>
          </p:cNvSpPr>
          <p:nvPr>
            <p:ph type="body" sz="quarter" idx="13"/>
          </p:nvPr>
        </p:nvSpPr>
        <p:spPr/>
        <p:txBody>
          <a:bodyPr/>
          <a:lstStyle/>
          <a:p>
            <a:r>
              <a:rPr lang="en-US" dirty="0"/>
              <a:t>Labe, Z. M., &amp; </a:t>
            </a:r>
            <a:r>
              <a:rPr lang="en-US" b="1" dirty="0"/>
              <a:t>Barnes, E. A</a:t>
            </a:r>
            <a:r>
              <a:rPr lang="en-US" dirty="0"/>
              <a:t>. (2022). Comparison of climate model large ensembles with observations in the Arctic using simple neural networks. Earth and Space Science, 9, e2022EA002348. https://</a:t>
            </a:r>
            <a:r>
              <a:rPr lang="en-US" dirty="0" err="1"/>
              <a:t>doi.org</a:t>
            </a:r>
            <a:r>
              <a:rPr lang="en-US" dirty="0"/>
              <a:t>/10.1029/2022EA002348</a:t>
            </a:r>
          </a:p>
        </p:txBody>
      </p:sp>
      <p:sp>
        <p:nvSpPr>
          <p:cNvPr id="9" name="TextBox 8">
            <a:extLst>
              <a:ext uri="{FF2B5EF4-FFF2-40B4-BE49-F238E27FC236}">
                <a16:creationId xmlns:a16="http://schemas.microsoft.com/office/drawing/2014/main" id="{0A665418-4C7B-63CC-99E0-7277E7E7BA28}"/>
              </a:ext>
            </a:extLst>
          </p:cNvPr>
          <p:cNvSpPr txBox="1"/>
          <p:nvPr/>
        </p:nvSpPr>
        <p:spPr>
          <a:xfrm>
            <a:off x="7315200" y="5062453"/>
            <a:ext cx="4671309" cy="938719"/>
          </a:xfrm>
          <a:prstGeom prst="rect">
            <a:avLst/>
          </a:prstGeom>
          <a:noFill/>
        </p:spPr>
        <p:txBody>
          <a:bodyPr wrap="square" rtlCol="0">
            <a:spAutoFit/>
          </a:bodyPr>
          <a:lstStyle/>
          <a:p>
            <a:r>
              <a:rPr lang="en-US" sz="1100" dirty="0">
                <a:solidFill>
                  <a:srgbClr val="416284"/>
                </a:solidFill>
                <a:latin typeface="Arial" panose="020B0604020202020204" pitchFamily="34" charset="0"/>
                <a:cs typeface="Arial" panose="020B0604020202020204" pitchFamily="34" charset="0"/>
              </a:rPr>
              <a:t>(top) Neural network task and architecture. (bottom) (a–g) Composite heatmap XAI for correct testing data predictions averaged over the 1950–2019 period (h) Composite of differences in T2M between CanESM2 minus the multi-model mean ensemble averaged over 1950–2019. (</a:t>
            </a:r>
            <a:r>
              <a:rPr lang="en-US" sz="1100" dirty="0" err="1">
                <a:solidFill>
                  <a:srgbClr val="416284"/>
                </a:solidFill>
                <a:latin typeface="Arial" panose="020B0604020202020204" pitchFamily="34" charset="0"/>
                <a:cs typeface="Arial" panose="020B0604020202020204" pitchFamily="34" charset="0"/>
              </a:rPr>
              <a:t>i</a:t>
            </a:r>
            <a:r>
              <a:rPr lang="en-US" sz="1100" dirty="0">
                <a:solidFill>
                  <a:srgbClr val="416284"/>
                </a:solidFill>
                <a:latin typeface="Arial" panose="020B0604020202020204" pitchFamily="34" charset="0"/>
                <a:cs typeface="Arial" panose="020B0604020202020204" pitchFamily="34" charset="0"/>
              </a:rPr>
              <a:t>–n) as in (h), but for the other models.</a:t>
            </a:r>
          </a:p>
        </p:txBody>
      </p:sp>
      <p:pic>
        <p:nvPicPr>
          <p:cNvPr id="3" name="Picture 2">
            <a:extLst>
              <a:ext uri="{FF2B5EF4-FFF2-40B4-BE49-F238E27FC236}">
                <a16:creationId xmlns:a16="http://schemas.microsoft.com/office/drawing/2014/main" id="{5F840DC2-0B85-079A-27BF-EB6D42983230}"/>
              </a:ext>
            </a:extLst>
          </p:cNvPr>
          <p:cNvPicPr>
            <a:picLocks noChangeAspect="1"/>
          </p:cNvPicPr>
          <p:nvPr/>
        </p:nvPicPr>
        <p:blipFill>
          <a:blip r:embed="rId2"/>
          <a:stretch>
            <a:fillRect/>
          </a:stretch>
        </p:blipFill>
        <p:spPr>
          <a:xfrm>
            <a:off x="8213035" y="1065206"/>
            <a:ext cx="3310291" cy="2285182"/>
          </a:xfrm>
          <a:prstGeom prst="rect">
            <a:avLst/>
          </a:prstGeom>
        </p:spPr>
      </p:pic>
      <p:pic>
        <p:nvPicPr>
          <p:cNvPr id="5" name="Picture 4">
            <a:extLst>
              <a:ext uri="{FF2B5EF4-FFF2-40B4-BE49-F238E27FC236}">
                <a16:creationId xmlns:a16="http://schemas.microsoft.com/office/drawing/2014/main" id="{D49973C9-6633-14C4-59E2-CCBCA12DB2D2}"/>
              </a:ext>
            </a:extLst>
          </p:cNvPr>
          <p:cNvPicPr>
            <a:picLocks noChangeAspect="1"/>
          </p:cNvPicPr>
          <p:nvPr/>
        </p:nvPicPr>
        <p:blipFill>
          <a:blip r:embed="rId3"/>
          <a:stretch>
            <a:fillRect/>
          </a:stretch>
        </p:blipFill>
        <p:spPr>
          <a:xfrm>
            <a:off x="7315200" y="3516977"/>
            <a:ext cx="4648200" cy="1397514"/>
          </a:xfrm>
          <a:prstGeom prst="rect">
            <a:avLst/>
          </a:prstGeom>
        </p:spPr>
      </p:pic>
    </p:spTree>
    <p:extLst>
      <p:ext uri="{BB962C8B-B14F-4D97-AF65-F5344CB8AC3E}">
        <p14:creationId xmlns:p14="http://schemas.microsoft.com/office/powerpoint/2010/main" val="2707981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2739</TotalTime>
  <Words>322</Words>
  <Application>Microsoft Macintosh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Ullrich, Paul Aaron</dc:creator>
  <cp:lastModifiedBy>Barnes,Elizabeth</cp:lastModifiedBy>
  <cp:revision>11</cp:revision>
  <dcterms:created xsi:type="dcterms:W3CDTF">2023-03-22T21:09:49Z</dcterms:created>
  <dcterms:modified xsi:type="dcterms:W3CDTF">2023-05-26T18:23:17Z</dcterms:modified>
</cp:coreProperties>
</file>